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5"/>
  </p:sldMasterIdLst>
  <p:notesMasterIdLst>
    <p:notesMasterId r:id="rId96"/>
  </p:notesMasterIdLst>
  <p:handoutMasterIdLst>
    <p:handoutMasterId r:id="rId97"/>
  </p:handoutMasterIdLst>
  <p:sldIdLst>
    <p:sldId id="256" r:id="rId6"/>
    <p:sldId id="362" r:id="rId7"/>
    <p:sldId id="373" r:id="rId8"/>
    <p:sldId id="268" r:id="rId9"/>
    <p:sldId id="269" r:id="rId10"/>
    <p:sldId id="276" r:id="rId11"/>
    <p:sldId id="379" r:id="rId12"/>
    <p:sldId id="371" r:id="rId13"/>
    <p:sldId id="369" r:id="rId14"/>
    <p:sldId id="341" r:id="rId15"/>
    <p:sldId id="354" r:id="rId16"/>
    <p:sldId id="279" r:id="rId17"/>
    <p:sldId id="353" r:id="rId18"/>
    <p:sldId id="312" r:id="rId19"/>
    <p:sldId id="270" r:id="rId20"/>
    <p:sldId id="313" r:id="rId21"/>
    <p:sldId id="314" r:id="rId22"/>
    <p:sldId id="355" r:id="rId23"/>
    <p:sldId id="274" r:id="rId24"/>
    <p:sldId id="372" r:id="rId25"/>
    <p:sldId id="343" r:id="rId26"/>
    <p:sldId id="351" r:id="rId27"/>
    <p:sldId id="278" r:id="rId28"/>
    <p:sldId id="298" r:id="rId29"/>
    <p:sldId id="297" r:id="rId30"/>
    <p:sldId id="299" r:id="rId31"/>
    <p:sldId id="300" r:id="rId32"/>
    <p:sldId id="358" r:id="rId33"/>
    <p:sldId id="356" r:id="rId34"/>
    <p:sldId id="359" r:id="rId35"/>
    <p:sldId id="360" r:id="rId36"/>
    <p:sldId id="361" r:id="rId37"/>
    <p:sldId id="374" r:id="rId38"/>
    <p:sldId id="375" r:id="rId39"/>
    <p:sldId id="376" r:id="rId40"/>
    <p:sldId id="275" r:id="rId41"/>
    <p:sldId id="315" r:id="rId42"/>
    <p:sldId id="335" r:id="rId43"/>
    <p:sldId id="338" r:id="rId44"/>
    <p:sldId id="352" r:id="rId45"/>
    <p:sldId id="348" r:id="rId46"/>
    <p:sldId id="318" r:id="rId47"/>
    <p:sldId id="316" r:id="rId48"/>
    <p:sldId id="317" r:id="rId49"/>
    <p:sldId id="319" r:id="rId50"/>
    <p:sldId id="320" r:id="rId51"/>
    <p:sldId id="339" r:id="rId52"/>
    <p:sldId id="340" r:id="rId53"/>
    <p:sldId id="378" r:id="rId54"/>
    <p:sldId id="264" r:id="rId55"/>
    <p:sldId id="324" r:id="rId56"/>
    <p:sldId id="304" r:id="rId57"/>
    <p:sldId id="305" r:id="rId58"/>
    <p:sldId id="283" r:id="rId59"/>
    <p:sldId id="282" r:id="rId60"/>
    <p:sldId id="280" r:id="rId61"/>
    <p:sldId id="281" r:id="rId62"/>
    <p:sldId id="284" r:id="rId63"/>
    <p:sldId id="325" r:id="rId64"/>
    <p:sldId id="306" r:id="rId65"/>
    <p:sldId id="326" r:id="rId66"/>
    <p:sldId id="307" r:id="rId67"/>
    <p:sldId id="321" r:id="rId68"/>
    <p:sldId id="327" r:id="rId69"/>
    <p:sldId id="309" r:id="rId70"/>
    <p:sldId id="322" r:id="rId71"/>
    <p:sldId id="328" r:id="rId72"/>
    <p:sldId id="310" r:id="rId73"/>
    <p:sldId id="330" r:id="rId74"/>
    <p:sldId id="344" r:id="rId75"/>
    <p:sldId id="345" r:id="rId76"/>
    <p:sldId id="329" r:id="rId77"/>
    <p:sldId id="332" r:id="rId78"/>
    <p:sldId id="334" r:id="rId79"/>
    <p:sldId id="285" r:id="rId80"/>
    <p:sldId id="288" r:id="rId81"/>
    <p:sldId id="287" r:id="rId82"/>
    <p:sldId id="286" r:id="rId83"/>
    <p:sldId id="342" r:id="rId84"/>
    <p:sldId id="289" r:id="rId85"/>
    <p:sldId id="290" r:id="rId86"/>
    <p:sldId id="293" r:id="rId87"/>
    <p:sldId id="377" r:id="rId88"/>
    <p:sldId id="291" r:id="rId89"/>
    <p:sldId id="292" r:id="rId90"/>
    <p:sldId id="346" r:id="rId91"/>
    <p:sldId id="296" r:id="rId92"/>
    <p:sldId id="301" r:id="rId93"/>
    <p:sldId id="302" r:id="rId94"/>
    <p:sldId id="350" r:id="rId9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C4EEB7-0581-0C8B-9B4C-82132A19B287}" v="1" dt="2024-03-07T08:56:29.19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8" d="100"/>
          <a:sy n="38" d="100"/>
        </p:scale>
        <p:origin x="122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microsoft.com/office/2015/10/relationships/revisionInfo" Target="revisionInfo.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presProps" Target="presProp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BD9F8F8-D9B1-4E4C-B503-D425F7D3C71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125E0705-6846-4A72-8D96-8BC898F68480}"/>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598AE8E-BC4A-4AAD-96B9-E347AC511045}" type="datetime1">
              <a:rPr lang="fr-FR" smtClean="0"/>
              <a:t>27/03/2024</a:t>
            </a:fld>
            <a:endParaRPr lang="fr-FR"/>
          </a:p>
        </p:txBody>
      </p:sp>
      <p:sp>
        <p:nvSpPr>
          <p:cNvPr id="4" name="Espace réservé du pied de page 3">
            <a:extLst>
              <a:ext uri="{FF2B5EF4-FFF2-40B4-BE49-F238E27FC236}">
                <a16:creationId xmlns:a16="http://schemas.microsoft.com/office/drawing/2014/main" id="{897EDA2B-B50E-44BC-8209-45D1551B6E5C}"/>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6F68346E-CBF8-4FD7-8767-AEB8C7DAD975}"/>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35FE4C2A-0396-4803-B878-8540BA07FA11}" type="slidenum">
              <a:rPr lang="fr-FR" smtClean="0"/>
              <a:t>‹N°›</a:t>
            </a:fld>
            <a:endParaRPr lang="fr-FR"/>
          </a:p>
        </p:txBody>
      </p:sp>
    </p:spTree>
    <p:extLst>
      <p:ext uri="{BB962C8B-B14F-4D97-AF65-F5344CB8AC3E}">
        <p14:creationId xmlns:p14="http://schemas.microsoft.com/office/powerpoint/2010/main" val="131731326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2DFB10A-DC2F-47AA-B98E-5FDF83D8C408}" type="datetime1">
              <a:rPr lang="fr-FR" smtClean="0"/>
              <a:t>27/03/2024</a:t>
            </a:fld>
            <a:endParaRPr lang="fr-FR"/>
          </a:p>
        </p:txBody>
      </p:sp>
      <p:sp>
        <p:nvSpPr>
          <p:cNvPr id="4" name="Espace réservé de l'image des diapositives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D1EE320-6768-468C-874D-654A8A1EEF92}" type="slidenum">
              <a:rPr lang="fr-FR" smtClean="0"/>
              <a:t>‹N°›</a:t>
            </a:fld>
            <a:endParaRPr lang="fr-FR"/>
          </a:p>
        </p:txBody>
      </p:sp>
    </p:spTree>
    <p:extLst>
      <p:ext uri="{BB962C8B-B14F-4D97-AF65-F5344CB8AC3E}">
        <p14:creationId xmlns:p14="http://schemas.microsoft.com/office/powerpoint/2010/main" val="157790448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a date 3"/>
          <p:cNvSpPr>
            <a:spLocks noGrp="1"/>
          </p:cNvSpPr>
          <p:nvPr>
            <p:ph type="dt" idx="10"/>
          </p:nvPr>
        </p:nvSpPr>
        <p:spPr/>
        <p:txBody>
          <a:bodyPr/>
          <a:lstStyle/>
          <a:p>
            <a:fld id="{F2DFB10A-DC2F-47AA-B98E-5FDF83D8C408}" type="datetime1">
              <a:rPr lang="fr-FR" smtClean="0"/>
              <a:t>27/03/2024</a:t>
            </a:fld>
            <a:endParaRPr lang="fr-FR"/>
          </a:p>
        </p:txBody>
      </p:sp>
      <p:sp>
        <p:nvSpPr>
          <p:cNvPr id="5" name="Espace réservé du numéro de diapositive 4"/>
          <p:cNvSpPr>
            <a:spLocks noGrp="1"/>
          </p:cNvSpPr>
          <p:nvPr>
            <p:ph type="sldNum" sz="quarter" idx="11"/>
          </p:nvPr>
        </p:nvSpPr>
        <p:spPr/>
        <p:txBody>
          <a:bodyPr/>
          <a:lstStyle/>
          <a:p>
            <a:fld id="{FD1EE320-6768-468C-874D-654A8A1EEF92}" type="slidenum">
              <a:rPr lang="fr-FR" smtClean="0"/>
              <a:t>21</a:t>
            </a:fld>
            <a:endParaRPr lang="fr-FR"/>
          </a:p>
        </p:txBody>
      </p:sp>
    </p:spTree>
    <p:extLst>
      <p:ext uri="{BB962C8B-B14F-4D97-AF65-F5344CB8AC3E}">
        <p14:creationId xmlns:p14="http://schemas.microsoft.com/office/powerpoint/2010/main" val="131280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a:p>
        </p:txBody>
      </p:sp>
      <p:sp>
        <p:nvSpPr>
          <p:cNvPr id="4" name="Date Placeholder 3"/>
          <p:cNvSpPr>
            <a:spLocks noGrp="1"/>
          </p:cNvSpPr>
          <p:nvPr>
            <p:ph type="dt" sz="half" idx="10"/>
          </p:nvPr>
        </p:nvSpPr>
        <p:spPr/>
        <p:txBody>
          <a:bodyPr/>
          <a:lstStyle/>
          <a:p>
            <a:fld id="{19968E01-AEBC-498C-8712-B683143841A0}" type="datetime1">
              <a:rPr lang="fr-FR" smtClean="0"/>
              <a:t>27/03/2024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746BD9C-EB79-4C44-A661-EB129AA754D7}"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0697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21BBEA0-5CBF-451A-A7B6-20B8F3611A09}" type="datetime1">
              <a:rPr lang="fr-FR" smtClean="0"/>
              <a:t>27/03/2024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2915858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57A9081-7950-47CB-943A-B46DDDFEFBEB}" type="datetime1">
              <a:rPr lang="fr-FR" smtClean="0"/>
              <a:t>27/03/2024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746BD9C-EB79-4C44-A661-EB129AA754D7}"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603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F09E16AA-E9CB-4147-84FB-7EFC12CF92E1}" type="datetime1">
              <a:rPr lang="fr-FR" smtClean="0"/>
              <a:t>27/03/2024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15479963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E02BBCA2-9593-4E22-912B-F98F19F12E6E}" type="datetime1">
              <a:rPr lang="fr-FR" smtClean="0"/>
              <a:t>27/03/2024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32515172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73905EA8-67C7-44E0-9E85-007C4407A509}" type="datetime1">
              <a:rPr lang="fr-FR" smtClean="0"/>
              <a:t>27/03/2024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223127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13B820B-F2E0-41EA-AD7D-65A7A131C70E}" type="datetime1">
              <a:rPr lang="fr-FR" smtClean="0"/>
              <a:t>27/03/2024</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2200440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46870F4-EC08-4BEA-A8F1-CD60760C1801}" type="datetime1">
              <a:rPr lang="fr-FR" smtClean="0"/>
              <a:t>27/03/2024</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746BD9C-EB79-4C44-A661-EB129AA754D7}" type="slidenum">
              <a:rPr lang="fr-FR" smtClean="0"/>
              <a:t>‹N°›</a:t>
            </a:fld>
            <a:endParaRPr lang="fr-FR"/>
          </a:p>
        </p:txBody>
      </p:sp>
    </p:spTree>
    <p:extLst>
      <p:ext uri="{BB962C8B-B14F-4D97-AF65-F5344CB8AC3E}">
        <p14:creationId xmlns:p14="http://schemas.microsoft.com/office/powerpoint/2010/main" val="381672661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8684ED9-A817-4572-941A-52AF2B225652}" type="datetime1">
              <a:rPr lang="fr-FR" smtClean="0"/>
              <a:t>27/03/2024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1472511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89BEA5B-27DB-47EF-B1F1-B7DCBC0C2F88}" type="datetime1">
              <a:rPr lang="fr-FR" smtClean="0"/>
              <a:t>27/03/2024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3620756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70CFA5A4-E134-4C63-B522-75272FDA70B1}" type="datetime1">
              <a:rPr lang="fr-FR" smtClean="0"/>
              <a:t>27/03/2024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746BD9C-EB79-4C44-A661-EB129AA754D7}" type="slidenum">
              <a:rPr lang="fr-FR" smtClean="0"/>
              <a:t>‹N°›</a:t>
            </a:fld>
            <a:endParaRPr lang="fr-FR"/>
          </a:p>
        </p:txBody>
      </p:sp>
    </p:spTree>
    <p:extLst>
      <p:ext uri="{BB962C8B-B14F-4D97-AF65-F5344CB8AC3E}">
        <p14:creationId xmlns:p14="http://schemas.microsoft.com/office/powerpoint/2010/main" val="1611633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A35022B-340D-426C-B94B-F12FCB000FA0}" type="datetime1">
              <a:rPr lang="fr-FR" smtClean="0"/>
              <a:t>27/03/2024</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746BD9C-EB79-4C44-A661-EB129AA754D7}" type="slidenum">
              <a:rPr lang="fr-FR" smtClean="0"/>
              <a:t>‹N°›</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57727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ft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8.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jpeg"/><Relationship Id="rId11" Type="http://schemas.openxmlformats.org/officeDocument/2006/relationships/image" Target="../media/image47.jpeg"/><Relationship Id="rId5" Type="http://schemas.openxmlformats.org/officeDocument/2006/relationships/image" Target="../media/image41.jpeg"/><Relationship Id="rId15" Type="http://schemas.openxmlformats.org/officeDocument/2006/relationships/image" Target="../media/image2.png"/><Relationship Id="rId10" Type="http://schemas.openxmlformats.org/officeDocument/2006/relationships/image" Target="../media/image46.png"/><Relationship Id="rId4" Type="http://schemas.openxmlformats.org/officeDocument/2006/relationships/image" Target="../media/image40.gif"/><Relationship Id="rId9" Type="http://schemas.openxmlformats.org/officeDocument/2006/relationships/image" Target="../media/image45.jpeg"/><Relationship Id="rId1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6.jpeg"/><Relationship Id="rId4" Type="http://schemas.openxmlformats.org/officeDocument/2006/relationships/image" Target="../media/image55.jpeg"/></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64.gif"/><Relationship Id="rId13" Type="http://schemas.openxmlformats.org/officeDocument/2006/relationships/image" Target="../media/image2.png"/><Relationship Id="rId3" Type="http://schemas.openxmlformats.org/officeDocument/2006/relationships/image" Target="../media/image59.jpeg"/><Relationship Id="rId7" Type="http://schemas.openxmlformats.org/officeDocument/2006/relationships/image" Target="../media/image63.png"/><Relationship Id="rId12" Type="http://schemas.openxmlformats.org/officeDocument/2006/relationships/image" Target="../media/image68.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jpeg"/><Relationship Id="rId4" Type="http://schemas.openxmlformats.org/officeDocument/2006/relationships/image" Target="../media/image60.jpeg"/><Relationship Id="rId9" Type="http://schemas.openxmlformats.org/officeDocument/2006/relationships/image" Target="../media/image65.jpeg"/><Relationship Id="rId14" Type="http://schemas.openxmlformats.org/officeDocument/2006/relationships/image" Target="../media/image69.png"/></Relationships>
</file>

<file path=ppt/slides/_rels/slide43.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79.jpeg"/><Relationship Id="rId3" Type="http://schemas.openxmlformats.org/officeDocument/2006/relationships/image" Target="../media/image71.jpeg"/><Relationship Id="rId7" Type="http://schemas.openxmlformats.org/officeDocument/2006/relationships/image" Target="../media/image74.png"/><Relationship Id="rId12" Type="http://schemas.openxmlformats.org/officeDocument/2006/relationships/image" Target="../media/image78.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45.jpeg"/><Relationship Id="rId11" Type="http://schemas.openxmlformats.org/officeDocument/2006/relationships/image" Target="../media/image48.jpeg"/><Relationship Id="rId5" Type="http://schemas.openxmlformats.org/officeDocument/2006/relationships/image" Target="../media/image73.jpeg"/><Relationship Id="rId10" Type="http://schemas.openxmlformats.org/officeDocument/2006/relationships/image" Target="../media/image77.jpeg"/><Relationship Id="rId4" Type="http://schemas.openxmlformats.org/officeDocument/2006/relationships/image" Target="../media/image72.jpeg"/><Relationship Id="rId9" Type="http://schemas.openxmlformats.org/officeDocument/2006/relationships/image" Target="../media/image76.jpeg"/><Relationship Id="rId14" Type="http://schemas.openxmlformats.org/officeDocument/2006/relationships/image" Target="../media/image2.png"/></Relationships>
</file>

<file path=ppt/slides/_rels/slide44.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43.jpeg"/><Relationship Id="rId18" Type="http://schemas.openxmlformats.org/officeDocument/2006/relationships/image" Target="../media/image69.png"/><Relationship Id="rId3" Type="http://schemas.openxmlformats.org/officeDocument/2006/relationships/image" Target="../media/image81.png"/><Relationship Id="rId7" Type="http://schemas.openxmlformats.org/officeDocument/2006/relationships/image" Target="../media/image79.jpeg"/><Relationship Id="rId12" Type="http://schemas.openxmlformats.org/officeDocument/2006/relationships/image" Target="../media/image44.jpeg"/><Relationship Id="rId17" Type="http://schemas.openxmlformats.org/officeDocument/2006/relationships/image" Target="../media/image89.png"/><Relationship Id="rId2" Type="http://schemas.openxmlformats.org/officeDocument/2006/relationships/image" Target="../media/image80.png"/><Relationship Id="rId16"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3.png"/><Relationship Id="rId11" Type="http://schemas.openxmlformats.org/officeDocument/2006/relationships/image" Target="../media/image86.png"/><Relationship Id="rId5" Type="http://schemas.openxmlformats.org/officeDocument/2006/relationships/image" Target="../media/image78.png"/><Relationship Id="rId15" Type="http://schemas.openxmlformats.org/officeDocument/2006/relationships/image" Target="../media/image88.gif"/><Relationship Id="rId10" Type="http://schemas.openxmlformats.org/officeDocument/2006/relationships/image" Target="../media/image65.jpeg"/><Relationship Id="rId19" Type="http://schemas.openxmlformats.org/officeDocument/2006/relationships/image" Target="../media/image90.png"/><Relationship Id="rId4" Type="http://schemas.openxmlformats.org/officeDocument/2006/relationships/image" Target="../media/image82.jpeg"/><Relationship Id="rId9" Type="http://schemas.openxmlformats.org/officeDocument/2006/relationships/image" Target="../media/image85.gif"/><Relationship Id="rId14" Type="http://schemas.openxmlformats.org/officeDocument/2006/relationships/image" Target="../media/image87.gif"/></Relationships>
</file>

<file path=ppt/slides/_rels/slide45.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85.gif"/><Relationship Id="rId3" Type="http://schemas.openxmlformats.org/officeDocument/2006/relationships/image" Target="../media/image92.png"/><Relationship Id="rId7" Type="http://schemas.openxmlformats.org/officeDocument/2006/relationships/image" Target="../media/image79.jpeg"/><Relationship Id="rId12" Type="http://schemas.openxmlformats.org/officeDocument/2006/relationships/image" Target="../media/image99.jpeg"/><Relationship Id="rId2" Type="http://schemas.openxmlformats.org/officeDocument/2006/relationships/image" Target="../media/image91.jpeg"/><Relationship Id="rId1" Type="http://schemas.openxmlformats.org/officeDocument/2006/relationships/slideLayout" Target="../slideLayouts/slideLayout7.xml"/><Relationship Id="rId6" Type="http://schemas.openxmlformats.org/officeDocument/2006/relationships/image" Target="../media/image95.jpeg"/><Relationship Id="rId11" Type="http://schemas.openxmlformats.org/officeDocument/2006/relationships/image" Target="../media/image2.png"/><Relationship Id="rId5" Type="http://schemas.openxmlformats.org/officeDocument/2006/relationships/image" Target="../media/image94.png"/><Relationship Id="rId10" Type="http://schemas.openxmlformats.org/officeDocument/2006/relationships/image" Target="../media/image98.jpeg"/><Relationship Id="rId4" Type="http://schemas.openxmlformats.org/officeDocument/2006/relationships/image" Target="../media/image93.jpeg"/><Relationship Id="rId9" Type="http://schemas.openxmlformats.org/officeDocument/2006/relationships/image" Target="../media/image97.jpeg"/><Relationship Id="rId14" Type="http://schemas.openxmlformats.org/officeDocument/2006/relationships/image" Target="../media/image28.png"/></Relationships>
</file>

<file path=ppt/slides/_rels/slide46.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2.png"/><Relationship Id="rId3" Type="http://schemas.openxmlformats.org/officeDocument/2006/relationships/image" Target="../media/image101.gif"/><Relationship Id="rId7" Type="http://schemas.openxmlformats.org/officeDocument/2006/relationships/image" Target="../media/image105.jpeg"/><Relationship Id="rId12" Type="http://schemas.openxmlformats.org/officeDocument/2006/relationships/image" Target="../media/image107.gif"/><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6.png"/><Relationship Id="rId5" Type="http://schemas.openxmlformats.org/officeDocument/2006/relationships/image" Target="../media/image103.jpeg"/><Relationship Id="rId10" Type="http://schemas.openxmlformats.org/officeDocument/2006/relationships/image" Target="../media/image78.png"/><Relationship Id="rId4" Type="http://schemas.openxmlformats.org/officeDocument/2006/relationships/image" Target="../media/image102.png"/><Relationship Id="rId9"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10.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1.jpe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4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15.jpeg"/><Relationship Id="rId7" Type="http://schemas.openxmlformats.org/officeDocument/2006/relationships/image" Target="../media/image86.png"/><Relationship Id="rId2" Type="http://schemas.openxmlformats.org/officeDocument/2006/relationships/image" Target="../media/image114.jpeg"/><Relationship Id="rId1" Type="http://schemas.openxmlformats.org/officeDocument/2006/relationships/slideLayout" Target="../slideLayouts/slideLayout7.xml"/><Relationship Id="rId6" Type="http://schemas.openxmlformats.org/officeDocument/2006/relationships/image" Target="../media/image116.png"/><Relationship Id="rId5" Type="http://schemas.openxmlformats.org/officeDocument/2006/relationships/image" Target="../media/image2.png"/><Relationship Id="rId4" Type="http://schemas.openxmlformats.org/officeDocument/2006/relationships/image" Target="../media/image68.jpeg"/></Relationships>
</file>

<file path=ppt/slides/_rels/slide5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4.jpeg"/><Relationship Id="rId7" Type="http://schemas.openxmlformats.org/officeDocument/2006/relationships/image" Target="../media/image118.jpe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105.jpeg"/><Relationship Id="rId4" Type="http://schemas.openxmlformats.org/officeDocument/2006/relationships/image" Target="../media/image79.jpeg"/></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20.jpeg"/><Relationship Id="rId7" Type="http://schemas.openxmlformats.org/officeDocument/2006/relationships/image" Target="../media/image123.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22.png"/><Relationship Id="rId4" Type="http://schemas.openxmlformats.org/officeDocument/2006/relationships/image" Target="../media/image121.jpe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hyperlink" Target="https://www.google.fr/imgres?imgurl=http://edissadeveloppement.free.fr/images/bonhomme-pub.jpg&amp;imgrefurl=http://edissadeveloppement.free.fr/&amp;docid=fmFzXxy9NWYl5M&amp;tbnid=8SdQdPHGQREQhM:&amp;vet=1&amp;w=512&amp;h=512&amp;safe=active&amp;bih=805&amp;biw=1600&amp;ved=0ahUKEwjfksTxwKLZAhWPZlAKHZmtDic4yAEQMwgCKAAwAA&amp;iact=c&amp;ictx=1" TargetMode="External"/><Relationship Id="rId1" Type="http://schemas.openxmlformats.org/officeDocument/2006/relationships/slideLayout" Target="../slideLayouts/slideLayout7.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hyperlink" Target="http://www.google.fr/url?sa=i&amp;rct=j&amp;q=&amp;esrc=s&amp;source=images&amp;cd=&amp;cad=rja&amp;uact=8&amp;ved=0ahUKEwjJrJOyyqLZAhWSJVAKHfK8Ah4QjRwIBw&amp;url=http://www.cooperativehabitation.coop/quebec-chaudiere-appalaches/actualites-et-evenements/nouvelles/786/&amp;psig=AOvVaw3Ol9RrwbqlTqCZd_lTRqJB&amp;ust=1518598066234787"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hyperlink" Target="https://www.google.fr/imgres?imgurl=http://edissadeveloppement.free.fr/images/bonhomme-pub.jpg&amp;imgrefurl=http://edissadeveloppement.free.fr/&amp;docid=fmFzXxy9NWYl5M&amp;tbnid=8SdQdPHGQREQhM:&amp;vet=1&amp;w=512&amp;h=512&amp;safe=active&amp;bih=805&amp;biw=1600&amp;ved=0ahUKEwjfksTxwKLZAhWPZlAKHZmtDic4yAEQMwgCKAAwAA&amp;iact=c&amp;ictx=1" TargetMode="External"/><Relationship Id="rId7" Type="http://schemas.openxmlformats.org/officeDocument/2006/relationships/image" Target="../media/image130.jpeg"/><Relationship Id="rId12" Type="http://schemas.openxmlformats.org/officeDocument/2006/relationships/image" Target="../media/image104.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4.png"/><Relationship Id="rId11" Type="http://schemas.openxmlformats.org/officeDocument/2006/relationships/image" Target="../media/image131.gif"/><Relationship Id="rId5" Type="http://schemas.openxmlformats.org/officeDocument/2006/relationships/image" Target="../media/image83.png"/><Relationship Id="rId10" Type="http://schemas.openxmlformats.org/officeDocument/2006/relationships/image" Target="../media/image2.png"/><Relationship Id="rId4" Type="http://schemas.openxmlformats.org/officeDocument/2006/relationships/image" Target="../media/image126.jpeg"/><Relationship Id="rId9" Type="http://schemas.openxmlformats.org/officeDocument/2006/relationships/image" Target="../media/image79.jpeg"/></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8" Type="http://schemas.openxmlformats.org/officeDocument/2006/relationships/image" Target="../media/image135.gif"/><Relationship Id="rId3" Type="http://schemas.openxmlformats.org/officeDocument/2006/relationships/image" Target="../media/image133.jpeg"/><Relationship Id="rId7" Type="http://schemas.openxmlformats.org/officeDocument/2006/relationships/image" Target="../media/image116.png"/><Relationship Id="rId2" Type="http://schemas.openxmlformats.org/officeDocument/2006/relationships/image" Target="../media/image132.png"/><Relationship Id="rId1" Type="http://schemas.openxmlformats.org/officeDocument/2006/relationships/slideLayout" Target="../slideLayouts/slideLayout7.xml"/><Relationship Id="rId6" Type="http://schemas.openxmlformats.org/officeDocument/2006/relationships/image" Target="../media/image134.jpeg"/><Relationship Id="rId11" Type="http://schemas.openxmlformats.org/officeDocument/2006/relationships/image" Target="../media/image69.png"/><Relationship Id="rId5" Type="http://schemas.openxmlformats.org/officeDocument/2006/relationships/image" Target="../media/image28.png"/><Relationship Id="rId10" Type="http://schemas.openxmlformats.org/officeDocument/2006/relationships/image" Target="../media/image79.jpeg"/><Relationship Id="rId4" Type="http://schemas.openxmlformats.org/officeDocument/2006/relationships/image" Target="../media/image2.png"/><Relationship Id="rId9" Type="http://schemas.openxmlformats.org/officeDocument/2006/relationships/image" Target="../media/image136.jpeg"/></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13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18.jpeg"/><Relationship Id="rId5" Type="http://schemas.openxmlformats.org/officeDocument/2006/relationships/image" Target="../media/image44.jpeg"/><Relationship Id="rId4" Type="http://schemas.openxmlformats.org/officeDocument/2006/relationships/image" Target="../media/image75.jpeg"/></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13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78.png"/><Relationship Id="rId4" Type="http://schemas.openxmlformats.org/officeDocument/2006/relationships/image" Target="../media/image105.jpeg"/></Relationships>
</file>

<file path=ppt/slides/_rels/slide66.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2.jpeg"/><Relationship Id="rId7" Type="http://schemas.openxmlformats.org/officeDocument/2006/relationships/image" Target="../media/image139.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8.jpeg"/><Relationship Id="rId5" Type="http://schemas.openxmlformats.org/officeDocument/2006/relationships/image" Target="../media/image105.jpeg"/><Relationship Id="rId4" Type="http://schemas.openxmlformats.org/officeDocument/2006/relationships/image" Target="../media/image78.png"/><Relationship Id="rId9" Type="http://schemas.openxmlformats.org/officeDocument/2006/relationships/image" Target="../media/image79.jpeg"/></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6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5.gif"/><Relationship Id="rId5" Type="http://schemas.openxmlformats.org/officeDocument/2006/relationships/image" Target="../media/image117.png"/><Relationship Id="rId4" Type="http://schemas.openxmlformats.org/officeDocument/2006/relationships/image" Target="../media/image116.png"/></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4.jpeg"/><Relationship Id="rId7" Type="http://schemas.openxmlformats.org/officeDocument/2006/relationships/image" Target="../media/image142.gif"/><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41.png"/><Relationship Id="rId5" Type="http://schemas.openxmlformats.org/officeDocument/2006/relationships/image" Target="../media/image140.jpeg"/><Relationship Id="rId10" Type="http://schemas.openxmlformats.org/officeDocument/2006/relationships/image" Target="../media/image84.png"/><Relationship Id="rId4" Type="http://schemas.openxmlformats.org/officeDocument/2006/relationships/image" Target="../media/image79.jpeg"/><Relationship Id="rId9" Type="http://schemas.openxmlformats.org/officeDocument/2006/relationships/image" Target="../media/image83.png"/></Relationships>
</file>

<file path=ppt/slides/_rels/slide71.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40.jpeg"/><Relationship Id="rId5" Type="http://schemas.openxmlformats.org/officeDocument/2006/relationships/image" Target="../media/image104.png"/><Relationship Id="rId4" Type="http://schemas.openxmlformats.org/officeDocument/2006/relationships/image" Target="../media/image131.gif"/></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40.jpeg"/><Relationship Id="rId5" Type="http://schemas.openxmlformats.org/officeDocument/2006/relationships/image" Target="../media/image79.jpeg"/><Relationship Id="rId4" Type="http://schemas.openxmlformats.org/officeDocument/2006/relationships/image" Target="../media/image44.jpeg"/></Relationships>
</file>

<file path=ppt/slides/_rels/slide7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74.png"/><Relationship Id="rId7" Type="http://schemas.openxmlformats.org/officeDocument/2006/relationships/image" Target="../media/image107.gif"/><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83.png"/><Relationship Id="rId4" Type="http://schemas.openxmlformats.org/officeDocument/2006/relationships/image" Target="../media/image48.jpeg"/></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3483F5-9962-430A-8839-8068C9D15855}"/>
              </a:ext>
            </a:extLst>
          </p:cNvPr>
          <p:cNvSpPr>
            <a:spLocks noGrp="1"/>
          </p:cNvSpPr>
          <p:nvPr>
            <p:ph type="ctrTitle"/>
          </p:nvPr>
        </p:nvSpPr>
        <p:spPr>
          <a:xfrm>
            <a:off x="58723" y="2983409"/>
            <a:ext cx="12133277" cy="1590301"/>
          </a:xfrm>
        </p:spPr>
        <p:txBody>
          <a:bodyPr>
            <a:noAutofit/>
          </a:bodyPr>
          <a:lstStyle/>
          <a:p>
            <a:pPr algn="ctr"/>
            <a:r>
              <a:rPr lang="fr-FR" sz="12000">
                <a:solidFill>
                  <a:srgbClr val="002060"/>
                </a:solidFill>
              </a:rPr>
              <a:t>PPZ</a:t>
            </a:r>
          </a:p>
        </p:txBody>
      </p:sp>
      <p:sp>
        <p:nvSpPr>
          <p:cNvPr id="3" name="Sous-titre 2">
            <a:extLst>
              <a:ext uri="{FF2B5EF4-FFF2-40B4-BE49-F238E27FC236}">
                <a16:creationId xmlns:a16="http://schemas.microsoft.com/office/drawing/2014/main" id="{F3FD69D1-4908-48FB-8A9F-9EA04B776D7B}"/>
              </a:ext>
            </a:extLst>
          </p:cNvPr>
          <p:cNvSpPr>
            <a:spLocks noGrp="1"/>
          </p:cNvSpPr>
          <p:nvPr>
            <p:ph type="subTitle" idx="1"/>
          </p:nvPr>
        </p:nvSpPr>
        <p:spPr>
          <a:xfrm>
            <a:off x="957438" y="5022140"/>
            <a:ext cx="10058400" cy="1143000"/>
          </a:xfrm>
        </p:spPr>
        <p:txBody>
          <a:bodyPr/>
          <a:lstStyle/>
          <a:p>
            <a:pPr algn="ctr"/>
            <a:r>
              <a:rPr lang="fr-FR">
                <a:solidFill>
                  <a:srgbClr val="002060"/>
                </a:solidFill>
              </a:rPr>
              <a:t>Train à bandes (TAB)</a:t>
            </a:r>
          </a:p>
        </p:txBody>
      </p:sp>
      <p:pic>
        <p:nvPicPr>
          <p:cNvPr id="5" name="Image 4">
            <a:extLst>
              <a:ext uri="{FF2B5EF4-FFF2-40B4-BE49-F238E27FC236}">
                <a16:creationId xmlns:a16="http://schemas.microsoft.com/office/drawing/2014/main" id="{DDD3C460-1A7A-480E-AA88-1142FA8B3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2897" y="205535"/>
            <a:ext cx="2118164" cy="891506"/>
          </a:xfrm>
          <a:prstGeom prst="rect">
            <a:avLst/>
          </a:prstGeom>
        </p:spPr>
      </p:pic>
      <p:sp>
        <p:nvSpPr>
          <p:cNvPr id="6" name="ZoneTexte 5">
            <a:extLst>
              <a:ext uri="{FF2B5EF4-FFF2-40B4-BE49-F238E27FC236}">
                <a16:creationId xmlns:a16="http://schemas.microsoft.com/office/drawing/2014/main" id="{DEC22D2F-1620-4275-8395-6056442CFA15}"/>
              </a:ext>
            </a:extLst>
          </p:cNvPr>
          <p:cNvSpPr txBox="1"/>
          <p:nvPr/>
        </p:nvSpPr>
        <p:spPr>
          <a:xfrm>
            <a:off x="2145341" y="6411514"/>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7" name="Image 6">
            <a:extLst>
              <a:ext uri="{FF2B5EF4-FFF2-40B4-BE49-F238E27FC236}">
                <a16:creationId xmlns:a16="http://schemas.microsoft.com/office/drawing/2014/main" id="{CEEB6E34-A811-42FA-9C05-8A33C7682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769" y="205535"/>
            <a:ext cx="5145735" cy="2719151"/>
          </a:xfrm>
          <a:prstGeom prst="rect">
            <a:avLst/>
          </a:prstGeom>
        </p:spPr>
      </p:pic>
      <p:sp>
        <p:nvSpPr>
          <p:cNvPr id="9" name="Espace réservé de la date 8">
            <a:extLst>
              <a:ext uri="{FF2B5EF4-FFF2-40B4-BE49-F238E27FC236}">
                <a16:creationId xmlns:a16="http://schemas.microsoft.com/office/drawing/2014/main" id="{C7104C69-B8B1-49C9-86A1-0CE21F44C021}"/>
              </a:ext>
            </a:extLst>
          </p:cNvPr>
          <p:cNvSpPr>
            <a:spLocks noGrp="1"/>
          </p:cNvSpPr>
          <p:nvPr>
            <p:ph type="dt" sz="half" idx="10"/>
          </p:nvPr>
        </p:nvSpPr>
        <p:spPr>
          <a:xfrm>
            <a:off x="496147" y="6459783"/>
            <a:ext cx="2472271" cy="365125"/>
          </a:xfrm>
        </p:spPr>
        <p:txBody>
          <a:bodyPr/>
          <a:lstStyle/>
          <a:p>
            <a:fld id="{54A0C809-5E33-46B5-8ACC-596CD522EAD4}" type="datetime1">
              <a:rPr lang="fr-FR" smtClean="0"/>
              <a:t>27/03/2024</a:t>
            </a:fld>
            <a:endParaRPr lang="fr-FR"/>
          </a:p>
        </p:txBody>
      </p:sp>
      <p:sp>
        <p:nvSpPr>
          <p:cNvPr id="10" name="Espace réservé du numéro de diapositive 9">
            <a:extLst>
              <a:ext uri="{FF2B5EF4-FFF2-40B4-BE49-F238E27FC236}">
                <a16:creationId xmlns:a16="http://schemas.microsoft.com/office/drawing/2014/main" id="{F303C0E1-9320-4C52-818D-3005FC14D54C}"/>
              </a:ext>
            </a:extLst>
          </p:cNvPr>
          <p:cNvSpPr>
            <a:spLocks noGrp="1"/>
          </p:cNvSpPr>
          <p:nvPr>
            <p:ph type="sldNum" sz="quarter" idx="12"/>
          </p:nvPr>
        </p:nvSpPr>
        <p:spPr/>
        <p:txBody>
          <a:bodyPr/>
          <a:lstStyle/>
          <a:p>
            <a:fld id="{3746BD9C-EB79-4C44-A661-EB129AA754D7}" type="slidenum">
              <a:rPr lang="fr-FR" smtClean="0"/>
              <a:t>1</a:t>
            </a:fld>
            <a:endParaRPr lang="fr-FR"/>
          </a:p>
        </p:txBody>
      </p:sp>
      <p:sp>
        <p:nvSpPr>
          <p:cNvPr id="11" name="ZoneTexte 10">
            <a:extLst>
              <a:ext uri="{FF2B5EF4-FFF2-40B4-BE49-F238E27FC236}">
                <a16:creationId xmlns:a16="http://schemas.microsoft.com/office/drawing/2014/main" id="{80577C0A-21B4-40DD-BD6E-52F851204ECB}"/>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035886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D349C1-91FA-465B-8051-A2B77193589F}"/>
              </a:ext>
            </a:extLst>
          </p:cNvPr>
          <p:cNvSpPr>
            <a:spLocks noGrp="1"/>
          </p:cNvSpPr>
          <p:nvPr>
            <p:ph type="ctrTitle"/>
          </p:nvPr>
        </p:nvSpPr>
        <p:spPr>
          <a:xfrm>
            <a:off x="1087853" y="1136024"/>
            <a:ext cx="10058400" cy="2957371"/>
          </a:xfrm>
        </p:spPr>
        <p:txBody>
          <a:bodyPr>
            <a:normAutofit/>
          </a:bodyPr>
          <a:lstStyle/>
          <a:p>
            <a:pPr algn="ctr"/>
            <a:r>
              <a:rPr lang="fr-FR" b="1">
                <a:solidFill>
                  <a:srgbClr val="002060"/>
                </a:solidFill>
              </a:rPr>
              <a:t>COVID 19</a:t>
            </a:r>
          </a:p>
        </p:txBody>
      </p:sp>
      <p:pic>
        <p:nvPicPr>
          <p:cNvPr id="8" name="Image 7">
            <a:extLst>
              <a:ext uri="{FF2B5EF4-FFF2-40B4-BE49-F238E27FC236}">
                <a16:creationId xmlns:a16="http://schemas.microsoft.com/office/drawing/2014/main" id="{17ABCC84-1E70-4067-A664-D5E49CD10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991" y="226503"/>
            <a:ext cx="3010320" cy="1267002"/>
          </a:xfrm>
          <a:prstGeom prst="rect">
            <a:avLst/>
          </a:prstGeom>
        </p:spPr>
      </p:pic>
      <p:sp>
        <p:nvSpPr>
          <p:cNvPr id="9" name="ZoneTexte 8">
            <a:extLst>
              <a:ext uri="{FF2B5EF4-FFF2-40B4-BE49-F238E27FC236}">
                <a16:creationId xmlns:a16="http://schemas.microsoft.com/office/drawing/2014/main" id="{1D776A65-46E3-42B6-90D1-C936636A429D}"/>
              </a:ext>
            </a:extLst>
          </p:cNvPr>
          <p:cNvSpPr txBox="1"/>
          <p:nvPr/>
        </p:nvSpPr>
        <p:spPr>
          <a:xfrm>
            <a:off x="19590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Espace réservé de la date 4">
            <a:extLst>
              <a:ext uri="{FF2B5EF4-FFF2-40B4-BE49-F238E27FC236}">
                <a16:creationId xmlns:a16="http://schemas.microsoft.com/office/drawing/2014/main" id="{E6132EEB-FE98-4385-843E-8DF78129DACD}"/>
              </a:ext>
            </a:extLst>
          </p:cNvPr>
          <p:cNvSpPr>
            <a:spLocks noGrp="1"/>
          </p:cNvSpPr>
          <p:nvPr>
            <p:ph type="dt" sz="half" idx="10"/>
          </p:nvPr>
        </p:nvSpPr>
        <p:spPr>
          <a:xfrm>
            <a:off x="267547" y="6458727"/>
            <a:ext cx="2472271" cy="365125"/>
          </a:xfrm>
        </p:spPr>
        <p:txBody>
          <a:bodyPr/>
          <a:lstStyle/>
          <a:p>
            <a:fld id="{5C3C45E2-A015-4CD2-B855-2321B2BDA529}"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5369B1F0-779C-48EE-A3BE-767371993396}"/>
              </a:ext>
            </a:extLst>
          </p:cNvPr>
          <p:cNvSpPr>
            <a:spLocks noGrp="1"/>
          </p:cNvSpPr>
          <p:nvPr>
            <p:ph type="sldNum" sz="quarter" idx="12"/>
          </p:nvPr>
        </p:nvSpPr>
        <p:spPr/>
        <p:txBody>
          <a:bodyPr/>
          <a:lstStyle/>
          <a:p>
            <a:fld id="{3746BD9C-EB79-4C44-A661-EB129AA754D7}" type="slidenum">
              <a:rPr lang="fr-FR" smtClean="0"/>
              <a:t>2</a:t>
            </a:fld>
            <a:endParaRPr lang="fr-FR"/>
          </a:p>
        </p:txBody>
      </p:sp>
      <p:sp>
        <p:nvSpPr>
          <p:cNvPr id="10" name="ZoneTexte 9">
            <a:extLst>
              <a:ext uri="{FF2B5EF4-FFF2-40B4-BE49-F238E27FC236}">
                <a16:creationId xmlns:a16="http://schemas.microsoft.com/office/drawing/2014/main" id="{9024DC45-240C-4A4C-84C8-FAB59774DD32}"/>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74459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a:extLst>
              <a:ext uri="{FF2B5EF4-FFF2-40B4-BE49-F238E27FC236}">
                <a16:creationId xmlns:a16="http://schemas.microsoft.com/office/drawing/2014/main" id="{BA37DC54-9686-409D-B18D-D29D4E89EE44}"/>
              </a:ext>
            </a:extLst>
          </p:cNvPr>
          <p:cNvSpPr>
            <a:spLocks noGrp="1"/>
          </p:cNvSpPr>
          <p:nvPr>
            <p:ph type="dt" sz="half" idx="10"/>
          </p:nvPr>
        </p:nvSpPr>
        <p:spPr/>
        <p:txBody>
          <a:bodyPr/>
          <a:lstStyle/>
          <a:p>
            <a:fld id="{94896001-3AA0-4930-A036-8A333FEECD7C}" type="datetime1">
              <a:rPr lang="en-GB" smtClean="0"/>
              <a:t>27/03/2024</a:t>
            </a:fld>
            <a:endParaRPr lang="en-GB"/>
          </a:p>
        </p:txBody>
      </p:sp>
      <p:sp>
        <p:nvSpPr>
          <p:cNvPr id="6" name="Espace réservé du pied de page 5">
            <a:extLst>
              <a:ext uri="{FF2B5EF4-FFF2-40B4-BE49-F238E27FC236}">
                <a16:creationId xmlns:a16="http://schemas.microsoft.com/office/drawing/2014/main" id="{AE3B5BE1-9B55-4DCD-9058-BFD0FBC7731C}"/>
              </a:ext>
            </a:extLst>
          </p:cNvPr>
          <p:cNvSpPr>
            <a:spLocks noGrp="1"/>
          </p:cNvSpPr>
          <p:nvPr>
            <p:ph type="ftr" sz="quarter" idx="11"/>
          </p:nvPr>
        </p:nvSpPr>
        <p:spPr/>
        <p:txBody>
          <a:bodyPr/>
          <a:lstStyle/>
          <a:p>
            <a:pPr eaLnBrk="0" fontAlgn="base" hangingPunct="0">
              <a:spcBef>
                <a:spcPct val="0"/>
              </a:spcBef>
              <a:spcAft>
                <a:spcPct val="0"/>
              </a:spcAft>
              <a:defRPr/>
            </a:pPr>
            <a:r>
              <a:rPr lang="en-GB"/>
              <a:t>Confidential</a:t>
            </a:r>
          </a:p>
        </p:txBody>
      </p:sp>
      <p:sp>
        <p:nvSpPr>
          <p:cNvPr id="5" name="Espace réservé du numéro de diapositive 4">
            <a:extLst>
              <a:ext uri="{FF2B5EF4-FFF2-40B4-BE49-F238E27FC236}">
                <a16:creationId xmlns:a16="http://schemas.microsoft.com/office/drawing/2014/main" id="{0324F350-F6A8-4762-9D65-F4DF4AEF69D7}"/>
              </a:ext>
            </a:extLst>
          </p:cNvPr>
          <p:cNvSpPr>
            <a:spLocks noGrp="1"/>
          </p:cNvSpPr>
          <p:nvPr>
            <p:ph type="sldNum" sz="quarter" idx="12"/>
          </p:nvPr>
        </p:nvSpPr>
        <p:spPr/>
        <p:txBody>
          <a:bodyPr/>
          <a:lstStyle/>
          <a:p>
            <a:pPr>
              <a:defRPr/>
            </a:pPr>
            <a:r>
              <a:rPr lang="en-GB"/>
              <a:t>Page </a:t>
            </a:r>
            <a:fld id="{43667527-7C42-4D8C-9BD4-204D132C7D2E}" type="slidenum">
              <a:rPr smtClean="0"/>
              <a:pPr>
                <a:defRPr/>
              </a:pPr>
              <a:t>3</a:t>
            </a:fld>
            <a:endParaRPr lang="en-GB"/>
          </a:p>
        </p:txBody>
      </p:sp>
      <p:sp>
        <p:nvSpPr>
          <p:cNvPr id="2" name="Titre 1">
            <a:extLst>
              <a:ext uri="{FF2B5EF4-FFF2-40B4-BE49-F238E27FC236}">
                <a16:creationId xmlns:a16="http://schemas.microsoft.com/office/drawing/2014/main" id="{35F471E2-63B7-4401-88A4-9F7EBE7FC32B}"/>
              </a:ext>
            </a:extLst>
          </p:cNvPr>
          <p:cNvSpPr>
            <a:spLocks noGrp="1"/>
          </p:cNvSpPr>
          <p:nvPr>
            <p:ph type="title" idx="4294967295"/>
          </p:nvPr>
        </p:nvSpPr>
        <p:spPr>
          <a:xfrm>
            <a:off x="1386695" y="346646"/>
            <a:ext cx="8513763" cy="431800"/>
          </a:xfrm>
        </p:spPr>
        <p:txBody>
          <a:bodyPr>
            <a:normAutofit fontScale="90000"/>
          </a:bodyPr>
          <a:lstStyle/>
          <a:p>
            <a:r>
              <a:rPr lang="fr-FR" sz="3200" b="1" dirty="0">
                <a:solidFill>
                  <a:srgbClr val="002060"/>
                </a:solidFill>
                <a:latin typeface="Calibri"/>
                <a:cs typeface="Calibri"/>
              </a:rPr>
              <a:t>Les règles applicables à compter du 1er février 2023</a:t>
            </a:r>
            <a:endParaRPr lang="fr-FR" sz="3200" b="1" dirty="0">
              <a:solidFill>
                <a:srgbClr val="002060"/>
              </a:solidFill>
              <a:latin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ED0F378E-8192-49E3-AD12-29E6D6AFBCCD}"/>
              </a:ext>
            </a:extLst>
          </p:cNvPr>
          <p:cNvSpPr txBox="1"/>
          <p:nvPr/>
        </p:nvSpPr>
        <p:spPr>
          <a:xfrm>
            <a:off x="675310" y="886941"/>
            <a:ext cx="10499073" cy="5078313"/>
          </a:xfrm>
          <a:prstGeom prst="rect">
            <a:avLst/>
          </a:prstGeom>
          <a:noFill/>
        </p:spPr>
        <p:txBody>
          <a:bodyPr wrap="square" lIns="91440" tIns="45720" rIns="91440" bIns="45720" rtlCol="0" anchor="t">
            <a:spAutoFit/>
          </a:bodyPr>
          <a:lstStyle/>
          <a:p>
            <a:r>
              <a:rPr lang="fr-FR" b="1" u="sng" dirty="0">
                <a:cs typeface="Calibri"/>
              </a:rPr>
              <a:t>Dans le contexte épidémiologique voici les règles à adopter à partir du 1 er février 2023:</a:t>
            </a:r>
          </a:p>
          <a:p>
            <a:endParaRPr lang="fr-FR" dirty="0">
              <a:cs typeface="Calibri"/>
            </a:endParaRPr>
          </a:p>
          <a:p>
            <a:r>
              <a:rPr lang="fr-FR" dirty="0">
                <a:cs typeface="Calibri"/>
              </a:rPr>
              <a:t>Les personnes positives au Covid ne sont plus dans l'obligation de s'isoler.</a:t>
            </a:r>
          </a:p>
          <a:p>
            <a:endParaRPr lang="fr-FR" dirty="0">
              <a:cs typeface="Calibri"/>
            </a:endParaRPr>
          </a:p>
          <a:p>
            <a:r>
              <a:rPr lang="fr-FR" dirty="0">
                <a:cs typeface="Calibri"/>
              </a:rPr>
              <a:t>Deux possibilités:</a:t>
            </a:r>
          </a:p>
          <a:p>
            <a:pPr marL="285750" indent="-285750">
              <a:buFont typeface="Calibri"/>
              <a:buChar char="-"/>
            </a:pPr>
            <a:r>
              <a:rPr lang="fr-FR" dirty="0">
                <a:cs typeface="Calibri"/>
              </a:rPr>
              <a:t>Si son état de santé nécessite un arrêt, le salarié doit contacter son médecin traitant. Les arrêts de travail dérogatoires, sans jour de carence pour les personnes testées positives, sont abandonnées. </a:t>
            </a:r>
          </a:p>
          <a:p>
            <a:pPr marL="285750" indent="-285750">
              <a:buFont typeface="Calibri"/>
              <a:buChar char="-"/>
            </a:pPr>
            <a:r>
              <a:rPr lang="fr-FR" dirty="0">
                <a:cs typeface="Calibri"/>
              </a:rPr>
              <a:t>Si son état de santé le permet, le salarié peut continuer à travailler. Si son poste le permet, le télétravail peut être envisagé en accord avec son manager. Si le salarié est présent sur site, le port du masque est obligatoire pendant 7 jours après l'apparition des symptômes. </a:t>
            </a:r>
          </a:p>
          <a:p>
            <a:pPr marL="285750" indent="-285750">
              <a:buFont typeface="Calibri"/>
              <a:buChar char="-"/>
            </a:pPr>
            <a:endParaRPr lang="fr-FR" dirty="0">
              <a:cs typeface="Calibri"/>
            </a:endParaRPr>
          </a:p>
          <a:p>
            <a:pPr marL="285750" indent="-285750">
              <a:buFont typeface="Calibri"/>
              <a:buChar char="-"/>
            </a:pPr>
            <a:r>
              <a:rPr lang="fr-FR" dirty="0">
                <a:cs typeface="Calibri"/>
              </a:rPr>
              <a:t>Les anciennes règles Covid mises en place sont supprimées. </a:t>
            </a:r>
          </a:p>
          <a:p>
            <a:pPr marL="285750" indent="-285750">
              <a:buFont typeface="Calibri"/>
              <a:buChar char="-"/>
            </a:pPr>
            <a:endParaRPr lang="fr-FR" dirty="0">
              <a:cs typeface="Calibri"/>
            </a:endParaRPr>
          </a:p>
          <a:p>
            <a:r>
              <a:rPr lang="fr-FR" b="1" u="sng" dirty="0">
                <a:cs typeface="Calibri"/>
              </a:rPr>
              <a:t>Restons vigilants au moindre doute</a:t>
            </a:r>
          </a:p>
          <a:p>
            <a:endParaRPr lang="fr-FR" dirty="0">
              <a:cs typeface="Calibri"/>
            </a:endParaRPr>
          </a:p>
          <a:p>
            <a:r>
              <a:rPr lang="fr-FR" dirty="0">
                <a:cs typeface="Calibri"/>
              </a:rPr>
              <a:t>En dépit de ces allégements de mesures, nous devons tous rester vigilants et continuer à adopter un comportement responsable, en appliquant les gestes simples de prévention (port du masque lorsqu'on a un doute, lavage des mains, aération des locaux lorsque cela est possible...) </a:t>
            </a:r>
          </a:p>
        </p:txBody>
      </p:sp>
    </p:spTree>
    <p:extLst>
      <p:ext uri="{BB962C8B-B14F-4D97-AF65-F5344CB8AC3E}">
        <p14:creationId xmlns:p14="http://schemas.microsoft.com/office/powerpoint/2010/main" val="3924955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D349C1-91FA-465B-8051-A2B77193589F}"/>
              </a:ext>
            </a:extLst>
          </p:cNvPr>
          <p:cNvSpPr>
            <a:spLocks noGrp="1"/>
          </p:cNvSpPr>
          <p:nvPr>
            <p:ph type="ctrTitle"/>
          </p:nvPr>
        </p:nvSpPr>
        <p:spPr>
          <a:xfrm>
            <a:off x="1087853" y="1136024"/>
            <a:ext cx="10058400" cy="2957371"/>
          </a:xfrm>
        </p:spPr>
        <p:txBody>
          <a:bodyPr>
            <a:normAutofit/>
          </a:bodyPr>
          <a:lstStyle/>
          <a:p>
            <a:pPr algn="ctr"/>
            <a:r>
              <a:rPr lang="fr-FR" b="1">
                <a:solidFill>
                  <a:srgbClr val="002060"/>
                </a:solidFill>
              </a:rPr>
              <a:t>PPZ Train à bandes</a:t>
            </a:r>
          </a:p>
        </p:txBody>
      </p:sp>
      <p:pic>
        <p:nvPicPr>
          <p:cNvPr id="8" name="Image 7">
            <a:extLst>
              <a:ext uri="{FF2B5EF4-FFF2-40B4-BE49-F238E27FC236}">
                <a16:creationId xmlns:a16="http://schemas.microsoft.com/office/drawing/2014/main" id="{17ABCC84-1E70-4067-A664-D5E49CD10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991" y="226503"/>
            <a:ext cx="3010320" cy="1267002"/>
          </a:xfrm>
          <a:prstGeom prst="rect">
            <a:avLst/>
          </a:prstGeom>
        </p:spPr>
      </p:pic>
      <p:sp>
        <p:nvSpPr>
          <p:cNvPr id="9" name="ZoneTexte 8">
            <a:extLst>
              <a:ext uri="{FF2B5EF4-FFF2-40B4-BE49-F238E27FC236}">
                <a16:creationId xmlns:a16="http://schemas.microsoft.com/office/drawing/2014/main" id="{1D776A65-46E3-42B6-90D1-C936636A429D}"/>
              </a:ext>
            </a:extLst>
          </p:cNvPr>
          <p:cNvSpPr txBox="1"/>
          <p:nvPr/>
        </p:nvSpPr>
        <p:spPr>
          <a:xfrm>
            <a:off x="19590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Espace réservé de la date 4">
            <a:extLst>
              <a:ext uri="{FF2B5EF4-FFF2-40B4-BE49-F238E27FC236}">
                <a16:creationId xmlns:a16="http://schemas.microsoft.com/office/drawing/2014/main" id="{E6132EEB-FE98-4385-843E-8DF78129DACD}"/>
              </a:ext>
            </a:extLst>
          </p:cNvPr>
          <p:cNvSpPr>
            <a:spLocks noGrp="1"/>
          </p:cNvSpPr>
          <p:nvPr>
            <p:ph type="dt" sz="half" idx="10"/>
          </p:nvPr>
        </p:nvSpPr>
        <p:spPr>
          <a:xfrm>
            <a:off x="267547" y="6458727"/>
            <a:ext cx="2472271" cy="365125"/>
          </a:xfrm>
        </p:spPr>
        <p:txBody>
          <a:bodyPr/>
          <a:lstStyle/>
          <a:p>
            <a:fld id="{5C3C45E2-A015-4CD2-B855-2321B2BDA529}"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5369B1F0-779C-48EE-A3BE-767371993396}"/>
              </a:ext>
            </a:extLst>
          </p:cNvPr>
          <p:cNvSpPr>
            <a:spLocks noGrp="1"/>
          </p:cNvSpPr>
          <p:nvPr>
            <p:ph type="sldNum" sz="quarter" idx="12"/>
          </p:nvPr>
        </p:nvSpPr>
        <p:spPr/>
        <p:txBody>
          <a:bodyPr/>
          <a:lstStyle/>
          <a:p>
            <a:fld id="{3746BD9C-EB79-4C44-A661-EB129AA754D7}" type="slidenum">
              <a:rPr lang="fr-FR" smtClean="0"/>
              <a:t>4</a:t>
            </a:fld>
            <a:endParaRPr lang="fr-FR"/>
          </a:p>
        </p:txBody>
      </p:sp>
      <p:sp>
        <p:nvSpPr>
          <p:cNvPr id="10" name="ZoneTexte 9">
            <a:extLst>
              <a:ext uri="{FF2B5EF4-FFF2-40B4-BE49-F238E27FC236}">
                <a16:creationId xmlns:a16="http://schemas.microsoft.com/office/drawing/2014/main" id="{9024DC45-240C-4A4C-84C8-FAB59774DD32}"/>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400549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2D9F6FF3-A066-49AB-93BE-67EF99BD9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157" y="1423446"/>
            <a:ext cx="4853123" cy="4417517"/>
          </a:xfrm>
          <a:prstGeom prst="rect">
            <a:avLst/>
          </a:prstGeom>
        </p:spPr>
      </p:pic>
      <p:pic>
        <p:nvPicPr>
          <p:cNvPr id="24" name="Image 23">
            <a:extLst>
              <a:ext uri="{FF2B5EF4-FFF2-40B4-BE49-F238E27FC236}">
                <a16:creationId xmlns:a16="http://schemas.microsoft.com/office/drawing/2014/main" id="{DA206FE7-9B8D-408A-B094-81FB18530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9786" y="0"/>
            <a:ext cx="2539972" cy="1069039"/>
          </a:xfrm>
          <a:prstGeom prst="rect">
            <a:avLst/>
          </a:prstGeom>
        </p:spPr>
      </p:pic>
      <p:pic>
        <p:nvPicPr>
          <p:cNvPr id="26" name="Image 25">
            <a:extLst>
              <a:ext uri="{FF2B5EF4-FFF2-40B4-BE49-F238E27FC236}">
                <a16:creationId xmlns:a16="http://schemas.microsoft.com/office/drawing/2014/main" id="{829CBBF0-C1BD-478D-91C6-93FFC27076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7713" y="1069038"/>
            <a:ext cx="6184193" cy="4841567"/>
          </a:xfrm>
          <a:prstGeom prst="rect">
            <a:avLst/>
          </a:prstGeom>
        </p:spPr>
      </p:pic>
      <p:sp>
        <p:nvSpPr>
          <p:cNvPr id="27" name="ZoneTexte 26">
            <a:extLst>
              <a:ext uri="{FF2B5EF4-FFF2-40B4-BE49-F238E27FC236}">
                <a16:creationId xmlns:a16="http://schemas.microsoft.com/office/drawing/2014/main" id="{E7A63F58-C3AE-4B85-9A8C-5394155FC333}"/>
              </a:ext>
            </a:extLst>
          </p:cNvPr>
          <p:cNvSpPr txBox="1"/>
          <p:nvPr/>
        </p:nvSpPr>
        <p:spPr>
          <a:xfrm>
            <a:off x="21284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4" name="Espace réservé de la date 3">
            <a:extLst>
              <a:ext uri="{FF2B5EF4-FFF2-40B4-BE49-F238E27FC236}">
                <a16:creationId xmlns:a16="http://schemas.microsoft.com/office/drawing/2014/main" id="{C8FB59BB-EECA-4517-B57D-3A20693F5015}"/>
              </a:ext>
            </a:extLst>
          </p:cNvPr>
          <p:cNvSpPr>
            <a:spLocks noGrp="1"/>
          </p:cNvSpPr>
          <p:nvPr>
            <p:ph type="dt" sz="half" idx="10"/>
          </p:nvPr>
        </p:nvSpPr>
        <p:spPr/>
        <p:txBody>
          <a:bodyPr/>
          <a:lstStyle/>
          <a:p>
            <a:fld id="{8C5ADD5C-907D-44B3-A6BE-C3359D700A45}" type="datetime1">
              <a:rPr lang="fr-FR" smtClean="0"/>
              <a:t>27/03/2024</a:t>
            </a:fld>
            <a:endParaRPr lang="fr-FR"/>
          </a:p>
        </p:txBody>
      </p:sp>
      <p:sp>
        <p:nvSpPr>
          <p:cNvPr id="5" name="Espace réservé du numéro de diapositive 4">
            <a:extLst>
              <a:ext uri="{FF2B5EF4-FFF2-40B4-BE49-F238E27FC236}">
                <a16:creationId xmlns:a16="http://schemas.microsoft.com/office/drawing/2014/main" id="{3D6720AB-D3B7-4686-9949-871F3D813FB2}"/>
              </a:ext>
            </a:extLst>
          </p:cNvPr>
          <p:cNvSpPr>
            <a:spLocks noGrp="1"/>
          </p:cNvSpPr>
          <p:nvPr>
            <p:ph type="sldNum" sz="quarter" idx="12"/>
          </p:nvPr>
        </p:nvSpPr>
        <p:spPr/>
        <p:txBody>
          <a:bodyPr/>
          <a:lstStyle/>
          <a:p>
            <a:fld id="{3746BD9C-EB79-4C44-A661-EB129AA754D7}" type="slidenum">
              <a:rPr lang="fr-FR" smtClean="0"/>
              <a:t>5</a:t>
            </a:fld>
            <a:endParaRPr lang="fr-FR"/>
          </a:p>
        </p:txBody>
      </p:sp>
      <p:sp>
        <p:nvSpPr>
          <p:cNvPr id="6" name="Titre 5">
            <a:extLst>
              <a:ext uri="{FF2B5EF4-FFF2-40B4-BE49-F238E27FC236}">
                <a16:creationId xmlns:a16="http://schemas.microsoft.com/office/drawing/2014/main" id="{DA33258C-F1EA-4DAA-9FC6-797429AD891C}"/>
              </a:ext>
            </a:extLst>
          </p:cNvPr>
          <p:cNvSpPr>
            <a:spLocks noGrp="1"/>
          </p:cNvSpPr>
          <p:nvPr>
            <p:ph type="title" idx="4294967295"/>
          </p:nvPr>
        </p:nvSpPr>
        <p:spPr>
          <a:xfrm>
            <a:off x="0" y="-155575"/>
            <a:ext cx="10058400" cy="1590675"/>
          </a:xfrm>
        </p:spPr>
        <p:txBody>
          <a:bodyPr>
            <a:normAutofit/>
          </a:bodyPr>
          <a:lstStyle/>
          <a:p>
            <a:r>
              <a:rPr lang="fr-FR" sz="4000" b="1">
                <a:solidFill>
                  <a:srgbClr val="002060"/>
                </a:solidFill>
                <a:latin typeface="Calibri (Corps)"/>
                <a:cs typeface="Arial" panose="020B0604020202020204" pitchFamily="34" charset="0"/>
              </a:rPr>
              <a:t>     PLAN DU SITE DU TRAIN A BANDES </a:t>
            </a:r>
            <a:br>
              <a:rPr lang="fr-FR" sz="4000" b="1">
                <a:solidFill>
                  <a:srgbClr val="002060"/>
                </a:solidFill>
                <a:latin typeface="Calibri (Corps)"/>
                <a:cs typeface="Arial" panose="020B0604020202020204" pitchFamily="34" charset="0"/>
              </a:rPr>
            </a:br>
            <a:endParaRPr lang="fr-FR" sz="4000"/>
          </a:p>
        </p:txBody>
      </p:sp>
      <p:sp>
        <p:nvSpPr>
          <p:cNvPr id="11" name="ZoneTexte 10">
            <a:extLst>
              <a:ext uri="{FF2B5EF4-FFF2-40B4-BE49-F238E27FC236}">
                <a16:creationId xmlns:a16="http://schemas.microsoft.com/office/drawing/2014/main" id="{82DA4F0C-988A-49C9-95C0-8715576FC03D}"/>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96804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D141F3B-56E1-4515-91B2-76BA69DB87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4659" y="957026"/>
            <a:ext cx="8287907" cy="4772691"/>
          </a:xfrm>
          <a:prstGeom prst="rect">
            <a:avLst/>
          </a:prstGeom>
        </p:spPr>
      </p:pic>
      <p:sp>
        <p:nvSpPr>
          <p:cNvPr id="2" name="ZoneTexte 1">
            <a:extLst>
              <a:ext uri="{FF2B5EF4-FFF2-40B4-BE49-F238E27FC236}">
                <a16:creationId xmlns:a16="http://schemas.microsoft.com/office/drawing/2014/main" id="{D81109D3-AC26-4BA1-B504-C4813C7CA1AB}"/>
              </a:ext>
            </a:extLst>
          </p:cNvPr>
          <p:cNvSpPr txBox="1"/>
          <p:nvPr/>
        </p:nvSpPr>
        <p:spPr>
          <a:xfrm>
            <a:off x="426608" y="755061"/>
            <a:ext cx="4444495" cy="1785104"/>
          </a:xfrm>
          <a:prstGeom prst="rect">
            <a:avLst/>
          </a:prstGeom>
          <a:noFill/>
        </p:spPr>
        <p:txBody>
          <a:bodyPr wrap="square" lIns="91440" tIns="45720" rIns="91440" bIns="45720" rtlCol="0" anchor="t">
            <a:spAutoFit/>
          </a:bodyPr>
          <a:lstStyle/>
          <a:p>
            <a:endParaRPr lang="fr-FR" sz="1200" b="1">
              <a:solidFill>
                <a:srgbClr val="002060"/>
              </a:solidFill>
              <a:latin typeface="Arial" panose="020B0604020202020204" pitchFamily="34" charset="0"/>
              <a:cs typeface="Arial" panose="020B0604020202020204" pitchFamily="34" charset="0"/>
            </a:endParaRPr>
          </a:p>
          <a:p>
            <a:r>
              <a:rPr lang="fr-FR" sz="1400" b="1" dirty="0">
                <a:solidFill>
                  <a:srgbClr val="002060"/>
                </a:solidFill>
                <a:latin typeface="Calibri (Corps)"/>
                <a:cs typeface="Arial"/>
              </a:rPr>
              <a:t>L’accès des véhicules ou engins à l’intérieur des bâtiments du TAB, ainsi que les transports ou manutentions de pièces ou matériels, dans le cadre de travaux faisant l’objet d’un Plan de Prévention Spécifique (PPS), doivent respecter le plan de circulation défini sur le schéma suivant</a:t>
            </a:r>
          </a:p>
          <a:p>
            <a:endParaRPr lang="fr-FR" sz="1400" b="1">
              <a:solidFill>
                <a:srgbClr val="002060"/>
              </a:solidFill>
              <a:latin typeface="Calibri (Corps)"/>
              <a:cs typeface="Arial" panose="020B0604020202020204" pitchFamily="34" charset="0"/>
            </a:endParaRPr>
          </a:p>
        </p:txBody>
      </p:sp>
      <p:sp>
        <p:nvSpPr>
          <p:cNvPr id="6" name="ZoneTexte 5">
            <a:extLst>
              <a:ext uri="{FF2B5EF4-FFF2-40B4-BE49-F238E27FC236}">
                <a16:creationId xmlns:a16="http://schemas.microsoft.com/office/drawing/2014/main" id="{35479A0E-9B21-4C1C-A03E-619C517BE010}"/>
              </a:ext>
            </a:extLst>
          </p:cNvPr>
          <p:cNvSpPr txBox="1"/>
          <p:nvPr/>
        </p:nvSpPr>
        <p:spPr>
          <a:xfrm>
            <a:off x="1985633" y="6383381"/>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8" name="Image 7">
            <a:extLst>
              <a:ext uri="{FF2B5EF4-FFF2-40B4-BE49-F238E27FC236}">
                <a16:creationId xmlns:a16="http://schemas.microsoft.com/office/drawing/2014/main" id="{E290226B-426E-4C68-BD81-E68E5F410A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3650" y="369895"/>
            <a:ext cx="1506781" cy="633595"/>
          </a:xfrm>
          <a:prstGeom prst="rect">
            <a:avLst/>
          </a:prstGeom>
        </p:spPr>
      </p:pic>
      <p:sp>
        <p:nvSpPr>
          <p:cNvPr id="9" name="Espace réservé de la date 8">
            <a:extLst>
              <a:ext uri="{FF2B5EF4-FFF2-40B4-BE49-F238E27FC236}">
                <a16:creationId xmlns:a16="http://schemas.microsoft.com/office/drawing/2014/main" id="{B1F29F4B-472A-4246-B9C7-9B16C2FB6BF1}"/>
              </a:ext>
            </a:extLst>
          </p:cNvPr>
          <p:cNvSpPr>
            <a:spLocks noGrp="1"/>
          </p:cNvSpPr>
          <p:nvPr>
            <p:ph type="dt" sz="half" idx="10"/>
          </p:nvPr>
        </p:nvSpPr>
        <p:spPr/>
        <p:txBody>
          <a:bodyPr/>
          <a:lstStyle/>
          <a:p>
            <a:fld id="{3DD52280-5E06-45A1-83E4-5BB9381B275F}" type="datetime1">
              <a:rPr lang="fr-FR" smtClean="0"/>
              <a:t>27/03/2024</a:t>
            </a:fld>
            <a:endParaRPr lang="fr-FR"/>
          </a:p>
        </p:txBody>
      </p:sp>
      <p:sp>
        <p:nvSpPr>
          <p:cNvPr id="10" name="Espace réservé du numéro de diapositive 9">
            <a:extLst>
              <a:ext uri="{FF2B5EF4-FFF2-40B4-BE49-F238E27FC236}">
                <a16:creationId xmlns:a16="http://schemas.microsoft.com/office/drawing/2014/main" id="{ACDDF01F-28F5-4F5F-8646-C0FBC897D3F0}"/>
              </a:ext>
            </a:extLst>
          </p:cNvPr>
          <p:cNvSpPr>
            <a:spLocks noGrp="1"/>
          </p:cNvSpPr>
          <p:nvPr>
            <p:ph type="sldNum" sz="quarter" idx="12"/>
          </p:nvPr>
        </p:nvSpPr>
        <p:spPr/>
        <p:txBody>
          <a:bodyPr/>
          <a:lstStyle/>
          <a:p>
            <a:fld id="{3746BD9C-EB79-4C44-A661-EB129AA754D7}" type="slidenum">
              <a:rPr lang="fr-FR" smtClean="0"/>
              <a:t>6</a:t>
            </a:fld>
            <a:endParaRPr lang="fr-FR"/>
          </a:p>
        </p:txBody>
      </p:sp>
      <p:sp>
        <p:nvSpPr>
          <p:cNvPr id="12" name="Titre 11">
            <a:extLst>
              <a:ext uri="{FF2B5EF4-FFF2-40B4-BE49-F238E27FC236}">
                <a16:creationId xmlns:a16="http://schemas.microsoft.com/office/drawing/2014/main" id="{27E3D040-8A61-4591-9E5D-9CA08FB1F382}"/>
              </a:ext>
            </a:extLst>
          </p:cNvPr>
          <p:cNvSpPr>
            <a:spLocks noGrp="1"/>
          </p:cNvSpPr>
          <p:nvPr>
            <p:ph type="title" idx="4294967295"/>
          </p:nvPr>
        </p:nvSpPr>
        <p:spPr>
          <a:xfrm>
            <a:off x="102963" y="75239"/>
            <a:ext cx="10773936" cy="1450975"/>
          </a:xfrm>
        </p:spPr>
        <p:txBody>
          <a:bodyPr>
            <a:normAutofit/>
          </a:bodyPr>
          <a:lstStyle/>
          <a:p>
            <a:r>
              <a:rPr lang="fr-FR" sz="3300" b="1">
                <a:solidFill>
                  <a:srgbClr val="002060"/>
                </a:solidFill>
                <a:latin typeface="Calibri (Corps)"/>
                <a:cs typeface="Arial" panose="020B0604020202020204" pitchFamily="34" charset="0"/>
              </a:rPr>
              <a:t>ACCES DANS LES BATIMENTS DU TRAIN A BANDES</a:t>
            </a:r>
            <a:br>
              <a:rPr lang="fr-FR" b="1">
                <a:solidFill>
                  <a:srgbClr val="002060"/>
                </a:solidFill>
                <a:latin typeface="Calibri (Corps)"/>
                <a:cs typeface="Arial" panose="020B0604020202020204" pitchFamily="34" charset="0"/>
              </a:rPr>
            </a:br>
            <a:endParaRPr lang="fr-FR"/>
          </a:p>
        </p:txBody>
      </p:sp>
      <p:sp>
        <p:nvSpPr>
          <p:cNvPr id="11" name="ZoneTexte 10">
            <a:extLst>
              <a:ext uri="{FF2B5EF4-FFF2-40B4-BE49-F238E27FC236}">
                <a16:creationId xmlns:a16="http://schemas.microsoft.com/office/drawing/2014/main" id="{3C72C8A5-EECA-4EC3-A1BB-85110D9F6BB9}"/>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3" name="ZoneTexte 2">
            <a:extLst>
              <a:ext uri="{FF2B5EF4-FFF2-40B4-BE49-F238E27FC236}">
                <a16:creationId xmlns:a16="http://schemas.microsoft.com/office/drawing/2014/main" id="{792CCA53-A003-47AD-A533-B9A499652881}"/>
              </a:ext>
            </a:extLst>
          </p:cNvPr>
          <p:cNvSpPr txBox="1"/>
          <p:nvPr/>
        </p:nvSpPr>
        <p:spPr>
          <a:xfrm>
            <a:off x="396992" y="2325511"/>
            <a:ext cx="3146611"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a:solidFill>
                  <a:srgbClr val="002060"/>
                </a:solidFill>
                <a:latin typeface="Arial"/>
                <a:cs typeface="Arial"/>
              </a:rPr>
              <a:t>Règles pour la circulation à l’intérieur de la halle de laminage ainsi que l’atelier cylindres:</a:t>
            </a:r>
            <a:endParaRPr lang="en-US" sz="1400">
              <a:ea typeface="+mn-lt"/>
              <a:cs typeface="+mn-lt"/>
            </a:endParaRPr>
          </a:p>
          <a:p>
            <a:endParaRPr lang="fr-FR" sz="1400" b="1">
              <a:solidFill>
                <a:srgbClr val="002060"/>
              </a:solidFill>
              <a:latin typeface="Arial"/>
              <a:cs typeface="Arial"/>
            </a:endParaRPr>
          </a:p>
          <a:p>
            <a:pPr marL="285750" indent="-285750">
              <a:buFont typeface="Arial"/>
              <a:buChar char="•"/>
            </a:pPr>
            <a:r>
              <a:rPr lang="fr-FR" sz="1400" b="1">
                <a:solidFill>
                  <a:srgbClr val="002060"/>
                </a:solidFill>
                <a:latin typeface="Arial"/>
                <a:cs typeface="Arial"/>
              </a:rPr>
              <a:t>Limitation de la vitesse à</a:t>
            </a:r>
            <a:r>
              <a:rPr lang="fr-FR" b="1">
                <a:solidFill>
                  <a:srgbClr val="002060"/>
                </a:solidFill>
                <a:latin typeface="Arial"/>
                <a:cs typeface="Arial"/>
              </a:rPr>
              <a:t> </a:t>
            </a:r>
            <a:r>
              <a:rPr lang="fr-FR" sz="1400" b="1">
                <a:solidFill>
                  <a:srgbClr val="002060"/>
                </a:solidFill>
                <a:latin typeface="Arial"/>
                <a:cs typeface="Arial"/>
              </a:rPr>
              <a:t>5km/h </a:t>
            </a:r>
            <a:endParaRPr lang="en-US" sz="1400">
              <a:ea typeface="+mn-lt"/>
              <a:cs typeface="+mn-lt"/>
            </a:endParaRPr>
          </a:p>
          <a:p>
            <a:pPr marL="285750" indent="-285750">
              <a:buFont typeface="Arial"/>
              <a:buChar char="•"/>
            </a:pPr>
            <a:endParaRPr lang="fr-FR" sz="1400">
              <a:ea typeface="+mn-lt"/>
              <a:cs typeface="+mn-lt"/>
            </a:endParaRPr>
          </a:p>
          <a:p>
            <a:pPr marL="285750" indent="-285750">
              <a:buFont typeface="Arial"/>
              <a:buChar char="•"/>
            </a:pPr>
            <a:r>
              <a:rPr lang="fr-FR" sz="1400" b="1">
                <a:solidFill>
                  <a:srgbClr val="002060"/>
                </a:solidFill>
                <a:latin typeface="Arial"/>
                <a:cs typeface="Arial"/>
              </a:rPr>
              <a:t>Allumage des feux de codes + warning ou gyrophares + avertisseur sonore de recul</a:t>
            </a:r>
            <a:endParaRPr lang="fr-FR" sz="1400" b="1">
              <a:solidFill>
                <a:srgbClr val="002060"/>
              </a:solidFill>
              <a:latin typeface="Arial"/>
              <a:ea typeface="+mn-lt"/>
              <a:cs typeface="Arial"/>
            </a:endParaRPr>
          </a:p>
          <a:p>
            <a:pPr marL="285750" indent="-285750">
              <a:buFont typeface="Arial"/>
              <a:buChar char="•"/>
            </a:pPr>
            <a:endParaRPr lang="fr-FR" sz="1400">
              <a:ea typeface="+mn-lt"/>
              <a:cs typeface="+mn-lt"/>
            </a:endParaRPr>
          </a:p>
          <a:p>
            <a:pPr marL="285750" indent="-285750">
              <a:buFont typeface="Arial"/>
              <a:buChar char="•"/>
            </a:pPr>
            <a:r>
              <a:rPr lang="fr-FR" sz="1400" b="1">
                <a:solidFill>
                  <a:srgbClr val="002060"/>
                </a:solidFill>
                <a:latin typeface="Arial"/>
                <a:cs typeface="Arial"/>
              </a:rPr>
              <a:t>Stationnement : Sauf pour la dépose du matériel et du personnel</a:t>
            </a:r>
            <a:endParaRPr lang="en-US" sz="1400">
              <a:ea typeface="+mn-lt"/>
              <a:cs typeface="+mn-lt"/>
            </a:endParaRPr>
          </a:p>
          <a:p>
            <a:pPr marL="285750" indent="-285750">
              <a:buFont typeface="Arial"/>
              <a:buChar char="•"/>
            </a:pPr>
            <a:endParaRPr lang="fr-FR" sz="1400">
              <a:ea typeface="+mn-lt"/>
              <a:cs typeface="+mn-lt"/>
            </a:endParaRPr>
          </a:p>
          <a:p>
            <a:pPr marL="285750" indent="-285750">
              <a:buFont typeface="Arial"/>
              <a:buChar char="•"/>
            </a:pPr>
            <a:r>
              <a:rPr lang="fr-FR" sz="1400" b="1">
                <a:solidFill>
                  <a:srgbClr val="002060"/>
                </a:solidFill>
                <a:latin typeface="Arial"/>
                <a:cs typeface="Arial"/>
              </a:rPr>
              <a:t>Respecter la signalisation (feux et panneaux)</a:t>
            </a:r>
            <a:endParaRPr lang="en-US" sz="1400">
              <a:ea typeface="+mn-lt"/>
              <a:cs typeface="+mn-lt"/>
            </a:endParaRPr>
          </a:p>
          <a:p>
            <a:pPr algn="l"/>
            <a:endParaRPr lang="fr-FR" sz="1400">
              <a:cs typeface="Calibri"/>
            </a:endParaRPr>
          </a:p>
        </p:txBody>
      </p:sp>
    </p:spTree>
    <p:extLst>
      <p:ext uri="{BB962C8B-B14F-4D97-AF65-F5344CB8AC3E}">
        <p14:creationId xmlns:p14="http://schemas.microsoft.com/office/powerpoint/2010/main" val="1485675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81109D3-AC26-4BA1-B504-C4813C7CA1AB}"/>
              </a:ext>
            </a:extLst>
          </p:cNvPr>
          <p:cNvSpPr txBox="1"/>
          <p:nvPr/>
        </p:nvSpPr>
        <p:spPr>
          <a:xfrm>
            <a:off x="357335" y="1625918"/>
            <a:ext cx="10926443" cy="4647426"/>
          </a:xfrm>
          <a:prstGeom prst="rect">
            <a:avLst/>
          </a:prstGeom>
          <a:noFill/>
        </p:spPr>
        <p:txBody>
          <a:bodyPr wrap="square" lIns="91440" tIns="45720" rIns="91440" bIns="45720" rtlCol="0" anchor="t">
            <a:spAutoFit/>
          </a:bodyPr>
          <a:lstStyle/>
          <a:p>
            <a:r>
              <a:rPr lang="fr-FR" sz="3000" dirty="0">
                <a:solidFill>
                  <a:srgbClr val="002060"/>
                </a:solidFill>
                <a:latin typeface="Calibri"/>
                <a:cs typeface="Calibri"/>
              </a:rPr>
              <a:t>Règle en vigueur au TAB : </a:t>
            </a:r>
            <a:r>
              <a:rPr lang="fr-FR" sz="3000" b="1" u="sng" dirty="0">
                <a:solidFill>
                  <a:srgbClr val="002060"/>
                </a:solidFill>
                <a:latin typeface="Calibri"/>
                <a:cs typeface="Calibri"/>
              </a:rPr>
              <a:t>Il est obligatoire, pour toute manœuvre de « demi-tour » ou de « marche arrière » pour un véhicule de plus de 3,5 tonnes, en l'intérieur, qu'un accompagnement par une personne d’ArcelorMittal ou d’une entreprise extérieure soit assuré à pied pendant ces opérations. </a:t>
            </a:r>
            <a:endParaRPr lang="fr-FR" sz="3000">
              <a:solidFill>
                <a:srgbClr val="000000"/>
              </a:solidFill>
              <a:latin typeface="Calibri"/>
              <a:cs typeface="Calibri"/>
            </a:endParaRPr>
          </a:p>
          <a:p>
            <a:endParaRPr lang="fr-FR" sz="3000" dirty="0">
              <a:solidFill>
                <a:srgbClr val="002060"/>
              </a:solidFill>
              <a:latin typeface="Calibri"/>
              <a:cs typeface="Calibri"/>
            </a:endParaRPr>
          </a:p>
          <a:p>
            <a:endParaRPr lang="fr-FR" sz="3000" dirty="0">
              <a:solidFill>
                <a:srgbClr val="002060"/>
              </a:solidFill>
              <a:latin typeface="Calibri"/>
              <a:cs typeface="Calibri"/>
            </a:endParaRPr>
          </a:p>
          <a:p>
            <a:r>
              <a:rPr lang="fr-FR" sz="3000" dirty="0">
                <a:solidFill>
                  <a:srgbClr val="002060"/>
                </a:solidFill>
                <a:latin typeface="Calibri"/>
                <a:cs typeface="Calibri"/>
              </a:rPr>
              <a:t>Cette règle va permettre de garantir la sécurité et la bonne conduite des manœuvres sur le secteur. </a:t>
            </a:r>
            <a:endParaRPr lang="fr-FR" sz="3000">
              <a:cs typeface="Calibri"/>
            </a:endParaRPr>
          </a:p>
          <a:p>
            <a:endParaRPr lang="fr-FR" sz="1200" b="1" dirty="0">
              <a:solidFill>
                <a:srgbClr val="002060"/>
              </a:solidFill>
              <a:latin typeface="Arial"/>
              <a:cs typeface="Arial"/>
            </a:endParaRPr>
          </a:p>
          <a:p>
            <a:endParaRPr lang="fr-FR" sz="1400" b="1">
              <a:solidFill>
                <a:srgbClr val="002060"/>
              </a:solidFill>
              <a:latin typeface="Calibri (Corps)"/>
              <a:cs typeface="Arial" panose="020B0604020202020204" pitchFamily="34" charset="0"/>
            </a:endParaRPr>
          </a:p>
        </p:txBody>
      </p:sp>
      <p:sp>
        <p:nvSpPr>
          <p:cNvPr id="6" name="ZoneTexte 5">
            <a:extLst>
              <a:ext uri="{FF2B5EF4-FFF2-40B4-BE49-F238E27FC236}">
                <a16:creationId xmlns:a16="http://schemas.microsoft.com/office/drawing/2014/main" id="{35479A0E-9B21-4C1C-A03E-619C517BE010}"/>
              </a:ext>
            </a:extLst>
          </p:cNvPr>
          <p:cNvSpPr txBox="1"/>
          <p:nvPr/>
        </p:nvSpPr>
        <p:spPr>
          <a:xfrm>
            <a:off x="1985633" y="6383381"/>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8" name="Image 7">
            <a:extLst>
              <a:ext uri="{FF2B5EF4-FFF2-40B4-BE49-F238E27FC236}">
                <a16:creationId xmlns:a16="http://schemas.microsoft.com/office/drawing/2014/main" id="{E290226B-426E-4C68-BD81-E68E5F410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3650" y="369895"/>
            <a:ext cx="1506781" cy="633595"/>
          </a:xfrm>
          <a:prstGeom prst="rect">
            <a:avLst/>
          </a:prstGeom>
        </p:spPr>
      </p:pic>
      <p:sp>
        <p:nvSpPr>
          <p:cNvPr id="9" name="Espace réservé de la date 8">
            <a:extLst>
              <a:ext uri="{FF2B5EF4-FFF2-40B4-BE49-F238E27FC236}">
                <a16:creationId xmlns:a16="http://schemas.microsoft.com/office/drawing/2014/main" id="{B1F29F4B-472A-4246-B9C7-9B16C2FB6BF1}"/>
              </a:ext>
            </a:extLst>
          </p:cNvPr>
          <p:cNvSpPr>
            <a:spLocks noGrp="1"/>
          </p:cNvSpPr>
          <p:nvPr>
            <p:ph type="dt" sz="half" idx="10"/>
          </p:nvPr>
        </p:nvSpPr>
        <p:spPr/>
        <p:txBody>
          <a:bodyPr/>
          <a:lstStyle/>
          <a:p>
            <a:fld id="{3DD52280-5E06-45A1-83E4-5BB9381B275F}" type="datetime1">
              <a:rPr lang="fr-FR" smtClean="0"/>
              <a:t>27/03/2024</a:t>
            </a:fld>
            <a:endParaRPr lang="fr-FR"/>
          </a:p>
        </p:txBody>
      </p:sp>
      <p:sp>
        <p:nvSpPr>
          <p:cNvPr id="10" name="Espace réservé du numéro de diapositive 9">
            <a:extLst>
              <a:ext uri="{FF2B5EF4-FFF2-40B4-BE49-F238E27FC236}">
                <a16:creationId xmlns:a16="http://schemas.microsoft.com/office/drawing/2014/main" id="{ACDDF01F-28F5-4F5F-8646-C0FBC897D3F0}"/>
              </a:ext>
            </a:extLst>
          </p:cNvPr>
          <p:cNvSpPr>
            <a:spLocks noGrp="1"/>
          </p:cNvSpPr>
          <p:nvPr>
            <p:ph type="sldNum" sz="quarter" idx="12"/>
          </p:nvPr>
        </p:nvSpPr>
        <p:spPr/>
        <p:txBody>
          <a:bodyPr/>
          <a:lstStyle/>
          <a:p>
            <a:fld id="{3746BD9C-EB79-4C44-A661-EB129AA754D7}" type="slidenum">
              <a:rPr lang="fr-FR" smtClean="0"/>
              <a:t>7</a:t>
            </a:fld>
            <a:endParaRPr lang="fr-FR"/>
          </a:p>
        </p:txBody>
      </p:sp>
      <p:sp>
        <p:nvSpPr>
          <p:cNvPr id="12" name="Titre 11">
            <a:extLst>
              <a:ext uri="{FF2B5EF4-FFF2-40B4-BE49-F238E27FC236}">
                <a16:creationId xmlns:a16="http://schemas.microsoft.com/office/drawing/2014/main" id="{27E3D040-8A61-4591-9E5D-9CA08FB1F382}"/>
              </a:ext>
            </a:extLst>
          </p:cNvPr>
          <p:cNvSpPr>
            <a:spLocks noGrp="1"/>
          </p:cNvSpPr>
          <p:nvPr>
            <p:ph type="title" idx="4294967295"/>
          </p:nvPr>
        </p:nvSpPr>
        <p:spPr>
          <a:xfrm>
            <a:off x="102963" y="75239"/>
            <a:ext cx="10773936" cy="1450975"/>
          </a:xfrm>
        </p:spPr>
        <p:txBody>
          <a:bodyPr>
            <a:normAutofit/>
          </a:bodyPr>
          <a:lstStyle/>
          <a:p>
            <a:r>
              <a:rPr lang="fr-FR" sz="3300" b="1" dirty="0">
                <a:solidFill>
                  <a:srgbClr val="002060"/>
                </a:solidFill>
                <a:latin typeface="Calibri (Corps)"/>
                <a:cs typeface="Arial"/>
              </a:rPr>
              <a:t>REGLE – VEHICULE ET CONDUITE TRAIN A BANDES</a:t>
            </a:r>
            <a:br>
              <a:rPr lang="fr-FR" b="1" dirty="0">
                <a:latin typeface="Calibri (Corps)"/>
                <a:cs typeface="Arial" panose="020B0604020202020204" pitchFamily="34" charset="0"/>
              </a:rPr>
            </a:br>
            <a:endParaRPr lang="fr-FR"/>
          </a:p>
        </p:txBody>
      </p:sp>
      <p:sp>
        <p:nvSpPr>
          <p:cNvPr id="11" name="ZoneTexte 10">
            <a:extLst>
              <a:ext uri="{FF2B5EF4-FFF2-40B4-BE49-F238E27FC236}">
                <a16:creationId xmlns:a16="http://schemas.microsoft.com/office/drawing/2014/main" id="{3C72C8A5-EECA-4EC3-A1BB-85110D9F6BB9}"/>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40603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D349C1-91FA-465B-8051-A2B77193589F}"/>
              </a:ext>
            </a:extLst>
          </p:cNvPr>
          <p:cNvSpPr>
            <a:spLocks noGrp="1"/>
          </p:cNvSpPr>
          <p:nvPr>
            <p:ph type="ctrTitle"/>
          </p:nvPr>
        </p:nvSpPr>
        <p:spPr>
          <a:xfrm>
            <a:off x="1087853" y="1136024"/>
            <a:ext cx="10058400" cy="2957371"/>
          </a:xfrm>
        </p:spPr>
        <p:txBody>
          <a:bodyPr>
            <a:normAutofit/>
          </a:bodyPr>
          <a:lstStyle/>
          <a:p>
            <a:pPr algn="ctr"/>
            <a:r>
              <a:rPr lang="fr-FR" b="1">
                <a:solidFill>
                  <a:srgbClr val="002060"/>
                </a:solidFill>
              </a:rPr>
              <a:t>Exigences véhicules industriels</a:t>
            </a:r>
          </a:p>
        </p:txBody>
      </p:sp>
      <p:pic>
        <p:nvPicPr>
          <p:cNvPr id="8" name="Image 7">
            <a:extLst>
              <a:ext uri="{FF2B5EF4-FFF2-40B4-BE49-F238E27FC236}">
                <a16:creationId xmlns:a16="http://schemas.microsoft.com/office/drawing/2014/main" id="{17ABCC84-1E70-4067-A664-D5E49CD10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991" y="226503"/>
            <a:ext cx="3010320" cy="1267002"/>
          </a:xfrm>
          <a:prstGeom prst="rect">
            <a:avLst/>
          </a:prstGeom>
        </p:spPr>
      </p:pic>
      <p:sp>
        <p:nvSpPr>
          <p:cNvPr id="9" name="ZoneTexte 8">
            <a:extLst>
              <a:ext uri="{FF2B5EF4-FFF2-40B4-BE49-F238E27FC236}">
                <a16:creationId xmlns:a16="http://schemas.microsoft.com/office/drawing/2014/main" id="{1D776A65-46E3-42B6-90D1-C936636A429D}"/>
              </a:ext>
            </a:extLst>
          </p:cNvPr>
          <p:cNvSpPr txBox="1"/>
          <p:nvPr/>
        </p:nvSpPr>
        <p:spPr>
          <a:xfrm>
            <a:off x="19590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Espace réservé de la date 4">
            <a:extLst>
              <a:ext uri="{FF2B5EF4-FFF2-40B4-BE49-F238E27FC236}">
                <a16:creationId xmlns:a16="http://schemas.microsoft.com/office/drawing/2014/main" id="{E6132EEB-FE98-4385-843E-8DF78129DACD}"/>
              </a:ext>
            </a:extLst>
          </p:cNvPr>
          <p:cNvSpPr>
            <a:spLocks noGrp="1"/>
          </p:cNvSpPr>
          <p:nvPr>
            <p:ph type="dt" sz="half" idx="10"/>
          </p:nvPr>
        </p:nvSpPr>
        <p:spPr>
          <a:xfrm>
            <a:off x="267547" y="6458727"/>
            <a:ext cx="2472271" cy="365125"/>
          </a:xfrm>
        </p:spPr>
        <p:txBody>
          <a:bodyPr/>
          <a:lstStyle/>
          <a:p>
            <a:fld id="{5C3C45E2-A015-4CD2-B855-2321B2BDA529}"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5369B1F0-779C-48EE-A3BE-767371993396}"/>
              </a:ext>
            </a:extLst>
          </p:cNvPr>
          <p:cNvSpPr>
            <a:spLocks noGrp="1"/>
          </p:cNvSpPr>
          <p:nvPr>
            <p:ph type="sldNum" sz="quarter" idx="12"/>
          </p:nvPr>
        </p:nvSpPr>
        <p:spPr/>
        <p:txBody>
          <a:bodyPr/>
          <a:lstStyle/>
          <a:p>
            <a:fld id="{3746BD9C-EB79-4C44-A661-EB129AA754D7}" type="slidenum">
              <a:rPr lang="fr-FR" smtClean="0"/>
              <a:t>8</a:t>
            </a:fld>
            <a:endParaRPr lang="fr-FR"/>
          </a:p>
        </p:txBody>
      </p:sp>
      <p:sp>
        <p:nvSpPr>
          <p:cNvPr id="10" name="ZoneTexte 9">
            <a:extLst>
              <a:ext uri="{FF2B5EF4-FFF2-40B4-BE49-F238E27FC236}">
                <a16:creationId xmlns:a16="http://schemas.microsoft.com/office/drawing/2014/main" id="{9024DC45-240C-4A4C-84C8-FAB59774DD32}"/>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511065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3535E82-13C9-461B-8B43-D8151E8A276A}"/>
              </a:ext>
            </a:extLst>
          </p:cNvPr>
          <p:cNvSpPr>
            <a:spLocks noGrp="1"/>
          </p:cNvSpPr>
          <p:nvPr>
            <p:ph type="dt" sz="half" idx="10"/>
          </p:nvPr>
        </p:nvSpPr>
        <p:spPr/>
        <p:txBody>
          <a:bodyPr/>
          <a:lstStyle/>
          <a:p>
            <a:fld id="{813B820B-F2E0-41EA-AD7D-65A7A131C70E}" type="datetime1">
              <a:rPr lang="fr-FR" smtClean="0"/>
              <a:t>27/03/2024</a:t>
            </a:fld>
            <a:endParaRPr lang="fr-FR"/>
          </a:p>
        </p:txBody>
      </p:sp>
      <p:sp>
        <p:nvSpPr>
          <p:cNvPr id="3" name="Espace réservé du numéro de diapositive 2">
            <a:extLst>
              <a:ext uri="{FF2B5EF4-FFF2-40B4-BE49-F238E27FC236}">
                <a16:creationId xmlns:a16="http://schemas.microsoft.com/office/drawing/2014/main" id="{D4730B06-2DB3-4170-967C-5FDCA21AA977}"/>
              </a:ext>
            </a:extLst>
          </p:cNvPr>
          <p:cNvSpPr>
            <a:spLocks noGrp="1"/>
          </p:cNvSpPr>
          <p:nvPr>
            <p:ph type="sldNum" sz="quarter" idx="12"/>
          </p:nvPr>
        </p:nvSpPr>
        <p:spPr/>
        <p:txBody>
          <a:bodyPr/>
          <a:lstStyle/>
          <a:p>
            <a:fld id="{3746BD9C-EB79-4C44-A661-EB129AA754D7}" type="slidenum">
              <a:rPr lang="fr-FR" smtClean="0"/>
              <a:t>9</a:t>
            </a:fld>
            <a:endParaRPr lang="fr-FR"/>
          </a:p>
        </p:txBody>
      </p:sp>
      <p:sp>
        <p:nvSpPr>
          <p:cNvPr id="4" name="ZoneTexte 3">
            <a:extLst>
              <a:ext uri="{FF2B5EF4-FFF2-40B4-BE49-F238E27FC236}">
                <a16:creationId xmlns:a16="http://schemas.microsoft.com/office/drawing/2014/main" id="{96B545A3-43EB-417B-82F9-5E51AFF98B6B}"/>
              </a:ext>
            </a:extLst>
          </p:cNvPr>
          <p:cNvSpPr txBox="1"/>
          <p:nvPr/>
        </p:nvSpPr>
        <p:spPr>
          <a:xfrm>
            <a:off x="440558" y="87047"/>
            <a:ext cx="9693746" cy="523220"/>
          </a:xfrm>
          <a:prstGeom prst="rect">
            <a:avLst/>
          </a:prstGeom>
          <a:noFill/>
        </p:spPr>
        <p:txBody>
          <a:bodyPr wrap="square" rtlCol="0">
            <a:spAutoFit/>
          </a:bodyPr>
          <a:lstStyle/>
          <a:p>
            <a:r>
              <a:rPr lang="fr-FR" sz="2800" dirty="0">
                <a:solidFill>
                  <a:srgbClr val="FF0000"/>
                </a:solidFill>
              </a:rPr>
              <a:t>Exigences – véhicules industriels </a:t>
            </a:r>
          </a:p>
        </p:txBody>
      </p:sp>
      <p:pic>
        <p:nvPicPr>
          <p:cNvPr id="7" name="Image 6">
            <a:extLst>
              <a:ext uri="{FF2B5EF4-FFF2-40B4-BE49-F238E27FC236}">
                <a16:creationId xmlns:a16="http://schemas.microsoft.com/office/drawing/2014/main" id="{59806938-0D14-48D2-95AD-A99B4CC5CC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6470" y="53143"/>
            <a:ext cx="1316266" cy="553998"/>
          </a:xfrm>
          <a:prstGeom prst="rect">
            <a:avLst/>
          </a:prstGeom>
        </p:spPr>
      </p:pic>
      <p:sp>
        <p:nvSpPr>
          <p:cNvPr id="8" name="ZoneTexte 7">
            <a:extLst>
              <a:ext uri="{FF2B5EF4-FFF2-40B4-BE49-F238E27FC236}">
                <a16:creationId xmlns:a16="http://schemas.microsoft.com/office/drawing/2014/main" id="{0E9775F1-4001-4B3D-A730-205F841D1026}"/>
              </a:ext>
            </a:extLst>
          </p:cNvPr>
          <p:cNvSpPr txBox="1"/>
          <p:nvPr/>
        </p:nvSpPr>
        <p:spPr>
          <a:xfrm>
            <a:off x="324494" y="870291"/>
            <a:ext cx="11548242" cy="4801314"/>
          </a:xfrm>
          <a:prstGeom prst="rect">
            <a:avLst/>
          </a:prstGeom>
          <a:noFill/>
        </p:spPr>
        <p:txBody>
          <a:bodyPr wrap="square" lIns="91440" tIns="45720" rIns="91440" bIns="45720" rtlCol="0" anchor="t">
            <a:spAutoFit/>
          </a:bodyPr>
          <a:lstStyle/>
          <a:p>
            <a:r>
              <a:rPr lang="fr-FR" sz="1700" b="1" u="sng" dirty="0">
                <a:solidFill>
                  <a:srgbClr val="FF0000"/>
                </a:solidFill>
              </a:rPr>
              <a:t>1 – Alarmes de ceinture de sécurité pour tous les véhicules industriels</a:t>
            </a:r>
            <a:r>
              <a:rPr lang="fr-FR" sz="1700" dirty="0"/>
              <a:t> - ils doivent être équipés d’une alarme qui sonne automatiquement quand la ceinture de sécurité n’est pas mise. Système anti-démarrage obligatoire pour répondre au FPS.</a:t>
            </a:r>
          </a:p>
          <a:p>
            <a:endParaRPr lang="fr-FR" sz="1700" dirty="0"/>
          </a:p>
          <a:p>
            <a:r>
              <a:rPr lang="fr-FR" sz="1700" b="1" u="sng" dirty="0">
                <a:solidFill>
                  <a:srgbClr val="FF0000"/>
                </a:solidFill>
              </a:rPr>
              <a:t>2- Détection piétons :</a:t>
            </a:r>
          </a:p>
          <a:p>
            <a:r>
              <a:rPr lang="fr-FR" sz="1700" dirty="0"/>
              <a:t>-&gt; Pour les véhicules industriels – ils doivent être équipés d’un système de détection piétons (</a:t>
            </a:r>
            <a:r>
              <a:rPr lang="fr-FR" sz="1700" i="1" dirty="0" err="1"/>
              <a:t>Blaxstair</a:t>
            </a:r>
            <a:r>
              <a:rPr lang="fr-FR" sz="1700" dirty="0"/>
              <a:t> ou </a:t>
            </a:r>
            <a:r>
              <a:rPr lang="fr-FR" sz="1700" i="1" dirty="0"/>
              <a:t>Luis </a:t>
            </a:r>
            <a:r>
              <a:rPr lang="fr-FR" sz="1700" i="1" dirty="0" err="1"/>
              <a:t>Technology</a:t>
            </a:r>
            <a:r>
              <a:rPr lang="fr-FR" sz="1700" dirty="0"/>
              <a:t>), capable de détecter un piéton en marche arrière. </a:t>
            </a:r>
            <a:endParaRPr lang="fr-FR"/>
          </a:p>
          <a:p>
            <a:r>
              <a:rPr lang="fr-FR" sz="1700" dirty="0"/>
              <a:t>-&gt; Pour les véhicules avec visibilité réduite du conducteur comme les chariots - ils doivent être équipés, en plus d’un système de détection de proximité capable de détecter un piéton (ou un obstacle) sur le devant délais (T2-2024). Si besoin (à évaluer dans une analyse des risques), dans les angles et côtés du véhicule.</a:t>
            </a:r>
            <a:endParaRPr lang="fr-FR" dirty="0"/>
          </a:p>
          <a:p>
            <a:endParaRPr lang="fr-FR" sz="1700" dirty="0"/>
          </a:p>
          <a:p>
            <a:r>
              <a:rPr lang="fr-FR" sz="1700" b="1" u="sng" dirty="0">
                <a:solidFill>
                  <a:srgbClr val="FF0000"/>
                </a:solidFill>
              </a:rPr>
              <a:t>3- Alarme de frein de parking </a:t>
            </a:r>
            <a:r>
              <a:rPr lang="fr-FR" sz="1700" dirty="0"/>
              <a:t>– pour tous les véhicules industriels – ils doivent être équipés avec une alarme de frein de parking audible qui sonne automatiquement si le chauffeur quitte le véhicule sans mettre le frein de parking. </a:t>
            </a:r>
          </a:p>
          <a:p>
            <a:endParaRPr lang="fr-FR" sz="1700" dirty="0"/>
          </a:p>
          <a:p>
            <a:r>
              <a:rPr lang="fr-FR" sz="1700" b="1" u="sng" dirty="0">
                <a:solidFill>
                  <a:srgbClr val="FF0000"/>
                </a:solidFill>
              </a:rPr>
              <a:t>4 – Blue spot </a:t>
            </a:r>
            <a:r>
              <a:rPr lang="fr-FR" sz="1700" dirty="0"/>
              <a:t>–  La totalité des chariots doivent être équipé de 2 </a:t>
            </a:r>
            <a:r>
              <a:rPr lang="fr-FR" sz="1700" dirty="0" err="1"/>
              <a:t>blue</a:t>
            </a:r>
            <a:r>
              <a:rPr lang="fr-FR" sz="1700" dirty="0"/>
              <a:t>-spots minimum à l’avant et à l’arrière (chariot possédé, loué ou en leasing) </a:t>
            </a:r>
          </a:p>
          <a:p>
            <a:endParaRPr lang="fr-FR" sz="1700" dirty="0"/>
          </a:p>
          <a:p>
            <a:r>
              <a:rPr lang="fr-FR" sz="1700" b="1" u="sng" dirty="0">
                <a:solidFill>
                  <a:srgbClr val="FF0000"/>
                </a:solidFill>
              </a:rPr>
              <a:t>5 – Red </a:t>
            </a:r>
            <a:r>
              <a:rPr lang="fr-FR" sz="1700" b="1" u="sng" dirty="0" err="1">
                <a:solidFill>
                  <a:srgbClr val="FF0000"/>
                </a:solidFill>
              </a:rPr>
              <a:t>lines</a:t>
            </a:r>
            <a:r>
              <a:rPr lang="fr-FR" sz="1700" b="1" u="sng" dirty="0">
                <a:solidFill>
                  <a:srgbClr val="FF0000"/>
                </a:solidFill>
              </a:rPr>
              <a:t> </a:t>
            </a:r>
            <a:r>
              <a:rPr lang="fr-FR" sz="1700" dirty="0"/>
              <a:t>– tous les chariots doivent être équipés de </a:t>
            </a:r>
            <a:r>
              <a:rPr lang="fr-FR" sz="1700" dirty="0" err="1"/>
              <a:t>red</a:t>
            </a:r>
            <a:r>
              <a:rPr lang="fr-FR" sz="1700" dirty="0"/>
              <a:t> </a:t>
            </a:r>
            <a:r>
              <a:rPr lang="fr-FR" sz="1700" dirty="0" err="1"/>
              <a:t>lines</a:t>
            </a:r>
            <a:r>
              <a:rPr lang="fr-FR" sz="1700" dirty="0"/>
              <a:t> latérales (T1-2024). </a:t>
            </a:r>
          </a:p>
          <a:p>
            <a:r>
              <a:rPr lang="fr-FR" sz="1700" dirty="0">
                <a:cs typeface="Calibri"/>
              </a:rPr>
              <a:t>Les </a:t>
            </a:r>
            <a:r>
              <a:rPr lang="fr-FR" sz="1700" dirty="0" err="1">
                <a:cs typeface="Calibri"/>
              </a:rPr>
              <a:t>arclines</a:t>
            </a:r>
            <a:r>
              <a:rPr lang="fr-FR" sz="1700" dirty="0">
                <a:cs typeface="Calibri"/>
              </a:rPr>
              <a:t> sont en options mais fortement recommandées!</a:t>
            </a:r>
            <a:endParaRPr lang="fr-FR" sz="1700" dirty="0">
              <a:ea typeface="Calibri"/>
              <a:cs typeface="Calibri"/>
            </a:endParaRPr>
          </a:p>
        </p:txBody>
      </p:sp>
      <p:pic>
        <p:nvPicPr>
          <p:cNvPr id="10" name="Image 9">
            <a:extLst>
              <a:ext uri="{FF2B5EF4-FFF2-40B4-BE49-F238E27FC236}">
                <a16:creationId xmlns:a16="http://schemas.microsoft.com/office/drawing/2014/main" id="{3FEAB109-6802-4F37-B7BB-F33A47F29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9129" y="4636672"/>
            <a:ext cx="3842440" cy="15506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081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656" name="Rectangle 1248"/>
          <p:cNvSpPr>
            <a:spLocks noGrp="1" noChangeArrowheads="1"/>
          </p:cNvSpPr>
          <p:nvPr>
            <p:ph type="title" idx="4294967295"/>
          </p:nvPr>
        </p:nvSpPr>
        <p:spPr>
          <a:xfrm>
            <a:off x="225046" y="-43802"/>
            <a:ext cx="9401408" cy="792162"/>
          </a:xfrm>
        </p:spPr>
        <p:txBody>
          <a:bodyPr vert="horz" lIns="91440" tIns="45720" rIns="91440" bIns="45720" rtlCol="0" anchor="b">
            <a:noAutofit/>
          </a:bodyPr>
          <a:lstStyle/>
          <a:p>
            <a:r>
              <a:rPr lang="fr-FR" sz="3000" b="1">
                <a:solidFill>
                  <a:srgbClr val="002060"/>
                </a:solidFill>
                <a:latin typeface="Calibri (Corps)"/>
              </a:rPr>
              <a:t>Laminage à chaud: </a:t>
            </a:r>
            <a:r>
              <a:rPr lang="fr-FR" sz="3000" b="1">
                <a:solidFill>
                  <a:srgbClr val="002060"/>
                </a:solidFill>
                <a:latin typeface="Arial"/>
                <a:cs typeface="Arial"/>
              </a:rPr>
              <a:t>SCHEMA DU PRINCIPE DU TAB</a:t>
            </a:r>
            <a:endParaRPr lang="fr-FR" sz="3000"/>
          </a:p>
        </p:txBody>
      </p:sp>
      <p:pic>
        <p:nvPicPr>
          <p:cNvPr id="146434" name="Picture 1026"/>
          <p:cNvPicPr>
            <a:picLocks noChangeArrowheads="1"/>
          </p:cNvPicPr>
          <p:nvPr/>
        </p:nvPicPr>
        <p:blipFill>
          <a:blip r:embed="rId2" cstate="print"/>
          <a:srcRect/>
          <a:stretch>
            <a:fillRect/>
          </a:stretch>
        </p:blipFill>
        <p:spPr bwMode="auto">
          <a:xfrm>
            <a:off x="5167630" y="1316885"/>
            <a:ext cx="5075210" cy="2214295"/>
          </a:xfrm>
          <a:prstGeom prst="rect">
            <a:avLst/>
          </a:prstGeom>
          <a:noFill/>
          <a:ln w="25400">
            <a:solidFill>
              <a:srgbClr val="114FFB"/>
            </a:solidFill>
            <a:miter lim="800000"/>
            <a:headEnd/>
            <a:tailEnd/>
          </a:ln>
          <a:effectLst/>
        </p:spPr>
      </p:pic>
      <p:sp>
        <p:nvSpPr>
          <p:cNvPr id="146435" name="Rectangle 1027"/>
          <p:cNvSpPr>
            <a:spLocks noChangeArrowheads="1"/>
          </p:cNvSpPr>
          <p:nvPr/>
        </p:nvSpPr>
        <p:spPr bwMode="auto">
          <a:xfrm>
            <a:off x="4772315" y="3534356"/>
            <a:ext cx="5470525" cy="305212"/>
          </a:xfrm>
          <a:prstGeom prst="rect">
            <a:avLst/>
          </a:prstGeom>
          <a:noFill/>
          <a:ln w="25400">
            <a:noFill/>
            <a:miter lim="800000"/>
            <a:headEnd/>
            <a:tailEnd/>
          </a:ln>
          <a:effectLst/>
        </p:spPr>
        <p:txBody>
          <a:bodyPr lIns="90488" tIns="44450" rIns="90488" bIns="44450">
            <a:spAutoFit/>
          </a:bodyPr>
          <a:lstStyle/>
          <a:p>
            <a:pPr algn="ctr">
              <a:lnSpc>
                <a:spcPct val="140000"/>
              </a:lnSpc>
            </a:pPr>
            <a:r>
              <a:rPr lang="fr-FR" sz="1000" b="1"/>
              <a:t>Passage de la bande entre 2 cages finisseuses</a:t>
            </a:r>
          </a:p>
        </p:txBody>
      </p:sp>
      <p:sp>
        <p:nvSpPr>
          <p:cNvPr id="146436" name="Line 1028"/>
          <p:cNvSpPr>
            <a:spLocks noChangeShapeType="1"/>
          </p:cNvSpPr>
          <p:nvPr/>
        </p:nvSpPr>
        <p:spPr bwMode="auto">
          <a:xfrm>
            <a:off x="6592385" y="4469740"/>
            <a:ext cx="3298825" cy="0"/>
          </a:xfrm>
          <a:prstGeom prst="line">
            <a:avLst/>
          </a:prstGeom>
          <a:noFill/>
          <a:ln w="12700">
            <a:solidFill>
              <a:srgbClr val="FF0000"/>
            </a:solidFill>
            <a:round/>
            <a:headEnd/>
            <a:tailEnd/>
          </a:ln>
          <a:effectLst/>
        </p:spPr>
        <p:txBody>
          <a:bodyPr wrap="none" anchor="ctr"/>
          <a:lstStyle/>
          <a:p>
            <a:endParaRPr lang="fr-FR"/>
          </a:p>
        </p:txBody>
      </p:sp>
      <p:sp>
        <p:nvSpPr>
          <p:cNvPr id="146440" name="AutoShape 1032"/>
          <p:cNvSpPr>
            <a:spLocks noChangeArrowheads="1"/>
          </p:cNvSpPr>
          <p:nvPr/>
        </p:nvSpPr>
        <p:spPr bwMode="auto">
          <a:xfrm rot="16200000" flipH="1">
            <a:off x="2309938" y="3669602"/>
            <a:ext cx="307975" cy="441325"/>
          </a:xfrm>
          <a:prstGeom prst="rightArrow">
            <a:avLst>
              <a:gd name="adj1" fmla="val 50000"/>
              <a:gd name="adj2" fmla="val 50005"/>
            </a:avLst>
          </a:prstGeom>
          <a:solidFill>
            <a:schemeClr val="hlink"/>
          </a:solidFill>
          <a:ln w="12700">
            <a:solidFill>
              <a:schemeClr val="hlink"/>
            </a:solidFill>
            <a:miter lim="800000"/>
            <a:headEnd/>
            <a:tailEnd/>
          </a:ln>
          <a:effectLst/>
        </p:spPr>
        <p:txBody>
          <a:bodyPr wrap="none" anchor="ctr"/>
          <a:lstStyle/>
          <a:p>
            <a:endParaRPr lang="fr-FR"/>
          </a:p>
        </p:txBody>
      </p:sp>
      <p:sp>
        <p:nvSpPr>
          <p:cNvPr id="146441" name="Rectangle 1033"/>
          <p:cNvSpPr>
            <a:spLocks noChangeArrowheads="1"/>
          </p:cNvSpPr>
          <p:nvPr/>
        </p:nvSpPr>
        <p:spPr bwMode="auto">
          <a:xfrm>
            <a:off x="1602177" y="3331503"/>
            <a:ext cx="1874838" cy="287338"/>
          </a:xfrm>
          <a:prstGeom prst="rect">
            <a:avLst/>
          </a:prstGeom>
          <a:noFill/>
          <a:ln w="12700">
            <a:noFill/>
            <a:miter lim="800000"/>
            <a:headEnd/>
            <a:tailEnd/>
          </a:ln>
          <a:effectLst/>
        </p:spPr>
        <p:txBody>
          <a:bodyPr lIns="85725" tIns="44450" rIns="85725" bIns="44450">
            <a:spAutoFit/>
          </a:bodyPr>
          <a:lstStyle/>
          <a:p>
            <a:pPr algn="ctr" defTabSz="801688"/>
            <a:r>
              <a:rPr lang="fr-FR" sz="1300" b="1"/>
              <a:t>FOURS A BRAMES</a:t>
            </a:r>
          </a:p>
        </p:txBody>
      </p:sp>
      <p:sp>
        <p:nvSpPr>
          <p:cNvPr id="146442" name="Freeform 1034"/>
          <p:cNvSpPr>
            <a:spLocks/>
          </p:cNvSpPr>
          <p:nvPr/>
        </p:nvSpPr>
        <p:spPr bwMode="auto">
          <a:xfrm>
            <a:off x="2038741" y="1875767"/>
            <a:ext cx="179387" cy="841375"/>
          </a:xfrm>
          <a:custGeom>
            <a:avLst/>
            <a:gdLst/>
            <a:ahLst/>
            <a:cxnLst>
              <a:cxn ang="0">
                <a:pos x="0" y="529"/>
              </a:cxn>
              <a:cxn ang="0">
                <a:pos x="112" y="529"/>
              </a:cxn>
              <a:cxn ang="0">
                <a:pos x="72" y="0"/>
              </a:cxn>
              <a:cxn ang="0">
                <a:pos x="24" y="0"/>
              </a:cxn>
              <a:cxn ang="0">
                <a:pos x="0" y="529"/>
              </a:cxn>
            </a:cxnLst>
            <a:rect l="0" t="0" r="r" b="b"/>
            <a:pathLst>
              <a:path w="113" h="530">
                <a:moveTo>
                  <a:pt x="0" y="529"/>
                </a:moveTo>
                <a:lnTo>
                  <a:pt x="112" y="529"/>
                </a:lnTo>
                <a:lnTo>
                  <a:pt x="72" y="0"/>
                </a:lnTo>
                <a:lnTo>
                  <a:pt x="24" y="0"/>
                </a:lnTo>
                <a:lnTo>
                  <a:pt x="0" y="529"/>
                </a:lnTo>
              </a:path>
            </a:pathLst>
          </a:custGeom>
          <a:solidFill>
            <a:srgbClr val="EF9100"/>
          </a:solidFill>
          <a:ln w="12700" cap="rnd" cmpd="sng">
            <a:solidFill>
              <a:srgbClr val="000000"/>
            </a:solidFill>
            <a:prstDash val="solid"/>
            <a:round/>
            <a:headEnd type="none" w="med" len="med"/>
            <a:tailEnd type="none" w="med" len="med"/>
          </a:ln>
          <a:effectLst/>
        </p:spPr>
        <p:txBody>
          <a:bodyPr/>
          <a:lstStyle/>
          <a:p>
            <a:endParaRPr lang="fr-FR"/>
          </a:p>
        </p:txBody>
      </p:sp>
      <p:sp>
        <p:nvSpPr>
          <p:cNvPr id="146443" name="Freeform 1035" descr="Briques horizontales"/>
          <p:cNvSpPr>
            <a:spLocks/>
          </p:cNvSpPr>
          <p:nvPr/>
        </p:nvSpPr>
        <p:spPr bwMode="auto">
          <a:xfrm>
            <a:off x="1815696" y="2663960"/>
            <a:ext cx="1393825" cy="660400"/>
          </a:xfrm>
          <a:custGeom>
            <a:avLst/>
            <a:gdLst/>
            <a:ahLst/>
            <a:cxnLst>
              <a:cxn ang="0">
                <a:pos x="0" y="0"/>
              </a:cxn>
              <a:cxn ang="0">
                <a:pos x="878" y="0"/>
              </a:cxn>
              <a:cxn ang="0">
                <a:pos x="878" y="415"/>
              </a:cxn>
              <a:cxn ang="0">
                <a:pos x="0" y="415"/>
              </a:cxn>
              <a:cxn ang="0">
                <a:pos x="0" y="0"/>
              </a:cxn>
            </a:cxnLst>
            <a:rect l="0" t="0" r="r" b="b"/>
            <a:pathLst>
              <a:path w="879" h="416">
                <a:moveTo>
                  <a:pt x="0" y="0"/>
                </a:moveTo>
                <a:lnTo>
                  <a:pt x="878" y="0"/>
                </a:lnTo>
                <a:lnTo>
                  <a:pt x="878" y="415"/>
                </a:lnTo>
                <a:lnTo>
                  <a:pt x="0" y="415"/>
                </a:lnTo>
                <a:lnTo>
                  <a:pt x="0" y="0"/>
                </a:lnTo>
              </a:path>
            </a:pathLst>
          </a:custGeom>
          <a:pattFill prst="horzBrick">
            <a:fgClr>
              <a:srgbClr val="F57B49"/>
            </a:fgClr>
            <a:bgClr>
              <a:srgbClr val="FCFEB9"/>
            </a:bgClr>
          </a:pattFill>
          <a:ln w="12700" cap="rnd" cmpd="sng">
            <a:noFill/>
            <a:prstDash val="solid"/>
            <a:round/>
            <a:headEnd type="none" w="med" len="med"/>
            <a:tailEnd type="none" w="med" len="med"/>
          </a:ln>
          <a:effectLst/>
        </p:spPr>
        <p:txBody>
          <a:bodyPr/>
          <a:lstStyle/>
          <a:p>
            <a:endParaRPr lang="fr-FR"/>
          </a:p>
        </p:txBody>
      </p:sp>
      <p:sp>
        <p:nvSpPr>
          <p:cNvPr id="146444" name="Freeform 1036"/>
          <p:cNvSpPr>
            <a:spLocks/>
          </p:cNvSpPr>
          <p:nvPr/>
        </p:nvSpPr>
        <p:spPr bwMode="auto">
          <a:xfrm>
            <a:off x="1808553" y="2647292"/>
            <a:ext cx="1408113" cy="674687"/>
          </a:xfrm>
          <a:custGeom>
            <a:avLst/>
            <a:gdLst/>
            <a:ahLst/>
            <a:cxnLst>
              <a:cxn ang="0">
                <a:pos x="0" y="0"/>
              </a:cxn>
              <a:cxn ang="0">
                <a:pos x="887" y="0"/>
              </a:cxn>
              <a:cxn ang="0">
                <a:pos x="887" y="424"/>
              </a:cxn>
              <a:cxn ang="0">
                <a:pos x="0" y="424"/>
              </a:cxn>
              <a:cxn ang="0">
                <a:pos x="0" y="0"/>
              </a:cxn>
            </a:cxnLst>
            <a:rect l="0" t="0" r="r" b="b"/>
            <a:pathLst>
              <a:path w="888" h="425">
                <a:moveTo>
                  <a:pt x="0" y="0"/>
                </a:moveTo>
                <a:lnTo>
                  <a:pt x="887" y="0"/>
                </a:lnTo>
                <a:lnTo>
                  <a:pt x="887" y="424"/>
                </a:lnTo>
                <a:lnTo>
                  <a:pt x="0" y="424"/>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445" name="Freeform 1037"/>
          <p:cNvSpPr>
            <a:spLocks/>
          </p:cNvSpPr>
          <p:nvPr/>
        </p:nvSpPr>
        <p:spPr bwMode="auto">
          <a:xfrm>
            <a:off x="1971271" y="2762276"/>
            <a:ext cx="1136650" cy="495300"/>
          </a:xfrm>
          <a:custGeom>
            <a:avLst/>
            <a:gdLst/>
            <a:ahLst/>
            <a:cxnLst>
              <a:cxn ang="0">
                <a:pos x="0" y="311"/>
              </a:cxn>
              <a:cxn ang="0">
                <a:pos x="0" y="53"/>
              </a:cxn>
              <a:cxn ang="0">
                <a:pos x="41" y="43"/>
              </a:cxn>
              <a:cxn ang="0">
                <a:pos x="83" y="32"/>
              </a:cxn>
              <a:cxn ang="0">
                <a:pos x="127" y="23"/>
              </a:cxn>
              <a:cxn ang="0">
                <a:pos x="171" y="16"/>
              </a:cxn>
              <a:cxn ang="0">
                <a:pos x="217" y="9"/>
              </a:cxn>
              <a:cxn ang="0">
                <a:pos x="261" y="5"/>
              </a:cxn>
              <a:cxn ang="0">
                <a:pos x="307" y="1"/>
              </a:cxn>
              <a:cxn ang="0">
                <a:pos x="354" y="0"/>
              </a:cxn>
              <a:cxn ang="0">
                <a:pos x="400" y="1"/>
              </a:cxn>
              <a:cxn ang="0">
                <a:pos x="446" y="3"/>
              </a:cxn>
              <a:cxn ang="0">
                <a:pos x="492" y="8"/>
              </a:cxn>
              <a:cxn ang="0">
                <a:pos x="537" y="13"/>
              </a:cxn>
              <a:cxn ang="0">
                <a:pos x="583" y="20"/>
              </a:cxn>
              <a:cxn ang="0">
                <a:pos x="628" y="29"/>
              </a:cxn>
              <a:cxn ang="0">
                <a:pos x="672" y="41"/>
              </a:cxn>
              <a:cxn ang="0">
                <a:pos x="715" y="53"/>
              </a:cxn>
              <a:cxn ang="0">
                <a:pos x="715" y="311"/>
              </a:cxn>
              <a:cxn ang="0">
                <a:pos x="0" y="311"/>
              </a:cxn>
            </a:cxnLst>
            <a:rect l="0" t="0" r="r" b="b"/>
            <a:pathLst>
              <a:path w="716" h="312">
                <a:moveTo>
                  <a:pt x="0" y="311"/>
                </a:moveTo>
                <a:lnTo>
                  <a:pt x="0" y="53"/>
                </a:lnTo>
                <a:lnTo>
                  <a:pt x="41" y="43"/>
                </a:lnTo>
                <a:lnTo>
                  <a:pt x="83" y="32"/>
                </a:lnTo>
                <a:lnTo>
                  <a:pt x="127" y="23"/>
                </a:lnTo>
                <a:lnTo>
                  <a:pt x="171" y="16"/>
                </a:lnTo>
                <a:lnTo>
                  <a:pt x="217" y="9"/>
                </a:lnTo>
                <a:lnTo>
                  <a:pt x="261" y="5"/>
                </a:lnTo>
                <a:lnTo>
                  <a:pt x="307" y="1"/>
                </a:lnTo>
                <a:lnTo>
                  <a:pt x="354" y="0"/>
                </a:lnTo>
                <a:lnTo>
                  <a:pt x="400" y="1"/>
                </a:lnTo>
                <a:lnTo>
                  <a:pt x="446" y="3"/>
                </a:lnTo>
                <a:lnTo>
                  <a:pt x="492" y="8"/>
                </a:lnTo>
                <a:lnTo>
                  <a:pt x="537" y="13"/>
                </a:lnTo>
                <a:lnTo>
                  <a:pt x="583" y="20"/>
                </a:lnTo>
                <a:lnTo>
                  <a:pt x="628" y="29"/>
                </a:lnTo>
                <a:lnTo>
                  <a:pt x="672" y="41"/>
                </a:lnTo>
                <a:lnTo>
                  <a:pt x="715" y="53"/>
                </a:lnTo>
                <a:lnTo>
                  <a:pt x="715" y="311"/>
                </a:lnTo>
                <a:lnTo>
                  <a:pt x="0" y="311"/>
                </a:lnTo>
              </a:path>
            </a:pathLst>
          </a:custGeom>
          <a:gradFill rotWithShape="0">
            <a:gsLst>
              <a:gs pos="0">
                <a:srgbClr val="FAFD00"/>
              </a:gs>
              <a:gs pos="100000">
                <a:srgbClr val="FAFD00">
                  <a:gamma/>
                  <a:tint val="0"/>
                  <a:invGamma/>
                </a:srgbClr>
              </a:gs>
            </a:gsLst>
            <a:path path="rect">
              <a:fillToRect l="50000" t="50000" r="50000" b="50000"/>
            </a:path>
          </a:gradFill>
          <a:ln w="12700" cap="rnd" cmpd="sng">
            <a:solidFill>
              <a:srgbClr val="000000"/>
            </a:solidFill>
            <a:prstDash val="solid"/>
            <a:round/>
            <a:headEnd type="none" w="med" len="med"/>
            <a:tailEnd type="none" w="med" len="med"/>
          </a:ln>
          <a:effectLst/>
        </p:spPr>
        <p:txBody>
          <a:bodyPr/>
          <a:lstStyle/>
          <a:p>
            <a:endParaRPr lang="fr-FR"/>
          </a:p>
        </p:txBody>
      </p:sp>
      <p:sp>
        <p:nvSpPr>
          <p:cNvPr id="146446" name="Freeform 1038" descr="Briques horizontales"/>
          <p:cNvSpPr>
            <a:spLocks/>
          </p:cNvSpPr>
          <p:nvPr/>
        </p:nvSpPr>
        <p:spPr bwMode="auto">
          <a:xfrm>
            <a:off x="2116403" y="3003440"/>
            <a:ext cx="79375" cy="147637"/>
          </a:xfrm>
          <a:custGeom>
            <a:avLst/>
            <a:gdLst/>
            <a:ahLst/>
            <a:cxnLst>
              <a:cxn ang="0">
                <a:pos x="0" y="0"/>
              </a:cxn>
              <a:cxn ang="0">
                <a:pos x="49" y="0"/>
              </a:cxn>
              <a:cxn ang="0">
                <a:pos x="49" y="92"/>
              </a:cxn>
              <a:cxn ang="0">
                <a:pos x="0" y="92"/>
              </a:cxn>
              <a:cxn ang="0">
                <a:pos x="0" y="0"/>
              </a:cxn>
            </a:cxnLst>
            <a:rect l="0" t="0" r="r" b="b"/>
            <a:pathLst>
              <a:path w="50" h="93">
                <a:moveTo>
                  <a:pt x="0" y="0"/>
                </a:moveTo>
                <a:lnTo>
                  <a:pt x="49" y="0"/>
                </a:lnTo>
                <a:lnTo>
                  <a:pt x="49" y="92"/>
                </a:lnTo>
                <a:lnTo>
                  <a:pt x="0" y="92"/>
                </a:lnTo>
                <a:lnTo>
                  <a:pt x="0" y="0"/>
                </a:lnTo>
              </a:path>
            </a:pathLst>
          </a:custGeom>
          <a:pattFill prst="horzBrick">
            <a:fgClr>
              <a:srgbClr val="AD6900"/>
            </a:fgClr>
            <a:bgClr>
              <a:srgbClr val="FDE3BA"/>
            </a:bgClr>
          </a:pattFill>
          <a:ln w="12700" cap="rnd" cmpd="sng">
            <a:solidFill>
              <a:srgbClr val="000000"/>
            </a:solidFill>
            <a:prstDash val="solid"/>
            <a:round/>
            <a:headEnd type="none" w="med" len="med"/>
            <a:tailEnd type="none" w="med" len="med"/>
          </a:ln>
          <a:effectLst/>
        </p:spPr>
        <p:txBody>
          <a:bodyPr/>
          <a:lstStyle/>
          <a:p>
            <a:endParaRPr lang="fr-FR"/>
          </a:p>
        </p:txBody>
      </p:sp>
      <p:sp>
        <p:nvSpPr>
          <p:cNvPr id="146447" name="Freeform 1039" descr="Briques horizontales"/>
          <p:cNvSpPr>
            <a:spLocks/>
          </p:cNvSpPr>
          <p:nvPr/>
        </p:nvSpPr>
        <p:spPr bwMode="auto">
          <a:xfrm>
            <a:off x="2400564" y="3003440"/>
            <a:ext cx="77788" cy="147637"/>
          </a:xfrm>
          <a:custGeom>
            <a:avLst/>
            <a:gdLst/>
            <a:ahLst/>
            <a:cxnLst>
              <a:cxn ang="0">
                <a:pos x="0" y="0"/>
              </a:cxn>
              <a:cxn ang="0">
                <a:pos x="48" y="0"/>
              </a:cxn>
              <a:cxn ang="0">
                <a:pos x="48" y="92"/>
              </a:cxn>
              <a:cxn ang="0">
                <a:pos x="0" y="92"/>
              </a:cxn>
              <a:cxn ang="0">
                <a:pos x="0" y="0"/>
              </a:cxn>
            </a:cxnLst>
            <a:rect l="0" t="0" r="r" b="b"/>
            <a:pathLst>
              <a:path w="49" h="93">
                <a:moveTo>
                  <a:pt x="0" y="0"/>
                </a:moveTo>
                <a:lnTo>
                  <a:pt x="48" y="0"/>
                </a:lnTo>
                <a:lnTo>
                  <a:pt x="48" y="92"/>
                </a:lnTo>
                <a:lnTo>
                  <a:pt x="0" y="92"/>
                </a:lnTo>
                <a:lnTo>
                  <a:pt x="0" y="0"/>
                </a:lnTo>
              </a:path>
            </a:pathLst>
          </a:custGeom>
          <a:pattFill prst="horzBrick">
            <a:fgClr>
              <a:srgbClr val="AD6900"/>
            </a:fgClr>
            <a:bgClr>
              <a:srgbClr val="FDE3BA"/>
            </a:bgClr>
          </a:pattFill>
          <a:ln w="12700" cap="rnd" cmpd="sng">
            <a:solidFill>
              <a:srgbClr val="000000"/>
            </a:solidFill>
            <a:prstDash val="solid"/>
            <a:round/>
            <a:headEnd type="none" w="med" len="med"/>
            <a:tailEnd type="none" w="med" len="med"/>
          </a:ln>
          <a:effectLst/>
        </p:spPr>
        <p:txBody>
          <a:bodyPr/>
          <a:lstStyle/>
          <a:p>
            <a:endParaRPr lang="fr-FR"/>
          </a:p>
        </p:txBody>
      </p:sp>
      <p:sp>
        <p:nvSpPr>
          <p:cNvPr id="146448" name="Freeform 1040" descr="Briques horizontales"/>
          <p:cNvSpPr>
            <a:spLocks/>
          </p:cNvSpPr>
          <p:nvPr/>
        </p:nvSpPr>
        <p:spPr bwMode="auto">
          <a:xfrm>
            <a:off x="2684727" y="3003440"/>
            <a:ext cx="76200" cy="147637"/>
          </a:xfrm>
          <a:custGeom>
            <a:avLst/>
            <a:gdLst/>
            <a:ahLst/>
            <a:cxnLst>
              <a:cxn ang="0">
                <a:pos x="0" y="0"/>
              </a:cxn>
              <a:cxn ang="0">
                <a:pos x="47" y="0"/>
              </a:cxn>
              <a:cxn ang="0">
                <a:pos x="47" y="92"/>
              </a:cxn>
              <a:cxn ang="0">
                <a:pos x="0" y="92"/>
              </a:cxn>
              <a:cxn ang="0">
                <a:pos x="0" y="0"/>
              </a:cxn>
            </a:cxnLst>
            <a:rect l="0" t="0" r="r" b="b"/>
            <a:pathLst>
              <a:path w="48" h="93">
                <a:moveTo>
                  <a:pt x="0" y="0"/>
                </a:moveTo>
                <a:lnTo>
                  <a:pt x="47" y="0"/>
                </a:lnTo>
                <a:lnTo>
                  <a:pt x="47" y="92"/>
                </a:lnTo>
                <a:lnTo>
                  <a:pt x="0" y="92"/>
                </a:lnTo>
                <a:lnTo>
                  <a:pt x="0" y="0"/>
                </a:lnTo>
              </a:path>
            </a:pathLst>
          </a:custGeom>
          <a:pattFill prst="horzBrick">
            <a:fgClr>
              <a:srgbClr val="AD6900"/>
            </a:fgClr>
            <a:bgClr>
              <a:srgbClr val="FDE3BA"/>
            </a:bgClr>
          </a:pattFill>
          <a:ln w="12700" cap="rnd" cmpd="sng">
            <a:solidFill>
              <a:srgbClr val="000000"/>
            </a:solidFill>
            <a:prstDash val="solid"/>
            <a:round/>
            <a:headEnd type="none" w="med" len="med"/>
            <a:tailEnd type="none" w="med" len="med"/>
          </a:ln>
          <a:effectLst/>
        </p:spPr>
        <p:txBody>
          <a:bodyPr/>
          <a:lstStyle/>
          <a:p>
            <a:endParaRPr lang="fr-FR"/>
          </a:p>
        </p:txBody>
      </p:sp>
      <p:sp>
        <p:nvSpPr>
          <p:cNvPr id="146449" name="Freeform 1041" descr="Briques horizontales"/>
          <p:cNvSpPr>
            <a:spLocks/>
          </p:cNvSpPr>
          <p:nvPr/>
        </p:nvSpPr>
        <p:spPr bwMode="auto">
          <a:xfrm>
            <a:off x="2970477" y="3003440"/>
            <a:ext cx="74612" cy="147637"/>
          </a:xfrm>
          <a:custGeom>
            <a:avLst/>
            <a:gdLst/>
            <a:ahLst/>
            <a:cxnLst>
              <a:cxn ang="0">
                <a:pos x="0" y="0"/>
              </a:cxn>
              <a:cxn ang="0">
                <a:pos x="47" y="0"/>
              </a:cxn>
              <a:cxn ang="0">
                <a:pos x="47" y="92"/>
              </a:cxn>
              <a:cxn ang="0">
                <a:pos x="0" y="92"/>
              </a:cxn>
              <a:cxn ang="0">
                <a:pos x="0" y="0"/>
              </a:cxn>
            </a:cxnLst>
            <a:rect l="0" t="0" r="r" b="b"/>
            <a:pathLst>
              <a:path w="48" h="93">
                <a:moveTo>
                  <a:pt x="0" y="0"/>
                </a:moveTo>
                <a:lnTo>
                  <a:pt x="47" y="0"/>
                </a:lnTo>
                <a:lnTo>
                  <a:pt x="47" y="92"/>
                </a:lnTo>
                <a:lnTo>
                  <a:pt x="0" y="92"/>
                </a:lnTo>
                <a:lnTo>
                  <a:pt x="0" y="0"/>
                </a:lnTo>
              </a:path>
            </a:pathLst>
          </a:custGeom>
          <a:pattFill prst="horzBrick">
            <a:fgClr>
              <a:srgbClr val="AD6900"/>
            </a:fgClr>
            <a:bgClr>
              <a:srgbClr val="FDE3BA"/>
            </a:bgClr>
          </a:pattFill>
          <a:ln w="12700" cap="rnd" cmpd="sng">
            <a:solidFill>
              <a:srgbClr val="000000"/>
            </a:solidFill>
            <a:prstDash val="solid"/>
            <a:round/>
            <a:headEnd type="none" w="med" len="med"/>
            <a:tailEnd type="none" w="med" len="med"/>
          </a:ln>
          <a:effectLst/>
        </p:spPr>
        <p:txBody>
          <a:bodyPr/>
          <a:lstStyle/>
          <a:p>
            <a:endParaRPr lang="fr-FR"/>
          </a:p>
        </p:txBody>
      </p:sp>
      <p:sp>
        <p:nvSpPr>
          <p:cNvPr id="146450" name="Line 1042"/>
          <p:cNvSpPr>
            <a:spLocks noChangeShapeType="1"/>
          </p:cNvSpPr>
          <p:nvPr/>
        </p:nvSpPr>
        <p:spPr bwMode="auto">
          <a:xfrm>
            <a:off x="2108400" y="3164840"/>
            <a:ext cx="876300" cy="0"/>
          </a:xfrm>
          <a:prstGeom prst="line">
            <a:avLst/>
          </a:prstGeom>
          <a:noFill/>
          <a:ln w="76200">
            <a:solidFill>
              <a:srgbClr val="FF0000"/>
            </a:solidFill>
            <a:round/>
            <a:headEnd/>
            <a:tailEnd/>
          </a:ln>
          <a:effectLst/>
        </p:spPr>
        <p:txBody>
          <a:bodyPr wrap="none" anchor="ctr"/>
          <a:lstStyle/>
          <a:p>
            <a:endParaRPr lang="fr-FR"/>
          </a:p>
        </p:txBody>
      </p:sp>
      <p:sp>
        <p:nvSpPr>
          <p:cNvPr id="146451" name="Rectangle 1043"/>
          <p:cNvSpPr>
            <a:spLocks noChangeArrowheads="1"/>
          </p:cNvSpPr>
          <p:nvPr/>
        </p:nvSpPr>
        <p:spPr bwMode="auto">
          <a:xfrm>
            <a:off x="1469244" y="1255680"/>
            <a:ext cx="2043112" cy="485775"/>
          </a:xfrm>
          <a:prstGeom prst="rect">
            <a:avLst/>
          </a:prstGeom>
          <a:noFill/>
          <a:ln w="12700">
            <a:noFill/>
            <a:miter lim="800000"/>
            <a:headEnd/>
            <a:tailEnd/>
          </a:ln>
          <a:effectLst/>
        </p:spPr>
        <p:txBody>
          <a:bodyPr lIns="85725" tIns="44450" rIns="85725" bIns="44450" anchor="t">
            <a:spAutoFit/>
          </a:bodyPr>
          <a:lstStyle/>
          <a:p>
            <a:pPr algn="ctr" defTabSz="801688"/>
            <a:r>
              <a:rPr lang="fr-FR" sz="1300" b="1"/>
              <a:t>      LE SEMI-PRODUIT</a:t>
            </a:r>
            <a:endParaRPr lang="fr-FR" sz="1300" b="1">
              <a:cs typeface="Calibri"/>
            </a:endParaRPr>
          </a:p>
          <a:p>
            <a:pPr algn="ctr" defTabSz="801688"/>
            <a:r>
              <a:rPr lang="fr-FR" sz="1300" b="1"/>
              <a:t>LA BRAME</a:t>
            </a:r>
            <a:endParaRPr lang="fr-FR" sz="1300" b="1">
              <a:cs typeface="Calibri"/>
            </a:endParaRPr>
          </a:p>
        </p:txBody>
      </p:sp>
      <p:grpSp>
        <p:nvGrpSpPr>
          <p:cNvPr id="146452" name="Group 1044"/>
          <p:cNvGrpSpPr>
            <a:grpSpLocks/>
          </p:cNvGrpSpPr>
          <p:nvPr/>
        </p:nvGrpSpPr>
        <p:grpSpPr bwMode="auto">
          <a:xfrm>
            <a:off x="1670856" y="1015967"/>
            <a:ext cx="1925638" cy="246062"/>
            <a:chOff x="695" y="626"/>
            <a:chExt cx="1214" cy="155"/>
          </a:xfrm>
        </p:grpSpPr>
        <p:sp>
          <p:nvSpPr>
            <p:cNvPr id="146453" name="Freeform 1045"/>
            <p:cNvSpPr>
              <a:spLocks/>
            </p:cNvSpPr>
            <p:nvPr/>
          </p:nvSpPr>
          <p:spPr bwMode="auto">
            <a:xfrm>
              <a:off x="695" y="626"/>
              <a:ext cx="1211" cy="95"/>
            </a:xfrm>
            <a:custGeom>
              <a:avLst/>
              <a:gdLst/>
              <a:ahLst/>
              <a:cxnLst>
                <a:cxn ang="0">
                  <a:pos x="0" y="94"/>
                </a:cxn>
                <a:cxn ang="0">
                  <a:pos x="312" y="0"/>
                </a:cxn>
                <a:cxn ang="0">
                  <a:pos x="1210" y="0"/>
                </a:cxn>
                <a:cxn ang="0">
                  <a:pos x="1122" y="94"/>
                </a:cxn>
                <a:cxn ang="0">
                  <a:pos x="0" y="94"/>
                </a:cxn>
              </a:cxnLst>
              <a:rect l="0" t="0" r="r" b="b"/>
              <a:pathLst>
                <a:path w="1211" h="95">
                  <a:moveTo>
                    <a:pt x="0" y="94"/>
                  </a:moveTo>
                  <a:lnTo>
                    <a:pt x="312" y="0"/>
                  </a:lnTo>
                  <a:lnTo>
                    <a:pt x="1210" y="0"/>
                  </a:lnTo>
                  <a:lnTo>
                    <a:pt x="1122" y="94"/>
                  </a:lnTo>
                  <a:lnTo>
                    <a:pt x="0" y="94"/>
                  </a:lnTo>
                </a:path>
              </a:pathLst>
            </a:custGeom>
            <a:gradFill rotWithShape="0">
              <a:gsLst>
                <a:gs pos="0">
                  <a:srgbClr val="FC0128">
                    <a:gamma/>
                    <a:shade val="80000"/>
                    <a:invGamma/>
                  </a:srgbClr>
                </a:gs>
                <a:gs pos="50000">
                  <a:srgbClr val="FC0128"/>
                </a:gs>
                <a:gs pos="100000">
                  <a:srgbClr val="FC0128">
                    <a:gamma/>
                    <a:shade val="80000"/>
                    <a:invGamma/>
                  </a:srgbClr>
                </a:gs>
              </a:gsLst>
              <a:lin ang="5400000" scaled="1"/>
            </a:gradFill>
            <a:ln w="12700" cap="rnd" cmpd="sng">
              <a:solidFill>
                <a:srgbClr val="000000"/>
              </a:solidFill>
              <a:prstDash val="solid"/>
              <a:round/>
              <a:headEnd type="none" w="med" len="med"/>
              <a:tailEnd type="none" w="med" len="med"/>
            </a:ln>
            <a:effectLst/>
          </p:spPr>
          <p:txBody>
            <a:bodyPr/>
            <a:lstStyle/>
            <a:p>
              <a:endParaRPr lang="fr-FR"/>
            </a:p>
          </p:txBody>
        </p:sp>
        <p:sp>
          <p:nvSpPr>
            <p:cNvPr id="146454" name="Freeform 1046"/>
            <p:cNvSpPr>
              <a:spLocks/>
            </p:cNvSpPr>
            <p:nvPr/>
          </p:nvSpPr>
          <p:spPr bwMode="auto">
            <a:xfrm>
              <a:off x="695" y="720"/>
              <a:ext cx="1123" cy="61"/>
            </a:xfrm>
            <a:custGeom>
              <a:avLst/>
              <a:gdLst/>
              <a:ahLst/>
              <a:cxnLst>
                <a:cxn ang="0">
                  <a:pos x="0" y="0"/>
                </a:cxn>
                <a:cxn ang="0">
                  <a:pos x="1122" y="0"/>
                </a:cxn>
                <a:cxn ang="0">
                  <a:pos x="1122" y="60"/>
                </a:cxn>
                <a:cxn ang="0">
                  <a:pos x="0" y="60"/>
                </a:cxn>
                <a:cxn ang="0">
                  <a:pos x="0" y="0"/>
                </a:cxn>
              </a:cxnLst>
              <a:rect l="0" t="0" r="r" b="b"/>
              <a:pathLst>
                <a:path w="1123" h="61">
                  <a:moveTo>
                    <a:pt x="0" y="0"/>
                  </a:moveTo>
                  <a:lnTo>
                    <a:pt x="1122" y="0"/>
                  </a:lnTo>
                  <a:lnTo>
                    <a:pt x="1122" y="60"/>
                  </a:lnTo>
                  <a:lnTo>
                    <a:pt x="0" y="60"/>
                  </a:lnTo>
                  <a:lnTo>
                    <a:pt x="0" y="0"/>
                  </a:lnTo>
                </a:path>
              </a:pathLst>
            </a:custGeom>
            <a:gradFill rotWithShape="0">
              <a:gsLst>
                <a:gs pos="0">
                  <a:srgbClr val="FC0128">
                    <a:gamma/>
                    <a:shade val="60000"/>
                    <a:invGamma/>
                  </a:srgbClr>
                </a:gs>
                <a:gs pos="50000">
                  <a:srgbClr val="FC0128"/>
                </a:gs>
                <a:gs pos="100000">
                  <a:srgbClr val="FC0128">
                    <a:gamma/>
                    <a:shade val="60000"/>
                    <a:invGamma/>
                  </a:srgbClr>
                </a:gs>
              </a:gsLst>
              <a:lin ang="5400000" scaled="1"/>
            </a:gradFill>
            <a:ln w="12700" cap="rnd" cmpd="sng">
              <a:solidFill>
                <a:srgbClr val="000000"/>
              </a:solidFill>
              <a:prstDash val="solid"/>
              <a:round/>
              <a:headEnd type="none" w="med" len="med"/>
              <a:tailEnd type="none" w="med" len="med"/>
            </a:ln>
            <a:effectLst/>
          </p:spPr>
          <p:txBody>
            <a:bodyPr/>
            <a:lstStyle/>
            <a:p>
              <a:endParaRPr lang="fr-FR"/>
            </a:p>
          </p:txBody>
        </p:sp>
        <p:sp>
          <p:nvSpPr>
            <p:cNvPr id="146455" name="Freeform 1047"/>
            <p:cNvSpPr>
              <a:spLocks/>
            </p:cNvSpPr>
            <p:nvPr/>
          </p:nvSpPr>
          <p:spPr bwMode="auto">
            <a:xfrm>
              <a:off x="1817" y="628"/>
              <a:ext cx="92" cy="152"/>
            </a:xfrm>
            <a:custGeom>
              <a:avLst/>
              <a:gdLst/>
              <a:ahLst/>
              <a:cxnLst>
                <a:cxn ang="0">
                  <a:pos x="0" y="95"/>
                </a:cxn>
                <a:cxn ang="0">
                  <a:pos x="0" y="151"/>
                </a:cxn>
                <a:cxn ang="0">
                  <a:pos x="91" y="50"/>
                </a:cxn>
                <a:cxn ang="0">
                  <a:pos x="90" y="0"/>
                </a:cxn>
                <a:cxn ang="0">
                  <a:pos x="0" y="95"/>
                </a:cxn>
              </a:cxnLst>
              <a:rect l="0" t="0" r="r" b="b"/>
              <a:pathLst>
                <a:path w="92" h="152">
                  <a:moveTo>
                    <a:pt x="0" y="95"/>
                  </a:moveTo>
                  <a:lnTo>
                    <a:pt x="0" y="151"/>
                  </a:lnTo>
                  <a:lnTo>
                    <a:pt x="91" y="50"/>
                  </a:lnTo>
                  <a:lnTo>
                    <a:pt x="90" y="0"/>
                  </a:lnTo>
                  <a:lnTo>
                    <a:pt x="0" y="95"/>
                  </a:lnTo>
                </a:path>
              </a:pathLst>
            </a:custGeom>
            <a:gradFill rotWithShape="0">
              <a:gsLst>
                <a:gs pos="0">
                  <a:srgbClr val="FC0128">
                    <a:gamma/>
                    <a:shade val="80000"/>
                    <a:invGamma/>
                  </a:srgbClr>
                </a:gs>
                <a:gs pos="50000">
                  <a:srgbClr val="FC0128"/>
                </a:gs>
                <a:gs pos="100000">
                  <a:srgbClr val="FC0128">
                    <a:gamma/>
                    <a:shade val="80000"/>
                    <a:invGamma/>
                  </a:srgbClr>
                </a:gs>
              </a:gsLst>
              <a:lin ang="0" scaled="1"/>
            </a:gradFill>
            <a:ln w="12700" cap="rnd" cmpd="sng">
              <a:solidFill>
                <a:srgbClr val="000000"/>
              </a:solidFill>
              <a:prstDash val="solid"/>
              <a:round/>
              <a:headEnd type="none" w="med" len="med"/>
              <a:tailEnd type="none" w="med" len="med"/>
            </a:ln>
            <a:effectLst/>
          </p:spPr>
          <p:txBody>
            <a:bodyPr/>
            <a:lstStyle/>
            <a:p>
              <a:endParaRPr lang="fr-FR"/>
            </a:p>
          </p:txBody>
        </p:sp>
      </p:grpSp>
      <p:sp>
        <p:nvSpPr>
          <p:cNvPr id="146456" name="Line 1048"/>
          <p:cNvSpPr>
            <a:spLocks noChangeShapeType="1"/>
          </p:cNvSpPr>
          <p:nvPr/>
        </p:nvSpPr>
        <p:spPr bwMode="auto">
          <a:xfrm>
            <a:off x="4064278" y="4469740"/>
            <a:ext cx="815975" cy="1588"/>
          </a:xfrm>
          <a:prstGeom prst="line">
            <a:avLst/>
          </a:prstGeom>
          <a:noFill/>
          <a:ln w="76200">
            <a:solidFill>
              <a:srgbClr val="FF0000"/>
            </a:solidFill>
            <a:round/>
            <a:headEnd/>
            <a:tailEnd/>
          </a:ln>
          <a:effectLst/>
        </p:spPr>
        <p:txBody>
          <a:bodyPr wrap="none" anchor="ctr"/>
          <a:lstStyle/>
          <a:p>
            <a:endParaRPr lang="fr-FR"/>
          </a:p>
        </p:txBody>
      </p:sp>
      <p:sp>
        <p:nvSpPr>
          <p:cNvPr id="146457" name="Line 1049"/>
          <p:cNvSpPr>
            <a:spLocks noChangeShapeType="1"/>
          </p:cNvSpPr>
          <p:nvPr/>
        </p:nvSpPr>
        <p:spPr bwMode="auto">
          <a:xfrm>
            <a:off x="5416047" y="4469740"/>
            <a:ext cx="1260475" cy="0"/>
          </a:xfrm>
          <a:prstGeom prst="line">
            <a:avLst/>
          </a:prstGeom>
          <a:noFill/>
          <a:ln w="12700">
            <a:solidFill>
              <a:srgbClr val="FF0000"/>
            </a:solidFill>
            <a:round/>
            <a:headEnd/>
            <a:tailEnd/>
          </a:ln>
          <a:effectLst/>
        </p:spPr>
        <p:txBody>
          <a:bodyPr wrap="none" anchor="ctr"/>
          <a:lstStyle/>
          <a:p>
            <a:endParaRPr lang="fr-FR"/>
          </a:p>
        </p:txBody>
      </p:sp>
      <p:grpSp>
        <p:nvGrpSpPr>
          <p:cNvPr id="146458" name="Group 1050"/>
          <p:cNvGrpSpPr>
            <a:grpSpLocks/>
          </p:cNvGrpSpPr>
          <p:nvPr/>
        </p:nvGrpSpPr>
        <p:grpSpPr bwMode="auto">
          <a:xfrm>
            <a:off x="3736472" y="4179228"/>
            <a:ext cx="296863" cy="690563"/>
            <a:chOff x="1952" y="2847"/>
            <a:chExt cx="187" cy="435"/>
          </a:xfrm>
        </p:grpSpPr>
        <p:sp>
          <p:nvSpPr>
            <p:cNvPr id="146459" name="Freeform 1051"/>
            <p:cNvSpPr>
              <a:spLocks/>
            </p:cNvSpPr>
            <p:nvPr/>
          </p:nvSpPr>
          <p:spPr bwMode="auto">
            <a:xfrm>
              <a:off x="1955" y="2851"/>
              <a:ext cx="180" cy="429"/>
            </a:xfrm>
            <a:custGeom>
              <a:avLst/>
              <a:gdLst/>
              <a:ahLst/>
              <a:cxnLst>
                <a:cxn ang="0">
                  <a:pos x="154" y="0"/>
                </a:cxn>
                <a:cxn ang="0">
                  <a:pos x="24" y="0"/>
                </a:cxn>
                <a:cxn ang="0">
                  <a:pos x="23" y="17"/>
                </a:cxn>
                <a:cxn ang="0">
                  <a:pos x="39" y="29"/>
                </a:cxn>
                <a:cxn ang="0">
                  <a:pos x="39" y="301"/>
                </a:cxn>
                <a:cxn ang="0">
                  <a:pos x="0" y="337"/>
                </a:cxn>
                <a:cxn ang="0">
                  <a:pos x="0" y="428"/>
                </a:cxn>
                <a:cxn ang="0">
                  <a:pos x="179" y="428"/>
                </a:cxn>
                <a:cxn ang="0">
                  <a:pos x="179" y="340"/>
                </a:cxn>
                <a:cxn ang="0">
                  <a:pos x="139" y="301"/>
                </a:cxn>
                <a:cxn ang="0">
                  <a:pos x="139" y="30"/>
                </a:cxn>
                <a:cxn ang="0">
                  <a:pos x="153" y="17"/>
                </a:cxn>
                <a:cxn ang="0">
                  <a:pos x="154" y="0"/>
                </a:cxn>
                <a:cxn ang="0">
                  <a:pos x="55" y="66"/>
                </a:cxn>
                <a:cxn ang="0">
                  <a:pos x="125" y="66"/>
                </a:cxn>
                <a:cxn ang="0">
                  <a:pos x="125" y="301"/>
                </a:cxn>
                <a:cxn ang="0">
                  <a:pos x="55" y="301"/>
                </a:cxn>
                <a:cxn ang="0">
                  <a:pos x="55" y="66"/>
                </a:cxn>
                <a:cxn ang="0">
                  <a:pos x="154" y="0"/>
                </a:cxn>
              </a:cxnLst>
              <a:rect l="0" t="0" r="r" b="b"/>
              <a:pathLst>
                <a:path w="180" h="429">
                  <a:moveTo>
                    <a:pt x="154" y="0"/>
                  </a:moveTo>
                  <a:lnTo>
                    <a:pt x="24" y="0"/>
                  </a:lnTo>
                  <a:lnTo>
                    <a:pt x="23" y="17"/>
                  </a:lnTo>
                  <a:lnTo>
                    <a:pt x="39" y="29"/>
                  </a:lnTo>
                  <a:lnTo>
                    <a:pt x="39" y="301"/>
                  </a:lnTo>
                  <a:lnTo>
                    <a:pt x="0" y="337"/>
                  </a:lnTo>
                  <a:lnTo>
                    <a:pt x="0" y="428"/>
                  </a:lnTo>
                  <a:lnTo>
                    <a:pt x="179" y="428"/>
                  </a:lnTo>
                  <a:lnTo>
                    <a:pt x="179" y="340"/>
                  </a:lnTo>
                  <a:lnTo>
                    <a:pt x="139" y="301"/>
                  </a:lnTo>
                  <a:lnTo>
                    <a:pt x="139" y="30"/>
                  </a:lnTo>
                  <a:lnTo>
                    <a:pt x="153" y="17"/>
                  </a:lnTo>
                  <a:lnTo>
                    <a:pt x="154" y="0"/>
                  </a:lnTo>
                  <a:lnTo>
                    <a:pt x="55" y="66"/>
                  </a:lnTo>
                  <a:lnTo>
                    <a:pt x="125" y="66"/>
                  </a:lnTo>
                  <a:lnTo>
                    <a:pt x="125" y="301"/>
                  </a:lnTo>
                  <a:lnTo>
                    <a:pt x="55" y="301"/>
                  </a:lnTo>
                  <a:lnTo>
                    <a:pt x="55" y="66"/>
                  </a:lnTo>
                  <a:lnTo>
                    <a:pt x="154" y="0"/>
                  </a:lnTo>
                </a:path>
              </a:pathLst>
            </a:custGeom>
            <a:solidFill>
              <a:schemeClr val="accent2"/>
            </a:solidFill>
            <a:ln w="12700" cap="rnd" cmpd="sng">
              <a:noFill/>
              <a:prstDash val="solid"/>
              <a:round/>
              <a:headEnd type="none" w="med" len="med"/>
              <a:tailEnd type="none" w="med" len="med"/>
            </a:ln>
            <a:effectLst/>
          </p:spPr>
          <p:txBody>
            <a:bodyPr/>
            <a:lstStyle/>
            <a:p>
              <a:endParaRPr lang="fr-FR"/>
            </a:p>
          </p:txBody>
        </p:sp>
        <p:sp>
          <p:nvSpPr>
            <p:cNvPr id="146460" name="Freeform 1052"/>
            <p:cNvSpPr>
              <a:spLocks/>
            </p:cNvSpPr>
            <p:nvPr/>
          </p:nvSpPr>
          <p:spPr bwMode="auto">
            <a:xfrm>
              <a:off x="1952" y="2847"/>
              <a:ext cx="187" cy="435"/>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461" name="Freeform 1053"/>
            <p:cNvSpPr>
              <a:spLocks/>
            </p:cNvSpPr>
            <p:nvPr/>
          </p:nvSpPr>
          <p:spPr bwMode="auto">
            <a:xfrm>
              <a:off x="2009" y="2913"/>
              <a:ext cx="74" cy="240"/>
            </a:xfrm>
            <a:custGeom>
              <a:avLst/>
              <a:gdLst/>
              <a:ahLst/>
              <a:cxnLst>
                <a:cxn ang="0">
                  <a:pos x="0" y="0"/>
                </a:cxn>
                <a:cxn ang="0">
                  <a:pos x="73" y="0"/>
                </a:cxn>
                <a:cxn ang="0">
                  <a:pos x="73" y="239"/>
                </a:cxn>
                <a:cxn ang="0">
                  <a:pos x="0" y="239"/>
                </a:cxn>
                <a:cxn ang="0">
                  <a:pos x="0" y="0"/>
                </a:cxn>
              </a:cxnLst>
              <a:rect l="0" t="0" r="r" b="b"/>
              <a:pathLst>
                <a:path w="74" h="240">
                  <a:moveTo>
                    <a:pt x="0" y="0"/>
                  </a:moveTo>
                  <a:lnTo>
                    <a:pt x="73" y="0"/>
                  </a:lnTo>
                  <a:lnTo>
                    <a:pt x="73"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462" name="Freeform 1054"/>
            <p:cNvSpPr>
              <a:spLocks/>
            </p:cNvSpPr>
            <p:nvPr/>
          </p:nvSpPr>
          <p:spPr bwMode="auto">
            <a:xfrm>
              <a:off x="2016" y="2945"/>
              <a:ext cx="60" cy="62"/>
            </a:xfrm>
            <a:custGeom>
              <a:avLst/>
              <a:gdLst/>
              <a:ahLst/>
              <a:cxnLst>
                <a:cxn ang="0">
                  <a:pos x="29" y="0"/>
                </a:cxn>
                <a:cxn ang="0">
                  <a:pos x="35" y="1"/>
                </a:cxn>
                <a:cxn ang="0">
                  <a:pos x="41" y="2"/>
                </a:cxn>
                <a:cxn ang="0">
                  <a:pos x="45" y="5"/>
                </a:cxn>
                <a:cxn ang="0">
                  <a:pos x="50" y="9"/>
                </a:cxn>
                <a:cxn ang="0">
                  <a:pos x="54" y="14"/>
                </a:cxn>
                <a:cxn ang="0">
                  <a:pos x="56" y="19"/>
                </a:cxn>
                <a:cxn ang="0">
                  <a:pos x="58" y="25"/>
                </a:cxn>
                <a:cxn ang="0">
                  <a:pos x="59" y="31"/>
                </a:cxn>
                <a:cxn ang="0">
                  <a:pos x="58" y="36"/>
                </a:cxn>
                <a:cxn ang="0">
                  <a:pos x="56" y="42"/>
                </a:cxn>
                <a:cxn ang="0">
                  <a:pos x="54" y="47"/>
                </a:cxn>
                <a:cxn ang="0">
                  <a:pos x="50" y="52"/>
                </a:cxn>
                <a:cxn ang="0">
                  <a:pos x="45" y="56"/>
                </a:cxn>
                <a:cxn ang="0">
                  <a:pos x="41" y="58"/>
                </a:cxn>
                <a:cxn ang="0">
                  <a:pos x="35" y="60"/>
                </a:cxn>
                <a:cxn ang="0">
                  <a:pos x="29" y="61"/>
                </a:cxn>
                <a:cxn ang="0">
                  <a:pos x="23" y="60"/>
                </a:cxn>
                <a:cxn ang="0">
                  <a:pos x="18" y="58"/>
                </a:cxn>
                <a:cxn ang="0">
                  <a:pos x="13" y="56"/>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8" y="2"/>
                </a:cxn>
                <a:cxn ang="0">
                  <a:pos x="23" y="1"/>
                </a:cxn>
                <a:cxn ang="0">
                  <a:pos x="29" y="0"/>
                </a:cxn>
              </a:cxnLst>
              <a:rect l="0" t="0" r="r" b="b"/>
              <a:pathLst>
                <a:path w="60" h="62">
                  <a:moveTo>
                    <a:pt x="29" y="0"/>
                  </a:moveTo>
                  <a:lnTo>
                    <a:pt x="35" y="1"/>
                  </a:lnTo>
                  <a:lnTo>
                    <a:pt x="41" y="2"/>
                  </a:lnTo>
                  <a:lnTo>
                    <a:pt x="45" y="5"/>
                  </a:lnTo>
                  <a:lnTo>
                    <a:pt x="50" y="9"/>
                  </a:lnTo>
                  <a:lnTo>
                    <a:pt x="54" y="14"/>
                  </a:lnTo>
                  <a:lnTo>
                    <a:pt x="56" y="19"/>
                  </a:lnTo>
                  <a:lnTo>
                    <a:pt x="58" y="25"/>
                  </a:lnTo>
                  <a:lnTo>
                    <a:pt x="59" y="31"/>
                  </a:lnTo>
                  <a:lnTo>
                    <a:pt x="58" y="36"/>
                  </a:lnTo>
                  <a:lnTo>
                    <a:pt x="56" y="42"/>
                  </a:lnTo>
                  <a:lnTo>
                    <a:pt x="54" y="47"/>
                  </a:lnTo>
                  <a:lnTo>
                    <a:pt x="50" y="52"/>
                  </a:lnTo>
                  <a:lnTo>
                    <a:pt x="45" y="56"/>
                  </a:lnTo>
                  <a:lnTo>
                    <a:pt x="41" y="58"/>
                  </a:lnTo>
                  <a:lnTo>
                    <a:pt x="35" y="60"/>
                  </a:lnTo>
                  <a:lnTo>
                    <a:pt x="29" y="61"/>
                  </a:lnTo>
                  <a:lnTo>
                    <a:pt x="23" y="60"/>
                  </a:lnTo>
                  <a:lnTo>
                    <a:pt x="18" y="58"/>
                  </a:lnTo>
                  <a:lnTo>
                    <a:pt x="13" y="56"/>
                  </a:lnTo>
                  <a:lnTo>
                    <a:pt x="9" y="52"/>
                  </a:lnTo>
                  <a:lnTo>
                    <a:pt x="5" y="47"/>
                  </a:lnTo>
                  <a:lnTo>
                    <a:pt x="2" y="42"/>
                  </a:lnTo>
                  <a:lnTo>
                    <a:pt x="1" y="36"/>
                  </a:lnTo>
                  <a:lnTo>
                    <a:pt x="0" y="31"/>
                  </a:lnTo>
                  <a:lnTo>
                    <a:pt x="1" y="25"/>
                  </a:lnTo>
                  <a:lnTo>
                    <a:pt x="2" y="19"/>
                  </a:lnTo>
                  <a:lnTo>
                    <a:pt x="5" y="14"/>
                  </a:lnTo>
                  <a:lnTo>
                    <a:pt x="9" y="9"/>
                  </a:lnTo>
                  <a:lnTo>
                    <a:pt x="13" y="5"/>
                  </a:lnTo>
                  <a:lnTo>
                    <a:pt x="18" y="2"/>
                  </a:lnTo>
                  <a:lnTo>
                    <a:pt x="23" y="1"/>
                  </a:lnTo>
                  <a:lnTo>
                    <a:pt x="29"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463" name="Freeform 1055"/>
            <p:cNvSpPr>
              <a:spLocks/>
            </p:cNvSpPr>
            <p:nvPr/>
          </p:nvSpPr>
          <p:spPr bwMode="auto">
            <a:xfrm>
              <a:off x="2016" y="3055"/>
              <a:ext cx="61" cy="63"/>
            </a:xfrm>
            <a:custGeom>
              <a:avLst/>
              <a:gdLst/>
              <a:ahLst/>
              <a:cxnLst>
                <a:cxn ang="0">
                  <a:pos x="30" y="0"/>
                </a:cxn>
                <a:cxn ang="0">
                  <a:pos x="35" y="1"/>
                </a:cxn>
                <a:cxn ang="0">
                  <a:pos x="41" y="3"/>
                </a:cxn>
                <a:cxn ang="0">
                  <a:pos x="46" y="5"/>
                </a:cxn>
                <a:cxn ang="0">
                  <a:pos x="51" y="9"/>
                </a:cxn>
                <a:cxn ang="0">
                  <a:pos x="55" y="14"/>
                </a:cxn>
                <a:cxn ang="0">
                  <a:pos x="57" y="19"/>
                </a:cxn>
                <a:cxn ang="0">
                  <a:pos x="59" y="25"/>
                </a:cxn>
                <a:cxn ang="0">
                  <a:pos x="60" y="31"/>
                </a:cxn>
                <a:cxn ang="0">
                  <a:pos x="59" y="37"/>
                </a:cxn>
                <a:cxn ang="0">
                  <a:pos x="57" y="43"/>
                </a:cxn>
                <a:cxn ang="0">
                  <a:pos x="55" y="48"/>
                </a:cxn>
                <a:cxn ang="0">
                  <a:pos x="51" y="53"/>
                </a:cxn>
                <a:cxn ang="0">
                  <a:pos x="46" y="56"/>
                </a:cxn>
                <a:cxn ang="0">
                  <a:pos x="41" y="59"/>
                </a:cxn>
                <a:cxn ang="0">
                  <a:pos x="35" y="61"/>
                </a:cxn>
                <a:cxn ang="0">
                  <a:pos x="30" y="62"/>
                </a:cxn>
                <a:cxn ang="0">
                  <a:pos x="24" y="61"/>
                </a:cxn>
                <a:cxn ang="0">
                  <a:pos x="19" y="59"/>
                </a:cxn>
                <a:cxn ang="0">
                  <a:pos x="13" y="56"/>
                </a:cxn>
                <a:cxn ang="0">
                  <a:pos x="9" y="53"/>
                </a:cxn>
                <a:cxn ang="0">
                  <a:pos x="5" y="48"/>
                </a:cxn>
                <a:cxn ang="0">
                  <a:pos x="2" y="43"/>
                </a:cxn>
                <a:cxn ang="0">
                  <a:pos x="1" y="37"/>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1" h="63">
                  <a:moveTo>
                    <a:pt x="30" y="0"/>
                  </a:moveTo>
                  <a:lnTo>
                    <a:pt x="35" y="1"/>
                  </a:lnTo>
                  <a:lnTo>
                    <a:pt x="41" y="3"/>
                  </a:lnTo>
                  <a:lnTo>
                    <a:pt x="46" y="5"/>
                  </a:lnTo>
                  <a:lnTo>
                    <a:pt x="51" y="9"/>
                  </a:lnTo>
                  <a:lnTo>
                    <a:pt x="55" y="14"/>
                  </a:lnTo>
                  <a:lnTo>
                    <a:pt x="57" y="19"/>
                  </a:lnTo>
                  <a:lnTo>
                    <a:pt x="59" y="25"/>
                  </a:lnTo>
                  <a:lnTo>
                    <a:pt x="60" y="31"/>
                  </a:lnTo>
                  <a:lnTo>
                    <a:pt x="59" y="37"/>
                  </a:lnTo>
                  <a:lnTo>
                    <a:pt x="57" y="43"/>
                  </a:lnTo>
                  <a:lnTo>
                    <a:pt x="55" y="48"/>
                  </a:lnTo>
                  <a:lnTo>
                    <a:pt x="51" y="53"/>
                  </a:lnTo>
                  <a:lnTo>
                    <a:pt x="46" y="56"/>
                  </a:lnTo>
                  <a:lnTo>
                    <a:pt x="41" y="59"/>
                  </a:lnTo>
                  <a:lnTo>
                    <a:pt x="35" y="61"/>
                  </a:lnTo>
                  <a:lnTo>
                    <a:pt x="30" y="62"/>
                  </a:lnTo>
                  <a:lnTo>
                    <a:pt x="24" y="61"/>
                  </a:lnTo>
                  <a:lnTo>
                    <a:pt x="19" y="59"/>
                  </a:lnTo>
                  <a:lnTo>
                    <a:pt x="13" y="56"/>
                  </a:lnTo>
                  <a:lnTo>
                    <a:pt x="9" y="53"/>
                  </a:lnTo>
                  <a:lnTo>
                    <a:pt x="5" y="48"/>
                  </a:lnTo>
                  <a:lnTo>
                    <a:pt x="2" y="43"/>
                  </a:lnTo>
                  <a:lnTo>
                    <a:pt x="1" y="37"/>
                  </a:lnTo>
                  <a:lnTo>
                    <a:pt x="0" y="31"/>
                  </a:lnTo>
                  <a:lnTo>
                    <a:pt x="1" y="25"/>
                  </a:lnTo>
                  <a:lnTo>
                    <a:pt x="2" y="19"/>
                  </a:lnTo>
                  <a:lnTo>
                    <a:pt x="5" y="14"/>
                  </a:lnTo>
                  <a:lnTo>
                    <a:pt x="9" y="9"/>
                  </a:lnTo>
                  <a:lnTo>
                    <a:pt x="13" y="5"/>
                  </a:lnTo>
                  <a:lnTo>
                    <a:pt x="19" y="3"/>
                  </a:lnTo>
                  <a:lnTo>
                    <a:pt x="24" y="1"/>
                  </a:lnTo>
                  <a:lnTo>
                    <a:pt x="30"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grpSp>
      <p:sp>
        <p:nvSpPr>
          <p:cNvPr id="146464" name="Line 1056"/>
          <p:cNvSpPr>
            <a:spLocks noChangeShapeType="1"/>
          </p:cNvSpPr>
          <p:nvPr/>
        </p:nvSpPr>
        <p:spPr bwMode="auto">
          <a:xfrm>
            <a:off x="4398459" y="4469740"/>
            <a:ext cx="512762" cy="0"/>
          </a:xfrm>
          <a:prstGeom prst="line">
            <a:avLst/>
          </a:prstGeom>
          <a:noFill/>
          <a:ln w="25400">
            <a:solidFill>
              <a:srgbClr val="FF0000"/>
            </a:solidFill>
            <a:round/>
            <a:headEnd/>
            <a:tailEnd/>
          </a:ln>
          <a:effectLst/>
        </p:spPr>
        <p:txBody>
          <a:bodyPr wrap="none" anchor="ctr"/>
          <a:lstStyle/>
          <a:p>
            <a:endParaRPr lang="fr-FR"/>
          </a:p>
        </p:txBody>
      </p:sp>
      <p:sp>
        <p:nvSpPr>
          <p:cNvPr id="146465" name="Line 1057"/>
          <p:cNvSpPr>
            <a:spLocks noChangeShapeType="1"/>
          </p:cNvSpPr>
          <p:nvPr/>
        </p:nvSpPr>
        <p:spPr bwMode="auto">
          <a:xfrm>
            <a:off x="4896934" y="4469740"/>
            <a:ext cx="519112" cy="0"/>
          </a:xfrm>
          <a:prstGeom prst="line">
            <a:avLst/>
          </a:prstGeom>
          <a:noFill/>
          <a:ln w="12700">
            <a:solidFill>
              <a:srgbClr val="FF0000"/>
            </a:solidFill>
            <a:round/>
            <a:headEnd/>
            <a:tailEnd/>
          </a:ln>
          <a:effectLst/>
        </p:spPr>
        <p:txBody>
          <a:bodyPr wrap="none" anchor="ctr"/>
          <a:lstStyle/>
          <a:p>
            <a:endParaRPr lang="fr-FR"/>
          </a:p>
        </p:txBody>
      </p:sp>
      <p:grpSp>
        <p:nvGrpSpPr>
          <p:cNvPr id="146466" name="Group 1058"/>
          <p:cNvGrpSpPr>
            <a:grpSpLocks/>
          </p:cNvGrpSpPr>
          <p:nvPr/>
        </p:nvGrpSpPr>
        <p:grpSpPr bwMode="auto">
          <a:xfrm>
            <a:off x="5292221" y="4179228"/>
            <a:ext cx="300038" cy="690563"/>
            <a:chOff x="2932" y="2847"/>
            <a:chExt cx="189" cy="435"/>
          </a:xfrm>
        </p:grpSpPr>
        <p:grpSp>
          <p:nvGrpSpPr>
            <p:cNvPr id="146467" name="Group 1059"/>
            <p:cNvGrpSpPr>
              <a:grpSpLocks/>
            </p:cNvGrpSpPr>
            <p:nvPr/>
          </p:nvGrpSpPr>
          <p:grpSpPr bwMode="auto">
            <a:xfrm>
              <a:off x="2996" y="2934"/>
              <a:ext cx="61" cy="92"/>
              <a:chOff x="2996" y="2934"/>
              <a:chExt cx="61" cy="92"/>
            </a:xfrm>
          </p:grpSpPr>
          <p:sp>
            <p:nvSpPr>
              <p:cNvPr id="146468" name="Freeform 1060"/>
              <p:cNvSpPr>
                <a:spLocks/>
              </p:cNvSpPr>
              <p:nvPr/>
            </p:nvSpPr>
            <p:spPr bwMode="auto">
              <a:xfrm>
                <a:off x="2996" y="2934"/>
                <a:ext cx="61" cy="61"/>
              </a:xfrm>
              <a:custGeom>
                <a:avLst/>
                <a:gdLst/>
                <a:ahLst/>
                <a:cxnLst>
                  <a:cxn ang="0">
                    <a:pos x="30" y="0"/>
                  </a:cxn>
                  <a:cxn ang="0">
                    <a:pos x="35" y="1"/>
                  </a:cxn>
                  <a:cxn ang="0">
                    <a:pos x="41" y="2"/>
                  </a:cxn>
                  <a:cxn ang="0">
                    <a:pos x="46" y="5"/>
                  </a:cxn>
                  <a:cxn ang="0">
                    <a:pos x="51" y="9"/>
                  </a:cxn>
                  <a:cxn ang="0">
                    <a:pos x="55" y="14"/>
                  </a:cxn>
                  <a:cxn ang="0">
                    <a:pos x="57" y="18"/>
                  </a:cxn>
                  <a:cxn ang="0">
                    <a:pos x="59" y="24"/>
                  </a:cxn>
                  <a:cxn ang="0">
                    <a:pos x="60" y="30"/>
                  </a:cxn>
                  <a:cxn ang="0">
                    <a:pos x="59" y="36"/>
                  </a:cxn>
                  <a:cxn ang="0">
                    <a:pos x="57" y="42"/>
                  </a:cxn>
                  <a:cxn ang="0">
                    <a:pos x="55" y="46"/>
                  </a:cxn>
                  <a:cxn ang="0">
                    <a:pos x="51" y="51"/>
                  </a:cxn>
                  <a:cxn ang="0">
                    <a:pos x="46" y="55"/>
                  </a:cxn>
                  <a:cxn ang="0">
                    <a:pos x="41" y="57"/>
                  </a:cxn>
                  <a:cxn ang="0">
                    <a:pos x="35" y="59"/>
                  </a:cxn>
                  <a:cxn ang="0">
                    <a:pos x="30" y="60"/>
                  </a:cxn>
                  <a:cxn ang="0">
                    <a:pos x="24" y="59"/>
                  </a:cxn>
                  <a:cxn ang="0">
                    <a:pos x="19"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9" y="2"/>
                  </a:cxn>
                  <a:cxn ang="0">
                    <a:pos x="24" y="1"/>
                  </a:cxn>
                  <a:cxn ang="0">
                    <a:pos x="30" y="0"/>
                  </a:cxn>
                </a:cxnLst>
                <a:rect l="0" t="0" r="r" b="b"/>
                <a:pathLst>
                  <a:path w="61" h="61">
                    <a:moveTo>
                      <a:pt x="30" y="0"/>
                    </a:moveTo>
                    <a:lnTo>
                      <a:pt x="35" y="1"/>
                    </a:lnTo>
                    <a:lnTo>
                      <a:pt x="41" y="2"/>
                    </a:lnTo>
                    <a:lnTo>
                      <a:pt x="46" y="5"/>
                    </a:lnTo>
                    <a:lnTo>
                      <a:pt x="51" y="9"/>
                    </a:lnTo>
                    <a:lnTo>
                      <a:pt x="55" y="14"/>
                    </a:lnTo>
                    <a:lnTo>
                      <a:pt x="57" y="18"/>
                    </a:lnTo>
                    <a:lnTo>
                      <a:pt x="59" y="24"/>
                    </a:lnTo>
                    <a:lnTo>
                      <a:pt x="60" y="30"/>
                    </a:lnTo>
                    <a:lnTo>
                      <a:pt x="59" y="36"/>
                    </a:lnTo>
                    <a:lnTo>
                      <a:pt x="57" y="42"/>
                    </a:lnTo>
                    <a:lnTo>
                      <a:pt x="55" y="46"/>
                    </a:lnTo>
                    <a:lnTo>
                      <a:pt x="51" y="51"/>
                    </a:lnTo>
                    <a:lnTo>
                      <a:pt x="46" y="55"/>
                    </a:lnTo>
                    <a:lnTo>
                      <a:pt x="41" y="57"/>
                    </a:lnTo>
                    <a:lnTo>
                      <a:pt x="35" y="59"/>
                    </a:lnTo>
                    <a:lnTo>
                      <a:pt x="30" y="60"/>
                    </a:lnTo>
                    <a:lnTo>
                      <a:pt x="24" y="59"/>
                    </a:lnTo>
                    <a:lnTo>
                      <a:pt x="19" y="57"/>
                    </a:lnTo>
                    <a:lnTo>
                      <a:pt x="13" y="55"/>
                    </a:lnTo>
                    <a:lnTo>
                      <a:pt x="9" y="51"/>
                    </a:lnTo>
                    <a:lnTo>
                      <a:pt x="5" y="46"/>
                    </a:lnTo>
                    <a:lnTo>
                      <a:pt x="2" y="42"/>
                    </a:lnTo>
                    <a:lnTo>
                      <a:pt x="1" y="36"/>
                    </a:lnTo>
                    <a:lnTo>
                      <a:pt x="0" y="30"/>
                    </a:lnTo>
                    <a:lnTo>
                      <a:pt x="1" y="24"/>
                    </a:lnTo>
                    <a:lnTo>
                      <a:pt x="2" y="18"/>
                    </a:lnTo>
                    <a:lnTo>
                      <a:pt x="5" y="14"/>
                    </a:lnTo>
                    <a:lnTo>
                      <a:pt x="9" y="9"/>
                    </a:lnTo>
                    <a:lnTo>
                      <a:pt x="13" y="5"/>
                    </a:lnTo>
                    <a:lnTo>
                      <a:pt x="19" y="2"/>
                    </a:lnTo>
                    <a:lnTo>
                      <a:pt x="24" y="1"/>
                    </a:lnTo>
                    <a:lnTo>
                      <a:pt x="30"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469" name="Freeform 1061"/>
              <p:cNvSpPr>
                <a:spLocks/>
              </p:cNvSpPr>
              <p:nvPr/>
            </p:nvSpPr>
            <p:spPr bwMode="auto">
              <a:xfrm>
                <a:off x="3014" y="3000"/>
                <a:ext cx="25" cy="26"/>
              </a:xfrm>
              <a:custGeom>
                <a:avLst/>
                <a:gdLst/>
                <a:ahLst/>
                <a:cxnLst>
                  <a:cxn ang="0">
                    <a:pos x="12" y="0"/>
                  </a:cxn>
                  <a:cxn ang="0">
                    <a:pos x="14" y="0"/>
                  </a:cxn>
                  <a:cxn ang="0">
                    <a:pos x="17" y="1"/>
                  </a:cxn>
                  <a:cxn ang="0">
                    <a:pos x="19" y="2"/>
                  </a:cxn>
                  <a:cxn ang="0">
                    <a:pos x="20" y="4"/>
                  </a:cxn>
                  <a:cxn ang="0">
                    <a:pos x="22" y="5"/>
                  </a:cxn>
                  <a:cxn ang="0">
                    <a:pos x="23" y="7"/>
                  </a:cxn>
                  <a:cxn ang="0">
                    <a:pos x="24" y="9"/>
                  </a:cxn>
                  <a:cxn ang="0">
                    <a:pos x="24" y="12"/>
                  </a:cxn>
                  <a:cxn ang="0">
                    <a:pos x="24" y="14"/>
                  </a:cxn>
                  <a:cxn ang="0">
                    <a:pos x="23" y="17"/>
                  </a:cxn>
                  <a:cxn ang="0">
                    <a:pos x="22" y="19"/>
                  </a:cxn>
                  <a:cxn ang="0">
                    <a:pos x="20" y="21"/>
                  </a:cxn>
                  <a:cxn ang="0">
                    <a:pos x="19" y="22"/>
                  </a:cxn>
                  <a:cxn ang="0">
                    <a:pos x="17" y="23"/>
                  </a:cxn>
                  <a:cxn ang="0">
                    <a:pos x="14" y="24"/>
                  </a:cxn>
                  <a:cxn ang="0">
                    <a:pos x="12" y="25"/>
                  </a:cxn>
                  <a:cxn ang="0">
                    <a:pos x="10" y="24"/>
                  </a:cxn>
                  <a:cxn ang="0">
                    <a:pos x="7" y="23"/>
                  </a:cxn>
                  <a:cxn ang="0">
                    <a:pos x="5" y="22"/>
                  </a:cxn>
                  <a:cxn ang="0">
                    <a:pos x="4" y="21"/>
                  </a:cxn>
                  <a:cxn ang="0">
                    <a:pos x="2" y="19"/>
                  </a:cxn>
                  <a:cxn ang="0">
                    <a:pos x="1" y="17"/>
                  </a:cxn>
                  <a:cxn ang="0">
                    <a:pos x="0" y="14"/>
                  </a:cxn>
                  <a:cxn ang="0">
                    <a:pos x="0" y="12"/>
                  </a:cxn>
                  <a:cxn ang="0">
                    <a:pos x="0" y="9"/>
                  </a:cxn>
                  <a:cxn ang="0">
                    <a:pos x="1" y="7"/>
                  </a:cxn>
                  <a:cxn ang="0">
                    <a:pos x="2" y="5"/>
                  </a:cxn>
                  <a:cxn ang="0">
                    <a:pos x="4" y="4"/>
                  </a:cxn>
                  <a:cxn ang="0">
                    <a:pos x="5" y="2"/>
                  </a:cxn>
                  <a:cxn ang="0">
                    <a:pos x="7" y="1"/>
                  </a:cxn>
                  <a:cxn ang="0">
                    <a:pos x="10" y="0"/>
                  </a:cxn>
                  <a:cxn ang="0">
                    <a:pos x="12" y="0"/>
                  </a:cxn>
                </a:cxnLst>
                <a:rect l="0" t="0" r="r" b="b"/>
                <a:pathLst>
                  <a:path w="25" h="26">
                    <a:moveTo>
                      <a:pt x="12" y="0"/>
                    </a:moveTo>
                    <a:lnTo>
                      <a:pt x="14" y="0"/>
                    </a:lnTo>
                    <a:lnTo>
                      <a:pt x="17" y="1"/>
                    </a:lnTo>
                    <a:lnTo>
                      <a:pt x="19" y="2"/>
                    </a:lnTo>
                    <a:lnTo>
                      <a:pt x="20" y="4"/>
                    </a:lnTo>
                    <a:lnTo>
                      <a:pt x="22" y="5"/>
                    </a:lnTo>
                    <a:lnTo>
                      <a:pt x="23" y="7"/>
                    </a:lnTo>
                    <a:lnTo>
                      <a:pt x="24" y="9"/>
                    </a:lnTo>
                    <a:lnTo>
                      <a:pt x="24" y="12"/>
                    </a:lnTo>
                    <a:lnTo>
                      <a:pt x="24" y="14"/>
                    </a:lnTo>
                    <a:lnTo>
                      <a:pt x="23" y="17"/>
                    </a:lnTo>
                    <a:lnTo>
                      <a:pt x="22" y="19"/>
                    </a:lnTo>
                    <a:lnTo>
                      <a:pt x="20" y="21"/>
                    </a:lnTo>
                    <a:lnTo>
                      <a:pt x="19" y="22"/>
                    </a:lnTo>
                    <a:lnTo>
                      <a:pt x="17" y="23"/>
                    </a:lnTo>
                    <a:lnTo>
                      <a:pt x="14" y="24"/>
                    </a:lnTo>
                    <a:lnTo>
                      <a:pt x="12" y="25"/>
                    </a:lnTo>
                    <a:lnTo>
                      <a:pt x="10" y="24"/>
                    </a:lnTo>
                    <a:lnTo>
                      <a:pt x="7" y="23"/>
                    </a:lnTo>
                    <a:lnTo>
                      <a:pt x="5" y="22"/>
                    </a:lnTo>
                    <a:lnTo>
                      <a:pt x="4" y="21"/>
                    </a:lnTo>
                    <a:lnTo>
                      <a:pt x="2" y="19"/>
                    </a:lnTo>
                    <a:lnTo>
                      <a:pt x="1" y="17"/>
                    </a:lnTo>
                    <a:lnTo>
                      <a:pt x="0" y="14"/>
                    </a:lnTo>
                    <a:lnTo>
                      <a:pt x="0" y="12"/>
                    </a:lnTo>
                    <a:lnTo>
                      <a:pt x="0" y="9"/>
                    </a:lnTo>
                    <a:lnTo>
                      <a:pt x="1" y="7"/>
                    </a:lnTo>
                    <a:lnTo>
                      <a:pt x="2" y="5"/>
                    </a:lnTo>
                    <a:lnTo>
                      <a:pt x="4" y="4"/>
                    </a:lnTo>
                    <a:lnTo>
                      <a:pt x="5" y="2"/>
                    </a:lnTo>
                    <a:lnTo>
                      <a:pt x="7" y="1"/>
                    </a:lnTo>
                    <a:lnTo>
                      <a:pt x="10" y="0"/>
                    </a:lnTo>
                    <a:lnTo>
                      <a:pt x="12"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470" name="Group 1062"/>
            <p:cNvGrpSpPr>
              <a:grpSpLocks/>
            </p:cNvGrpSpPr>
            <p:nvPr/>
          </p:nvGrpSpPr>
          <p:grpSpPr bwMode="auto">
            <a:xfrm>
              <a:off x="2996" y="3036"/>
              <a:ext cx="61" cy="90"/>
              <a:chOff x="2996" y="3036"/>
              <a:chExt cx="61" cy="90"/>
            </a:xfrm>
          </p:grpSpPr>
          <p:sp>
            <p:nvSpPr>
              <p:cNvPr id="146471" name="Freeform 1063"/>
              <p:cNvSpPr>
                <a:spLocks/>
              </p:cNvSpPr>
              <p:nvPr/>
            </p:nvSpPr>
            <p:spPr bwMode="auto">
              <a:xfrm>
                <a:off x="2996" y="3064"/>
                <a:ext cx="61" cy="62"/>
              </a:xfrm>
              <a:custGeom>
                <a:avLst/>
                <a:gdLst/>
                <a:ahLst/>
                <a:cxnLst>
                  <a:cxn ang="0">
                    <a:pos x="30" y="0"/>
                  </a:cxn>
                  <a:cxn ang="0">
                    <a:pos x="35" y="1"/>
                  </a:cxn>
                  <a:cxn ang="0">
                    <a:pos x="41" y="3"/>
                  </a:cxn>
                  <a:cxn ang="0">
                    <a:pos x="46" y="5"/>
                  </a:cxn>
                  <a:cxn ang="0">
                    <a:pos x="51" y="9"/>
                  </a:cxn>
                  <a:cxn ang="0">
                    <a:pos x="55" y="14"/>
                  </a:cxn>
                  <a:cxn ang="0">
                    <a:pos x="57" y="19"/>
                  </a:cxn>
                  <a:cxn ang="0">
                    <a:pos x="59" y="25"/>
                  </a:cxn>
                  <a:cxn ang="0">
                    <a:pos x="60" y="31"/>
                  </a:cxn>
                  <a:cxn ang="0">
                    <a:pos x="59" y="36"/>
                  </a:cxn>
                  <a:cxn ang="0">
                    <a:pos x="57" y="42"/>
                  </a:cxn>
                  <a:cxn ang="0">
                    <a:pos x="55" y="47"/>
                  </a:cxn>
                  <a:cxn ang="0">
                    <a:pos x="51" y="52"/>
                  </a:cxn>
                  <a:cxn ang="0">
                    <a:pos x="46" y="55"/>
                  </a:cxn>
                  <a:cxn ang="0">
                    <a:pos x="41" y="58"/>
                  </a:cxn>
                  <a:cxn ang="0">
                    <a:pos x="35" y="60"/>
                  </a:cxn>
                  <a:cxn ang="0">
                    <a:pos x="30" y="61"/>
                  </a:cxn>
                  <a:cxn ang="0">
                    <a:pos x="24" y="60"/>
                  </a:cxn>
                  <a:cxn ang="0">
                    <a:pos x="19"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1" h="62">
                    <a:moveTo>
                      <a:pt x="30" y="0"/>
                    </a:moveTo>
                    <a:lnTo>
                      <a:pt x="35" y="1"/>
                    </a:lnTo>
                    <a:lnTo>
                      <a:pt x="41" y="3"/>
                    </a:lnTo>
                    <a:lnTo>
                      <a:pt x="46" y="5"/>
                    </a:lnTo>
                    <a:lnTo>
                      <a:pt x="51" y="9"/>
                    </a:lnTo>
                    <a:lnTo>
                      <a:pt x="55" y="14"/>
                    </a:lnTo>
                    <a:lnTo>
                      <a:pt x="57" y="19"/>
                    </a:lnTo>
                    <a:lnTo>
                      <a:pt x="59" y="25"/>
                    </a:lnTo>
                    <a:lnTo>
                      <a:pt x="60" y="31"/>
                    </a:lnTo>
                    <a:lnTo>
                      <a:pt x="59" y="36"/>
                    </a:lnTo>
                    <a:lnTo>
                      <a:pt x="57" y="42"/>
                    </a:lnTo>
                    <a:lnTo>
                      <a:pt x="55" y="47"/>
                    </a:lnTo>
                    <a:lnTo>
                      <a:pt x="51" y="52"/>
                    </a:lnTo>
                    <a:lnTo>
                      <a:pt x="46" y="55"/>
                    </a:lnTo>
                    <a:lnTo>
                      <a:pt x="41" y="58"/>
                    </a:lnTo>
                    <a:lnTo>
                      <a:pt x="35" y="60"/>
                    </a:lnTo>
                    <a:lnTo>
                      <a:pt x="30" y="61"/>
                    </a:lnTo>
                    <a:lnTo>
                      <a:pt x="24" y="60"/>
                    </a:lnTo>
                    <a:lnTo>
                      <a:pt x="19" y="58"/>
                    </a:lnTo>
                    <a:lnTo>
                      <a:pt x="13" y="55"/>
                    </a:lnTo>
                    <a:lnTo>
                      <a:pt x="9" y="52"/>
                    </a:lnTo>
                    <a:lnTo>
                      <a:pt x="5" y="47"/>
                    </a:lnTo>
                    <a:lnTo>
                      <a:pt x="2" y="42"/>
                    </a:lnTo>
                    <a:lnTo>
                      <a:pt x="1" y="36"/>
                    </a:lnTo>
                    <a:lnTo>
                      <a:pt x="0" y="31"/>
                    </a:lnTo>
                    <a:lnTo>
                      <a:pt x="1" y="25"/>
                    </a:lnTo>
                    <a:lnTo>
                      <a:pt x="2" y="19"/>
                    </a:lnTo>
                    <a:lnTo>
                      <a:pt x="5" y="14"/>
                    </a:lnTo>
                    <a:lnTo>
                      <a:pt x="9" y="9"/>
                    </a:lnTo>
                    <a:lnTo>
                      <a:pt x="13" y="5"/>
                    </a:lnTo>
                    <a:lnTo>
                      <a:pt x="19" y="3"/>
                    </a:lnTo>
                    <a:lnTo>
                      <a:pt x="24" y="1"/>
                    </a:lnTo>
                    <a:lnTo>
                      <a:pt x="30"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472" name="Freeform 1064"/>
              <p:cNvSpPr>
                <a:spLocks/>
              </p:cNvSpPr>
              <p:nvPr/>
            </p:nvSpPr>
            <p:spPr bwMode="auto">
              <a:xfrm>
                <a:off x="3014" y="3036"/>
                <a:ext cx="25" cy="24"/>
              </a:xfrm>
              <a:custGeom>
                <a:avLst/>
                <a:gdLst/>
                <a:ahLst/>
                <a:cxnLst>
                  <a:cxn ang="0">
                    <a:pos x="12" y="0"/>
                  </a:cxn>
                  <a:cxn ang="0">
                    <a:pos x="14" y="0"/>
                  </a:cxn>
                  <a:cxn ang="0">
                    <a:pos x="17" y="1"/>
                  </a:cxn>
                  <a:cxn ang="0">
                    <a:pos x="19" y="2"/>
                  </a:cxn>
                  <a:cxn ang="0">
                    <a:pos x="20" y="3"/>
                  </a:cxn>
                  <a:cxn ang="0">
                    <a:pos x="22" y="5"/>
                  </a:cxn>
                  <a:cxn ang="0">
                    <a:pos x="23" y="7"/>
                  </a:cxn>
                  <a:cxn ang="0">
                    <a:pos x="24" y="9"/>
                  </a:cxn>
                  <a:cxn ang="0">
                    <a:pos x="24" y="12"/>
                  </a:cxn>
                  <a:cxn ang="0">
                    <a:pos x="24" y="14"/>
                  </a:cxn>
                  <a:cxn ang="0">
                    <a:pos x="23" y="16"/>
                  </a:cxn>
                  <a:cxn ang="0">
                    <a:pos x="22" y="18"/>
                  </a:cxn>
                  <a:cxn ang="0">
                    <a:pos x="20" y="20"/>
                  </a:cxn>
                  <a:cxn ang="0">
                    <a:pos x="19" y="21"/>
                  </a:cxn>
                  <a:cxn ang="0">
                    <a:pos x="17" y="22"/>
                  </a:cxn>
                  <a:cxn ang="0">
                    <a:pos x="14" y="23"/>
                  </a:cxn>
                  <a:cxn ang="0">
                    <a:pos x="12" y="23"/>
                  </a:cxn>
                  <a:cxn ang="0">
                    <a:pos x="10" y="23"/>
                  </a:cxn>
                  <a:cxn ang="0">
                    <a:pos x="7" y="22"/>
                  </a:cxn>
                  <a:cxn ang="0">
                    <a:pos x="5" y="21"/>
                  </a:cxn>
                  <a:cxn ang="0">
                    <a:pos x="4" y="20"/>
                  </a:cxn>
                  <a:cxn ang="0">
                    <a:pos x="2" y="18"/>
                  </a:cxn>
                  <a:cxn ang="0">
                    <a:pos x="1" y="16"/>
                  </a:cxn>
                  <a:cxn ang="0">
                    <a:pos x="0" y="14"/>
                  </a:cxn>
                  <a:cxn ang="0">
                    <a:pos x="0" y="12"/>
                  </a:cxn>
                  <a:cxn ang="0">
                    <a:pos x="0" y="9"/>
                  </a:cxn>
                  <a:cxn ang="0">
                    <a:pos x="1" y="7"/>
                  </a:cxn>
                  <a:cxn ang="0">
                    <a:pos x="2" y="5"/>
                  </a:cxn>
                  <a:cxn ang="0">
                    <a:pos x="4" y="3"/>
                  </a:cxn>
                  <a:cxn ang="0">
                    <a:pos x="5" y="2"/>
                  </a:cxn>
                  <a:cxn ang="0">
                    <a:pos x="7" y="1"/>
                  </a:cxn>
                  <a:cxn ang="0">
                    <a:pos x="10" y="0"/>
                  </a:cxn>
                  <a:cxn ang="0">
                    <a:pos x="12" y="0"/>
                  </a:cxn>
                </a:cxnLst>
                <a:rect l="0" t="0" r="r" b="b"/>
                <a:pathLst>
                  <a:path w="25" h="24">
                    <a:moveTo>
                      <a:pt x="12" y="0"/>
                    </a:moveTo>
                    <a:lnTo>
                      <a:pt x="14" y="0"/>
                    </a:lnTo>
                    <a:lnTo>
                      <a:pt x="17" y="1"/>
                    </a:lnTo>
                    <a:lnTo>
                      <a:pt x="19" y="2"/>
                    </a:lnTo>
                    <a:lnTo>
                      <a:pt x="20" y="3"/>
                    </a:lnTo>
                    <a:lnTo>
                      <a:pt x="22" y="5"/>
                    </a:lnTo>
                    <a:lnTo>
                      <a:pt x="23" y="7"/>
                    </a:lnTo>
                    <a:lnTo>
                      <a:pt x="24" y="9"/>
                    </a:lnTo>
                    <a:lnTo>
                      <a:pt x="24" y="12"/>
                    </a:lnTo>
                    <a:lnTo>
                      <a:pt x="24" y="14"/>
                    </a:lnTo>
                    <a:lnTo>
                      <a:pt x="23" y="16"/>
                    </a:lnTo>
                    <a:lnTo>
                      <a:pt x="22" y="18"/>
                    </a:lnTo>
                    <a:lnTo>
                      <a:pt x="20" y="20"/>
                    </a:lnTo>
                    <a:lnTo>
                      <a:pt x="19" y="21"/>
                    </a:lnTo>
                    <a:lnTo>
                      <a:pt x="17" y="22"/>
                    </a:lnTo>
                    <a:lnTo>
                      <a:pt x="14" y="23"/>
                    </a:lnTo>
                    <a:lnTo>
                      <a:pt x="12" y="23"/>
                    </a:lnTo>
                    <a:lnTo>
                      <a:pt x="10" y="23"/>
                    </a:lnTo>
                    <a:lnTo>
                      <a:pt x="7" y="22"/>
                    </a:lnTo>
                    <a:lnTo>
                      <a:pt x="5" y="21"/>
                    </a:lnTo>
                    <a:lnTo>
                      <a:pt x="4" y="20"/>
                    </a:lnTo>
                    <a:lnTo>
                      <a:pt x="2" y="18"/>
                    </a:lnTo>
                    <a:lnTo>
                      <a:pt x="1" y="16"/>
                    </a:lnTo>
                    <a:lnTo>
                      <a:pt x="0" y="14"/>
                    </a:lnTo>
                    <a:lnTo>
                      <a:pt x="0" y="12"/>
                    </a:lnTo>
                    <a:lnTo>
                      <a:pt x="0" y="9"/>
                    </a:lnTo>
                    <a:lnTo>
                      <a:pt x="1" y="7"/>
                    </a:lnTo>
                    <a:lnTo>
                      <a:pt x="2" y="5"/>
                    </a:lnTo>
                    <a:lnTo>
                      <a:pt x="4" y="3"/>
                    </a:lnTo>
                    <a:lnTo>
                      <a:pt x="5" y="2"/>
                    </a:lnTo>
                    <a:lnTo>
                      <a:pt x="7" y="1"/>
                    </a:lnTo>
                    <a:lnTo>
                      <a:pt x="10" y="0"/>
                    </a:lnTo>
                    <a:lnTo>
                      <a:pt x="12" y="0"/>
                    </a:lnTo>
                  </a:path>
                </a:pathLst>
              </a:custGeom>
              <a:solidFill>
                <a:schemeClr val="folHlink"/>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473" name="Group 1065"/>
            <p:cNvGrpSpPr>
              <a:grpSpLocks/>
            </p:cNvGrpSpPr>
            <p:nvPr/>
          </p:nvGrpSpPr>
          <p:grpSpPr bwMode="auto">
            <a:xfrm>
              <a:off x="2932" y="2847"/>
              <a:ext cx="189" cy="435"/>
              <a:chOff x="2932" y="2847"/>
              <a:chExt cx="189" cy="435"/>
            </a:xfrm>
          </p:grpSpPr>
          <p:sp>
            <p:nvSpPr>
              <p:cNvPr id="146474" name="Freeform 1066"/>
              <p:cNvSpPr>
                <a:spLocks/>
              </p:cNvSpPr>
              <p:nvPr/>
            </p:nvSpPr>
            <p:spPr bwMode="auto">
              <a:xfrm>
                <a:off x="2932" y="2851"/>
                <a:ext cx="186" cy="429"/>
              </a:xfrm>
              <a:custGeom>
                <a:avLst/>
                <a:gdLst/>
                <a:ahLst/>
                <a:cxnLst>
                  <a:cxn ang="0">
                    <a:pos x="155" y="0"/>
                  </a:cxn>
                  <a:cxn ang="0">
                    <a:pos x="24" y="0"/>
                  </a:cxn>
                  <a:cxn ang="0">
                    <a:pos x="26" y="14"/>
                  </a:cxn>
                  <a:cxn ang="0">
                    <a:pos x="41" y="27"/>
                  </a:cxn>
                  <a:cxn ang="0">
                    <a:pos x="41" y="304"/>
                  </a:cxn>
                  <a:cxn ang="0">
                    <a:pos x="0" y="337"/>
                  </a:cxn>
                  <a:cxn ang="0">
                    <a:pos x="1" y="428"/>
                  </a:cxn>
                  <a:cxn ang="0">
                    <a:pos x="185" y="428"/>
                  </a:cxn>
                  <a:cxn ang="0">
                    <a:pos x="185" y="341"/>
                  </a:cxn>
                  <a:cxn ang="0">
                    <a:pos x="145" y="300"/>
                  </a:cxn>
                  <a:cxn ang="0">
                    <a:pos x="145" y="33"/>
                  </a:cxn>
                  <a:cxn ang="0">
                    <a:pos x="155" y="17"/>
                  </a:cxn>
                  <a:cxn ang="0">
                    <a:pos x="155" y="0"/>
                  </a:cxn>
                  <a:cxn ang="0">
                    <a:pos x="55" y="66"/>
                  </a:cxn>
                  <a:cxn ang="0">
                    <a:pos x="126" y="66"/>
                  </a:cxn>
                  <a:cxn ang="0">
                    <a:pos x="126" y="300"/>
                  </a:cxn>
                  <a:cxn ang="0">
                    <a:pos x="55" y="300"/>
                  </a:cxn>
                  <a:cxn ang="0">
                    <a:pos x="55" y="66"/>
                  </a:cxn>
                  <a:cxn ang="0">
                    <a:pos x="155" y="0"/>
                  </a:cxn>
                </a:cxnLst>
                <a:rect l="0" t="0" r="r" b="b"/>
                <a:pathLst>
                  <a:path w="186" h="429">
                    <a:moveTo>
                      <a:pt x="155" y="0"/>
                    </a:moveTo>
                    <a:lnTo>
                      <a:pt x="24" y="0"/>
                    </a:lnTo>
                    <a:lnTo>
                      <a:pt x="26" y="14"/>
                    </a:lnTo>
                    <a:lnTo>
                      <a:pt x="41" y="27"/>
                    </a:lnTo>
                    <a:lnTo>
                      <a:pt x="41" y="304"/>
                    </a:lnTo>
                    <a:lnTo>
                      <a:pt x="0" y="337"/>
                    </a:lnTo>
                    <a:lnTo>
                      <a:pt x="1" y="428"/>
                    </a:lnTo>
                    <a:lnTo>
                      <a:pt x="185" y="428"/>
                    </a:lnTo>
                    <a:lnTo>
                      <a:pt x="185" y="341"/>
                    </a:lnTo>
                    <a:lnTo>
                      <a:pt x="145" y="300"/>
                    </a:lnTo>
                    <a:lnTo>
                      <a:pt x="145" y="33"/>
                    </a:lnTo>
                    <a:lnTo>
                      <a:pt x="155" y="17"/>
                    </a:lnTo>
                    <a:lnTo>
                      <a:pt x="155" y="0"/>
                    </a:lnTo>
                    <a:lnTo>
                      <a:pt x="55" y="66"/>
                    </a:lnTo>
                    <a:lnTo>
                      <a:pt x="126" y="66"/>
                    </a:lnTo>
                    <a:lnTo>
                      <a:pt x="126" y="300"/>
                    </a:lnTo>
                    <a:lnTo>
                      <a:pt x="55" y="300"/>
                    </a:lnTo>
                    <a:lnTo>
                      <a:pt x="55" y="66"/>
                    </a:lnTo>
                    <a:lnTo>
                      <a:pt x="155" y="0"/>
                    </a:lnTo>
                  </a:path>
                </a:pathLst>
              </a:custGeom>
              <a:solidFill>
                <a:schemeClr val="accent2"/>
              </a:solidFill>
              <a:ln w="12700" cap="rnd" cmpd="sng">
                <a:noFill/>
                <a:prstDash val="solid"/>
                <a:round/>
                <a:headEnd type="none" w="med" len="med"/>
                <a:tailEnd type="none" w="med" len="med"/>
              </a:ln>
              <a:effectLst/>
            </p:spPr>
            <p:txBody>
              <a:bodyPr/>
              <a:lstStyle/>
              <a:p>
                <a:endParaRPr lang="fr-FR"/>
              </a:p>
            </p:txBody>
          </p:sp>
          <p:grpSp>
            <p:nvGrpSpPr>
              <p:cNvPr id="146475" name="Group 1067"/>
              <p:cNvGrpSpPr>
                <a:grpSpLocks/>
              </p:cNvGrpSpPr>
              <p:nvPr/>
            </p:nvGrpSpPr>
            <p:grpSpPr bwMode="auto">
              <a:xfrm>
                <a:off x="2933" y="2847"/>
                <a:ext cx="188" cy="435"/>
                <a:chOff x="2933" y="2847"/>
                <a:chExt cx="188" cy="435"/>
              </a:xfrm>
            </p:grpSpPr>
            <p:sp>
              <p:nvSpPr>
                <p:cNvPr id="146476" name="Freeform 1068"/>
                <p:cNvSpPr>
                  <a:spLocks/>
                </p:cNvSpPr>
                <p:nvPr/>
              </p:nvSpPr>
              <p:spPr bwMode="auto">
                <a:xfrm>
                  <a:off x="2990" y="2913"/>
                  <a:ext cx="75" cy="240"/>
                </a:xfrm>
                <a:custGeom>
                  <a:avLst/>
                  <a:gdLst/>
                  <a:ahLst/>
                  <a:cxnLst>
                    <a:cxn ang="0">
                      <a:pos x="0" y="0"/>
                    </a:cxn>
                    <a:cxn ang="0">
                      <a:pos x="74" y="0"/>
                    </a:cxn>
                    <a:cxn ang="0">
                      <a:pos x="74" y="239"/>
                    </a:cxn>
                    <a:cxn ang="0">
                      <a:pos x="0" y="239"/>
                    </a:cxn>
                    <a:cxn ang="0">
                      <a:pos x="0" y="0"/>
                    </a:cxn>
                  </a:cxnLst>
                  <a:rect l="0" t="0" r="r" b="b"/>
                  <a:pathLst>
                    <a:path w="75" h="240">
                      <a:moveTo>
                        <a:pt x="0" y="0"/>
                      </a:moveTo>
                      <a:lnTo>
                        <a:pt x="74" y="0"/>
                      </a:lnTo>
                      <a:lnTo>
                        <a:pt x="74"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477" name="Freeform 1069"/>
                <p:cNvSpPr>
                  <a:spLocks/>
                </p:cNvSpPr>
                <p:nvPr/>
              </p:nvSpPr>
              <p:spPr bwMode="auto">
                <a:xfrm>
                  <a:off x="2933" y="2847"/>
                  <a:ext cx="188" cy="435"/>
                </a:xfrm>
                <a:custGeom>
                  <a:avLst/>
                  <a:gdLst/>
                  <a:ahLst/>
                  <a:cxnLst>
                    <a:cxn ang="0">
                      <a:pos x="161" y="0"/>
                    </a:cxn>
                    <a:cxn ang="0">
                      <a:pos x="25" y="0"/>
                    </a:cxn>
                    <a:cxn ang="0">
                      <a:pos x="24" y="17"/>
                    </a:cxn>
                    <a:cxn ang="0">
                      <a:pos x="41" y="30"/>
                    </a:cxn>
                    <a:cxn ang="0">
                      <a:pos x="41" y="305"/>
                    </a:cxn>
                    <a:cxn ang="0">
                      <a:pos x="0" y="342"/>
                    </a:cxn>
                    <a:cxn ang="0">
                      <a:pos x="0" y="434"/>
                    </a:cxn>
                    <a:cxn ang="0">
                      <a:pos x="187" y="434"/>
                    </a:cxn>
                    <a:cxn ang="0">
                      <a:pos x="187" y="344"/>
                    </a:cxn>
                    <a:cxn ang="0">
                      <a:pos x="145" y="305"/>
                    </a:cxn>
                    <a:cxn ang="0">
                      <a:pos x="145" y="31"/>
                    </a:cxn>
                    <a:cxn ang="0">
                      <a:pos x="160" y="17"/>
                    </a:cxn>
                    <a:cxn ang="0">
                      <a:pos x="161" y="0"/>
                    </a:cxn>
                  </a:cxnLst>
                  <a:rect l="0" t="0" r="r" b="b"/>
                  <a:pathLst>
                    <a:path w="188" h="435">
                      <a:moveTo>
                        <a:pt x="161" y="0"/>
                      </a:moveTo>
                      <a:lnTo>
                        <a:pt x="25" y="0"/>
                      </a:lnTo>
                      <a:lnTo>
                        <a:pt x="24" y="17"/>
                      </a:lnTo>
                      <a:lnTo>
                        <a:pt x="41" y="30"/>
                      </a:lnTo>
                      <a:lnTo>
                        <a:pt x="41" y="305"/>
                      </a:lnTo>
                      <a:lnTo>
                        <a:pt x="0" y="342"/>
                      </a:lnTo>
                      <a:lnTo>
                        <a:pt x="0" y="434"/>
                      </a:lnTo>
                      <a:lnTo>
                        <a:pt x="187" y="434"/>
                      </a:lnTo>
                      <a:lnTo>
                        <a:pt x="187" y="344"/>
                      </a:lnTo>
                      <a:lnTo>
                        <a:pt x="145" y="305"/>
                      </a:lnTo>
                      <a:lnTo>
                        <a:pt x="145" y="31"/>
                      </a:lnTo>
                      <a:lnTo>
                        <a:pt x="160" y="17"/>
                      </a:lnTo>
                      <a:lnTo>
                        <a:pt x="161"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grpSp>
        <p:nvGrpSpPr>
          <p:cNvPr id="146478" name="Group 1070"/>
          <p:cNvGrpSpPr>
            <a:grpSpLocks/>
          </p:cNvGrpSpPr>
          <p:nvPr/>
        </p:nvGrpSpPr>
        <p:grpSpPr bwMode="auto">
          <a:xfrm>
            <a:off x="4776284" y="4179228"/>
            <a:ext cx="296862" cy="690563"/>
            <a:chOff x="2606" y="2847"/>
            <a:chExt cx="188" cy="435"/>
          </a:xfrm>
        </p:grpSpPr>
        <p:sp>
          <p:nvSpPr>
            <p:cNvPr id="146479" name="Freeform 1071"/>
            <p:cNvSpPr>
              <a:spLocks/>
            </p:cNvSpPr>
            <p:nvPr/>
          </p:nvSpPr>
          <p:spPr bwMode="auto">
            <a:xfrm>
              <a:off x="2606" y="2851"/>
              <a:ext cx="185" cy="429"/>
            </a:xfrm>
            <a:custGeom>
              <a:avLst/>
              <a:gdLst/>
              <a:ahLst/>
              <a:cxnLst>
                <a:cxn ang="0">
                  <a:pos x="155" y="0"/>
                </a:cxn>
                <a:cxn ang="0">
                  <a:pos x="24" y="0"/>
                </a:cxn>
                <a:cxn ang="0">
                  <a:pos x="26" y="14"/>
                </a:cxn>
                <a:cxn ang="0">
                  <a:pos x="41" y="27"/>
                </a:cxn>
                <a:cxn ang="0">
                  <a:pos x="40" y="304"/>
                </a:cxn>
                <a:cxn ang="0">
                  <a:pos x="0" y="337"/>
                </a:cxn>
                <a:cxn ang="0">
                  <a:pos x="1" y="428"/>
                </a:cxn>
                <a:cxn ang="0">
                  <a:pos x="184" y="428"/>
                </a:cxn>
                <a:cxn ang="0">
                  <a:pos x="184" y="341"/>
                </a:cxn>
                <a:cxn ang="0">
                  <a:pos x="145" y="300"/>
                </a:cxn>
                <a:cxn ang="0">
                  <a:pos x="145" y="33"/>
                </a:cxn>
                <a:cxn ang="0">
                  <a:pos x="154" y="17"/>
                </a:cxn>
                <a:cxn ang="0">
                  <a:pos x="154" y="0"/>
                </a:cxn>
                <a:cxn ang="0">
                  <a:pos x="55" y="66"/>
                </a:cxn>
                <a:cxn ang="0">
                  <a:pos x="125" y="66"/>
                </a:cxn>
                <a:cxn ang="0">
                  <a:pos x="125" y="300"/>
                </a:cxn>
                <a:cxn ang="0">
                  <a:pos x="55" y="300"/>
                </a:cxn>
                <a:cxn ang="0">
                  <a:pos x="55" y="66"/>
                </a:cxn>
                <a:cxn ang="0">
                  <a:pos x="155" y="0"/>
                </a:cxn>
              </a:cxnLst>
              <a:rect l="0" t="0" r="r" b="b"/>
              <a:pathLst>
                <a:path w="185" h="429">
                  <a:moveTo>
                    <a:pt x="155" y="0"/>
                  </a:moveTo>
                  <a:lnTo>
                    <a:pt x="24" y="0"/>
                  </a:lnTo>
                  <a:lnTo>
                    <a:pt x="26" y="14"/>
                  </a:lnTo>
                  <a:lnTo>
                    <a:pt x="41" y="27"/>
                  </a:lnTo>
                  <a:lnTo>
                    <a:pt x="40" y="304"/>
                  </a:lnTo>
                  <a:lnTo>
                    <a:pt x="0" y="337"/>
                  </a:lnTo>
                  <a:lnTo>
                    <a:pt x="1" y="428"/>
                  </a:lnTo>
                  <a:lnTo>
                    <a:pt x="184" y="428"/>
                  </a:lnTo>
                  <a:lnTo>
                    <a:pt x="184" y="341"/>
                  </a:lnTo>
                  <a:lnTo>
                    <a:pt x="145" y="300"/>
                  </a:lnTo>
                  <a:lnTo>
                    <a:pt x="145" y="33"/>
                  </a:lnTo>
                  <a:lnTo>
                    <a:pt x="154" y="17"/>
                  </a:lnTo>
                  <a:lnTo>
                    <a:pt x="154" y="0"/>
                  </a:lnTo>
                  <a:lnTo>
                    <a:pt x="55" y="66"/>
                  </a:lnTo>
                  <a:lnTo>
                    <a:pt x="125" y="66"/>
                  </a:lnTo>
                  <a:lnTo>
                    <a:pt x="125" y="300"/>
                  </a:lnTo>
                  <a:lnTo>
                    <a:pt x="55" y="300"/>
                  </a:lnTo>
                  <a:lnTo>
                    <a:pt x="55" y="66"/>
                  </a:lnTo>
                  <a:lnTo>
                    <a:pt x="155" y="0"/>
                  </a:lnTo>
                </a:path>
              </a:pathLst>
            </a:custGeom>
            <a:solidFill>
              <a:schemeClr val="accent2"/>
            </a:solidFill>
            <a:ln w="12700" cap="rnd" cmpd="sng">
              <a:noFill/>
              <a:prstDash val="solid"/>
              <a:round/>
              <a:headEnd type="none" w="med" len="med"/>
              <a:tailEnd type="none" w="med" len="med"/>
            </a:ln>
            <a:effectLst/>
          </p:spPr>
          <p:txBody>
            <a:bodyPr/>
            <a:lstStyle/>
            <a:p>
              <a:endParaRPr lang="fr-FR"/>
            </a:p>
          </p:txBody>
        </p:sp>
        <p:grpSp>
          <p:nvGrpSpPr>
            <p:cNvPr id="146480" name="Group 1072"/>
            <p:cNvGrpSpPr>
              <a:grpSpLocks/>
            </p:cNvGrpSpPr>
            <p:nvPr/>
          </p:nvGrpSpPr>
          <p:grpSpPr bwMode="auto">
            <a:xfrm>
              <a:off x="2607" y="2847"/>
              <a:ext cx="187" cy="435"/>
              <a:chOff x="2607" y="2847"/>
              <a:chExt cx="187" cy="435"/>
            </a:xfrm>
          </p:grpSpPr>
          <p:sp>
            <p:nvSpPr>
              <p:cNvPr id="146481" name="Freeform 1073"/>
              <p:cNvSpPr>
                <a:spLocks/>
              </p:cNvSpPr>
              <p:nvPr/>
            </p:nvSpPr>
            <p:spPr bwMode="auto">
              <a:xfrm>
                <a:off x="2665" y="2913"/>
                <a:ext cx="73" cy="240"/>
              </a:xfrm>
              <a:custGeom>
                <a:avLst/>
                <a:gdLst/>
                <a:ahLst/>
                <a:cxnLst>
                  <a:cxn ang="0">
                    <a:pos x="0" y="0"/>
                  </a:cxn>
                  <a:cxn ang="0">
                    <a:pos x="72" y="0"/>
                  </a:cxn>
                  <a:cxn ang="0">
                    <a:pos x="72" y="239"/>
                  </a:cxn>
                  <a:cxn ang="0">
                    <a:pos x="0" y="239"/>
                  </a:cxn>
                  <a:cxn ang="0">
                    <a:pos x="0" y="0"/>
                  </a:cxn>
                </a:cxnLst>
                <a:rect l="0" t="0" r="r" b="b"/>
                <a:pathLst>
                  <a:path w="73" h="240">
                    <a:moveTo>
                      <a:pt x="0" y="0"/>
                    </a:moveTo>
                    <a:lnTo>
                      <a:pt x="72" y="0"/>
                    </a:lnTo>
                    <a:lnTo>
                      <a:pt x="72"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482" name="Freeform 1074"/>
              <p:cNvSpPr>
                <a:spLocks/>
              </p:cNvSpPr>
              <p:nvPr/>
            </p:nvSpPr>
            <p:spPr bwMode="auto">
              <a:xfrm>
                <a:off x="2607" y="2847"/>
                <a:ext cx="187" cy="435"/>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nvGrpSpPr>
          <p:cNvPr id="146483" name="Group 1075"/>
          <p:cNvGrpSpPr>
            <a:grpSpLocks/>
          </p:cNvGrpSpPr>
          <p:nvPr/>
        </p:nvGrpSpPr>
        <p:grpSpPr bwMode="auto">
          <a:xfrm>
            <a:off x="4249235" y="4179228"/>
            <a:ext cx="300037" cy="690563"/>
            <a:chOff x="2275" y="2847"/>
            <a:chExt cx="188" cy="435"/>
          </a:xfrm>
        </p:grpSpPr>
        <p:sp>
          <p:nvSpPr>
            <p:cNvPr id="146484" name="Freeform 1076"/>
            <p:cNvSpPr>
              <a:spLocks/>
            </p:cNvSpPr>
            <p:nvPr/>
          </p:nvSpPr>
          <p:spPr bwMode="auto">
            <a:xfrm>
              <a:off x="2275" y="2851"/>
              <a:ext cx="185" cy="429"/>
            </a:xfrm>
            <a:custGeom>
              <a:avLst/>
              <a:gdLst/>
              <a:ahLst/>
              <a:cxnLst>
                <a:cxn ang="0">
                  <a:pos x="155" y="0"/>
                </a:cxn>
                <a:cxn ang="0">
                  <a:pos x="24" y="0"/>
                </a:cxn>
                <a:cxn ang="0">
                  <a:pos x="26" y="14"/>
                </a:cxn>
                <a:cxn ang="0">
                  <a:pos x="41" y="27"/>
                </a:cxn>
                <a:cxn ang="0">
                  <a:pos x="40" y="304"/>
                </a:cxn>
                <a:cxn ang="0">
                  <a:pos x="0" y="337"/>
                </a:cxn>
                <a:cxn ang="0">
                  <a:pos x="1" y="428"/>
                </a:cxn>
                <a:cxn ang="0">
                  <a:pos x="184" y="428"/>
                </a:cxn>
                <a:cxn ang="0">
                  <a:pos x="184" y="341"/>
                </a:cxn>
                <a:cxn ang="0">
                  <a:pos x="145" y="300"/>
                </a:cxn>
                <a:cxn ang="0">
                  <a:pos x="145" y="33"/>
                </a:cxn>
                <a:cxn ang="0">
                  <a:pos x="154" y="17"/>
                </a:cxn>
                <a:cxn ang="0">
                  <a:pos x="154" y="0"/>
                </a:cxn>
                <a:cxn ang="0">
                  <a:pos x="55" y="66"/>
                </a:cxn>
                <a:cxn ang="0">
                  <a:pos x="125" y="66"/>
                </a:cxn>
                <a:cxn ang="0">
                  <a:pos x="125" y="300"/>
                </a:cxn>
                <a:cxn ang="0">
                  <a:pos x="55" y="300"/>
                </a:cxn>
                <a:cxn ang="0">
                  <a:pos x="55" y="66"/>
                </a:cxn>
                <a:cxn ang="0">
                  <a:pos x="155" y="0"/>
                </a:cxn>
              </a:cxnLst>
              <a:rect l="0" t="0" r="r" b="b"/>
              <a:pathLst>
                <a:path w="185" h="429">
                  <a:moveTo>
                    <a:pt x="155" y="0"/>
                  </a:moveTo>
                  <a:lnTo>
                    <a:pt x="24" y="0"/>
                  </a:lnTo>
                  <a:lnTo>
                    <a:pt x="26" y="14"/>
                  </a:lnTo>
                  <a:lnTo>
                    <a:pt x="41" y="27"/>
                  </a:lnTo>
                  <a:lnTo>
                    <a:pt x="40" y="304"/>
                  </a:lnTo>
                  <a:lnTo>
                    <a:pt x="0" y="337"/>
                  </a:lnTo>
                  <a:lnTo>
                    <a:pt x="1" y="428"/>
                  </a:lnTo>
                  <a:lnTo>
                    <a:pt x="184" y="428"/>
                  </a:lnTo>
                  <a:lnTo>
                    <a:pt x="184" y="341"/>
                  </a:lnTo>
                  <a:lnTo>
                    <a:pt x="145" y="300"/>
                  </a:lnTo>
                  <a:lnTo>
                    <a:pt x="145" y="33"/>
                  </a:lnTo>
                  <a:lnTo>
                    <a:pt x="154" y="17"/>
                  </a:lnTo>
                  <a:lnTo>
                    <a:pt x="154" y="0"/>
                  </a:lnTo>
                  <a:lnTo>
                    <a:pt x="55" y="66"/>
                  </a:lnTo>
                  <a:lnTo>
                    <a:pt x="125" y="66"/>
                  </a:lnTo>
                  <a:lnTo>
                    <a:pt x="125" y="300"/>
                  </a:lnTo>
                  <a:lnTo>
                    <a:pt x="55" y="300"/>
                  </a:lnTo>
                  <a:lnTo>
                    <a:pt x="55" y="66"/>
                  </a:lnTo>
                  <a:lnTo>
                    <a:pt x="155" y="0"/>
                  </a:lnTo>
                </a:path>
              </a:pathLst>
            </a:custGeom>
            <a:solidFill>
              <a:schemeClr val="accent2"/>
            </a:solidFill>
            <a:ln w="12700" cap="rnd" cmpd="sng">
              <a:noFill/>
              <a:prstDash val="solid"/>
              <a:round/>
              <a:headEnd type="none" w="med" len="med"/>
              <a:tailEnd type="none" w="med" len="med"/>
            </a:ln>
            <a:effectLst/>
          </p:spPr>
          <p:txBody>
            <a:bodyPr/>
            <a:lstStyle/>
            <a:p>
              <a:endParaRPr lang="fr-FR"/>
            </a:p>
          </p:txBody>
        </p:sp>
        <p:grpSp>
          <p:nvGrpSpPr>
            <p:cNvPr id="146485" name="Group 1077"/>
            <p:cNvGrpSpPr>
              <a:grpSpLocks/>
            </p:cNvGrpSpPr>
            <p:nvPr/>
          </p:nvGrpSpPr>
          <p:grpSpPr bwMode="auto">
            <a:xfrm>
              <a:off x="2276" y="2847"/>
              <a:ext cx="187" cy="435"/>
              <a:chOff x="2276" y="2847"/>
              <a:chExt cx="187" cy="435"/>
            </a:xfrm>
          </p:grpSpPr>
          <p:sp>
            <p:nvSpPr>
              <p:cNvPr id="146486" name="Freeform 1078"/>
              <p:cNvSpPr>
                <a:spLocks/>
              </p:cNvSpPr>
              <p:nvPr/>
            </p:nvSpPr>
            <p:spPr bwMode="auto">
              <a:xfrm>
                <a:off x="2334" y="2913"/>
                <a:ext cx="73" cy="240"/>
              </a:xfrm>
              <a:custGeom>
                <a:avLst/>
                <a:gdLst/>
                <a:ahLst/>
                <a:cxnLst>
                  <a:cxn ang="0">
                    <a:pos x="0" y="0"/>
                  </a:cxn>
                  <a:cxn ang="0">
                    <a:pos x="72" y="0"/>
                  </a:cxn>
                  <a:cxn ang="0">
                    <a:pos x="72" y="239"/>
                  </a:cxn>
                  <a:cxn ang="0">
                    <a:pos x="0" y="239"/>
                  </a:cxn>
                  <a:cxn ang="0">
                    <a:pos x="0" y="0"/>
                  </a:cxn>
                </a:cxnLst>
                <a:rect l="0" t="0" r="r" b="b"/>
                <a:pathLst>
                  <a:path w="73" h="240">
                    <a:moveTo>
                      <a:pt x="0" y="0"/>
                    </a:moveTo>
                    <a:lnTo>
                      <a:pt x="72" y="0"/>
                    </a:lnTo>
                    <a:lnTo>
                      <a:pt x="72"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487" name="Freeform 1079"/>
              <p:cNvSpPr>
                <a:spLocks/>
              </p:cNvSpPr>
              <p:nvPr/>
            </p:nvSpPr>
            <p:spPr bwMode="auto">
              <a:xfrm>
                <a:off x="2276" y="2847"/>
                <a:ext cx="187" cy="435"/>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sp>
        <p:nvSpPr>
          <p:cNvPr id="146488" name="AutoShape 1080"/>
          <p:cNvSpPr>
            <a:spLocks noChangeArrowheads="1"/>
          </p:cNvSpPr>
          <p:nvPr/>
        </p:nvSpPr>
        <p:spPr bwMode="auto">
          <a:xfrm flipV="1">
            <a:off x="9741984" y="4612615"/>
            <a:ext cx="323850" cy="252412"/>
          </a:xfrm>
          <a:custGeom>
            <a:avLst/>
            <a:gdLst>
              <a:gd name="G0" fmla="+- 5399 0 0"/>
              <a:gd name="G1" fmla="+- 21600 0 5399"/>
              <a:gd name="G2" fmla="*/ 5399 1 2"/>
              <a:gd name="G3" fmla="+- 21600 0 G2"/>
              <a:gd name="G4" fmla="+/ 5399 21600 2"/>
              <a:gd name="G5" fmla="+/ G1 0 2"/>
              <a:gd name="G6" fmla="*/ 21600 21600 5399"/>
              <a:gd name="G7" fmla="*/ G6 1 2"/>
              <a:gd name="G8" fmla="+- 21600 0 G7"/>
              <a:gd name="G9" fmla="*/ 21600 1 2"/>
              <a:gd name="G10" fmla="+- 5399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399" y="21600"/>
                </a:lnTo>
                <a:lnTo>
                  <a:pt x="16201" y="21600"/>
                </a:lnTo>
                <a:lnTo>
                  <a:pt x="21600" y="0"/>
                </a:lnTo>
                <a:close/>
              </a:path>
            </a:pathLst>
          </a:custGeom>
          <a:solidFill>
            <a:schemeClr val="accent2"/>
          </a:solidFill>
          <a:ln w="12700">
            <a:solidFill>
              <a:schemeClr val="tx1"/>
            </a:solidFill>
            <a:miter lim="800000"/>
            <a:headEnd/>
            <a:tailEnd/>
          </a:ln>
          <a:effectLst/>
        </p:spPr>
        <p:txBody>
          <a:bodyPr wrap="none" anchor="ctr"/>
          <a:lstStyle/>
          <a:p>
            <a:endParaRPr lang="fr-FR"/>
          </a:p>
        </p:txBody>
      </p:sp>
      <p:sp>
        <p:nvSpPr>
          <p:cNvPr id="146489" name="Freeform 1081"/>
          <p:cNvSpPr>
            <a:spLocks/>
          </p:cNvSpPr>
          <p:nvPr/>
        </p:nvSpPr>
        <p:spPr bwMode="auto">
          <a:xfrm>
            <a:off x="9745160" y="4468153"/>
            <a:ext cx="320675" cy="320675"/>
          </a:xfrm>
          <a:custGeom>
            <a:avLst/>
            <a:gdLst/>
            <a:ahLst/>
            <a:cxnLst>
              <a:cxn ang="0">
                <a:pos x="111" y="0"/>
              </a:cxn>
              <a:cxn ang="0">
                <a:pos x="126" y="2"/>
              </a:cxn>
              <a:cxn ang="0">
                <a:pos x="139" y="7"/>
              </a:cxn>
              <a:cxn ang="0">
                <a:pos x="153" y="14"/>
              </a:cxn>
              <a:cxn ang="0">
                <a:pos x="165" y="23"/>
              </a:cxn>
              <a:cxn ang="0">
                <a:pos x="175" y="33"/>
              </a:cxn>
              <a:cxn ang="0">
                <a:pos x="184" y="44"/>
              </a:cxn>
              <a:cxn ang="0">
                <a:pos x="191" y="57"/>
              </a:cxn>
              <a:cxn ang="0">
                <a:pos x="197" y="71"/>
              </a:cxn>
              <a:cxn ang="0">
                <a:pos x="200" y="85"/>
              </a:cxn>
              <a:cxn ang="0">
                <a:pos x="201" y="100"/>
              </a:cxn>
              <a:cxn ang="0">
                <a:pos x="200" y="116"/>
              </a:cxn>
              <a:cxn ang="0">
                <a:pos x="197" y="130"/>
              </a:cxn>
              <a:cxn ang="0">
                <a:pos x="191" y="144"/>
              </a:cxn>
              <a:cxn ang="0">
                <a:pos x="184" y="157"/>
              </a:cxn>
              <a:cxn ang="0">
                <a:pos x="175" y="168"/>
              </a:cxn>
              <a:cxn ang="0">
                <a:pos x="165" y="178"/>
              </a:cxn>
              <a:cxn ang="0">
                <a:pos x="153" y="187"/>
              </a:cxn>
              <a:cxn ang="0">
                <a:pos x="139" y="194"/>
              </a:cxn>
              <a:cxn ang="0">
                <a:pos x="126" y="199"/>
              </a:cxn>
              <a:cxn ang="0">
                <a:pos x="111" y="201"/>
              </a:cxn>
              <a:cxn ang="0">
                <a:pos x="96" y="201"/>
              </a:cxn>
              <a:cxn ang="0">
                <a:pos x="80" y="199"/>
              </a:cxn>
              <a:cxn ang="0">
                <a:pos x="66" y="195"/>
              </a:cxn>
              <a:cxn ang="0">
                <a:pos x="53" y="190"/>
              </a:cxn>
              <a:cxn ang="0">
                <a:pos x="41" y="181"/>
              </a:cxn>
              <a:cxn ang="0">
                <a:pos x="30" y="171"/>
              </a:cxn>
              <a:cxn ang="0">
                <a:pos x="21" y="161"/>
              </a:cxn>
              <a:cxn ang="0">
                <a:pos x="12" y="148"/>
              </a:cxn>
              <a:cxn ang="0">
                <a:pos x="7" y="135"/>
              </a:cxn>
              <a:cxn ang="0">
                <a:pos x="2" y="121"/>
              </a:cxn>
              <a:cxn ang="0">
                <a:pos x="1" y="106"/>
              </a:cxn>
              <a:cxn ang="0">
                <a:pos x="1" y="90"/>
              </a:cxn>
              <a:cxn ang="0">
                <a:pos x="3" y="75"/>
              </a:cxn>
              <a:cxn ang="0">
                <a:pos x="8" y="62"/>
              </a:cxn>
              <a:cxn ang="0">
                <a:pos x="15" y="48"/>
              </a:cxn>
              <a:cxn ang="0">
                <a:pos x="24" y="36"/>
              </a:cxn>
              <a:cxn ang="0">
                <a:pos x="34" y="25"/>
              </a:cxn>
              <a:cxn ang="0">
                <a:pos x="45" y="17"/>
              </a:cxn>
              <a:cxn ang="0">
                <a:pos x="57" y="10"/>
              </a:cxn>
              <a:cxn ang="0">
                <a:pos x="71" y="4"/>
              </a:cxn>
              <a:cxn ang="0">
                <a:pos x="85" y="1"/>
              </a:cxn>
              <a:cxn ang="0">
                <a:pos x="101" y="0"/>
              </a:cxn>
            </a:cxnLst>
            <a:rect l="0" t="0" r="r" b="b"/>
            <a:pathLst>
              <a:path w="202" h="202">
                <a:moveTo>
                  <a:pt x="101" y="0"/>
                </a:moveTo>
                <a:lnTo>
                  <a:pt x="106" y="0"/>
                </a:lnTo>
                <a:lnTo>
                  <a:pt x="111" y="0"/>
                </a:lnTo>
                <a:lnTo>
                  <a:pt x="116" y="1"/>
                </a:lnTo>
                <a:lnTo>
                  <a:pt x="121" y="2"/>
                </a:lnTo>
                <a:lnTo>
                  <a:pt x="126" y="2"/>
                </a:lnTo>
                <a:lnTo>
                  <a:pt x="130" y="4"/>
                </a:lnTo>
                <a:lnTo>
                  <a:pt x="135" y="6"/>
                </a:lnTo>
                <a:lnTo>
                  <a:pt x="139" y="7"/>
                </a:lnTo>
                <a:lnTo>
                  <a:pt x="144" y="10"/>
                </a:lnTo>
                <a:lnTo>
                  <a:pt x="148" y="11"/>
                </a:lnTo>
                <a:lnTo>
                  <a:pt x="153" y="14"/>
                </a:lnTo>
                <a:lnTo>
                  <a:pt x="157" y="17"/>
                </a:lnTo>
                <a:lnTo>
                  <a:pt x="161" y="20"/>
                </a:lnTo>
                <a:lnTo>
                  <a:pt x="165" y="23"/>
                </a:lnTo>
                <a:lnTo>
                  <a:pt x="168" y="25"/>
                </a:lnTo>
                <a:lnTo>
                  <a:pt x="171" y="30"/>
                </a:lnTo>
                <a:lnTo>
                  <a:pt x="175" y="33"/>
                </a:lnTo>
                <a:lnTo>
                  <a:pt x="178" y="36"/>
                </a:lnTo>
                <a:lnTo>
                  <a:pt x="181" y="40"/>
                </a:lnTo>
                <a:lnTo>
                  <a:pt x="184" y="44"/>
                </a:lnTo>
                <a:lnTo>
                  <a:pt x="187" y="48"/>
                </a:lnTo>
                <a:lnTo>
                  <a:pt x="190" y="53"/>
                </a:lnTo>
                <a:lnTo>
                  <a:pt x="191" y="57"/>
                </a:lnTo>
                <a:lnTo>
                  <a:pt x="194" y="62"/>
                </a:lnTo>
                <a:lnTo>
                  <a:pt x="195" y="66"/>
                </a:lnTo>
                <a:lnTo>
                  <a:pt x="197" y="71"/>
                </a:lnTo>
                <a:lnTo>
                  <a:pt x="198" y="75"/>
                </a:lnTo>
                <a:lnTo>
                  <a:pt x="199" y="80"/>
                </a:lnTo>
                <a:lnTo>
                  <a:pt x="200" y="85"/>
                </a:lnTo>
                <a:lnTo>
                  <a:pt x="201" y="90"/>
                </a:lnTo>
                <a:lnTo>
                  <a:pt x="201" y="95"/>
                </a:lnTo>
                <a:lnTo>
                  <a:pt x="201" y="100"/>
                </a:lnTo>
                <a:lnTo>
                  <a:pt x="201" y="106"/>
                </a:lnTo>
                <a:lnTo>
                  <a:pt x="201" y="111"/>
                </a:lnTo>
                <a:lnTo>
                  <a:pt x="200" y="116"/>
                </a:lnTo>
                <a:lnTo>
                  <a:pt x="199" y="121"/>
                </a:lnTo>
                <a:lnTo>
                  <a:pt x="198" y="126"/>
                </a:lnTo>
                <a:lnTo>
                  <a:pt x="197" y="130"/>
                </a:lnTo>
                <a:lnTo>
                  <a:pt x="195" y="135"/>
                </a:lnTo>
                <a:lnTo>
                  <a:pt x="194" y="139"/>
                </a:lnTo>
                <a:lnTo>
                  <a:pt x="191" y="144"/>
                </a:lnTo>
                <a:lnTo>
                  <a:pt x="190" y="148"/>
                </a:lnTo>
                <a:lnTo>
                  <a:pt x="187" y="153"/>
                </a:lnTo>
                <a:lnTo>
                  <a:pt x="184" y="157"/>
                </a:lnTo>
                <a:lnTo>
                  <a:pt x="181" y="161"/>
                </a:lnTo>
                <a:lnTo>
                  <a:pt x="178" y="165"/>
                </a:lnTo>
                <a:lnTo>
                  <a:pt x="175" y="168"/>
                </a:lnTo>
                <a:lnTo>
                  <a:pt x="171" y="171"/>
                </a:lnTo>
                <a:lnTo>
                  <a:pt x="168" y="176"/>
                </a:lnTo>
                <a:lnTo>
                  <a:pt x="165" y="178"/>
                </a:lnTo>
                <a:lnTo>
                  <a:pt x="161" y="181"/>
                </a:lnTo>
                <a:lnTo>
                  <a:pt x="157" y="184"/>
                </a:lnTo>
                <a:lnTo>
                  <a:pt x="153" y="187"/>
                </a:lnTo>
                <a:lnTo>
                  <a:pt x="148" y="190"/>
                </a:lnTo>
                <a:lnTo>
                  <a:pt x="144" y="191"/>
                </a:lnTo>
                <a:lnTo>
                  <a:pt x="139" y="194"/>
                </a:lnTo>
                <a:lnTo>
                  <a:pt x="135" y="195"/>
                </a:lnTo>
                <a:lnTo>
                  <a:pt x="130" y="197"/>
                </a:lnTo>
                <a:lnTo>
                  <a:pt x="126" y="199"/>
                </a:lnTo>
                <a:lnTo>
                  <a:pt x="121" y="199"/>
                </a:lnTo>
                <a:lnTo>
                  <a:pt x="116" y="200"/>
                </a:lnTo>
                <a:lnTo>
                  <a:pt x="111" y="201"/>
                </a:lnTo>
                <a:lnTo>
                  <a:pt x="106" y="201"/>
                </a:lnTo>
                <a:lnTo>
                  <a:pt x="101" y="201"/>
                </a:lnTo>
                <a:lnTo>
                  <a:pt x="96" y="201"/>
                </a:lnTo>
                <a:lnTo>
                  <a:pt x="90" y="201"/>
                </a:lnTo>
                <a:lnTo>
                  <a:pt x="85" y="200"/>
                </a:lnTo>
                <a:lnTo>
                  <a:pt x="80" y="199"/>
                </a:lnTo>
                <a:lnTo>
                  <a:pt x="76" y="199"/>
                </a:lnTo>
                <a:lnTo>
                  <a:pt x="71" y="197"/>
                </a:lnTo>
                <a:lnTo>
                  <a:pt x="66" y="195"/>
                </a:lnTo>
                <a:lnTo>
                  <a:pt x="62" y="194"/>
                </a:lnTo>
                <a:lnTo>
                  <a:pt x="57" y="191"/>
                </a:lnTo>
                <a:lnTo>
                  <a:pt x="53" y="190"/>
                </a:lnTo>
                <a:lnTo>
                  <a:pt x="49" y="187"/>
                </a:lnTo>
                <a:lnTo>
                  <a:pt x="45" y="184"/>
                </a:lnTo>
                <a:lnTo>
                  <a:pt x="41" y="181"/>
                </a:lnTo>
                <a:lnTo>
                  <a:pt x="37" y="178"/>
                </a:lnTo>
                <a:lnTo>
                  <a:pt x="34" y="176"/>
                </a:lnTo>
                <a:lnTo>
                  <a:pt x="30" y="171"/>
                </a:lnTo>
                <a:lnTo>
                  <a:pt x="26" y="168"/>
                </a:lnTo>
                <a:lnTo>
                  <a:pt x="24" y="165"/>
                </a:lnTo>
                <a:lnTo>
                  <a:pt x="21" y="161"/>
                </a:lnTo>
                <a:lnTo>
                  <a:pt x="18" y="157"/>
                </a:lnTo>
                <a:lnTo>
                  <a:pt x="15" y="153"/>
                </a:lnTo>
                <a:lnTo>
                  <a:pt x="12" y="148"/>
                </a:lnTo>
                <a:lnTo>
                  <a:pt x="11" y="144"/>
                </a:lnTo>
                <a:lnTo>
                  <a:pt x="8" y="139"/>
                </a:lnTo>
                <a:lnTo>
                  <a:pt x="7" y="135"/>
                </a:lnTo>
                <a:lnTo>
                  <a:pt x="5" y="130"/>
                </a:lnTo>
                <a:lnTo>
                  <a:pt x="3" y="126"/>
                </a:lnTo>
                <a:lnTo>
                  <a:pt x="2" y="121"/>
                </a:lnTo>
                <a:lnTo>
                  <a:pt x="2" y="116"/>
                </a:lnTo>
                <a:lnTo>
                  <a:pt x="1" y="111"/>
                </a:lnTo>
                <a:lnTo>
                  <a:pt x="1" y="106"/>
                </a:lnTo>
                <a:lnTo>
                  <a:pt x="0" y="100"/>
                </a:lnTo>
                <a:lnTo>
                  <a:pt x="1" y="95"/>
                </a:lnTo>
                <a:lnTo>
                  <a:pt x="1" y="90"/>
                </a:lnTo>
                <a:lnTo>
                  <a:pt x="2" y="85"/>
                </a:lnTo>
                <a:lnTo>
                  <a:pt x="2" y="80"/>
                </a:lnTo>
                <a:lnTo>
                  <a:pt x="3" y="75"/>
                </a:lnTo>
                <a:lnTo>
                  <a:pt x="5" y="71"/>
                </a:lnTo>
                <a:lnTo>
                  <a:pt x="7" y="66"/>
                </a:lnTo>
                <a:lnTo>
                  <a:pt x="8" y="62"/>
                </a:lnTo>
                <a:lnTo>
                  <a:pt x="11" y="57"/>
                </a:lnTo>
                <a:lnTo>
                  <a:pt x="12" y="53"/>
                </a:lnTo>
                <a:lnTo>
                  <a:pt x="15" y="48"/>
                </a:lnTo>
                <a:lnTo>
                  <a:pt x="18" y="44"/>
                </a:lnTo>
                <a:lnTo>
                  <a:pt x="21" y="40"/>
                </a:lnTo>
                <a:lnTo>
                  <a:pt x="24" y="36"/>
                </a:lnTo>
                <a:lnTo>
                  <a:pt x="26" y="33"/>
                </a:lnTo>
                <a:lnTo>
                  <a:pt x="30" y="30"/>
                </a:lnTo>
                <a:lnTo>
                  <a:pt x="34" y="25"/>
                </a:lnTo>
                <a:lnTo>
                  <a:pt x="37" y="23"/>
                </a:lnTo>
                <a:lnTo>
                  <a:pt x="41" y="20"/>
                </a:lnTo>
                <a:lnTo>
                  <a:pt x="45" y="17"/>
                </a:lnTo>
                <a:lnTo>
                  <a:pt x="49" y="14"/>
                </a:lnTo>
                <a:lnTo>
                  <a:pt x="53" y="11"/>
                </a:lnTo>
                <a:lnTo>
                  <a:pt x="57" y="10"/>
                </a:lnTo>
                <a:lnTo>
                  <a:pt x="62" y="7"/>
                </a:lnTo>
                <a:lnTo>
                  <a:pt x="66" y="6"/>
                </a:lnTo>
                <a:lnTo>
                  <a:pt x="71" y="4"/>
                </a:lnTo>
                <a:lnTo>
                  <a:pt x="76" y="2"/>
                </a:lnTo>
                <a:lnTo>
                  <a:pt x="80" y="2"/>
                </a:lnTo>
                <a:lnTo>
                  <a:pt x="85" y="1"/>
                </a:lnTo>
                <a:lnTo>
                  <a:pt x="90" y="0"/>
                </a:lnTo>
                <a:lnTo>
                  <a:pt x="96" y="0"/>
                </a:lnTo>
                <a:lnTo>
                  <a:pt x="101" y="0"/>
                </a:lnTo>
              </a:path>
            </a:pathLst>
          </a:custGeom>
          <a:solidFill>
            <a:srgbClr val="B2B2B2"/>
          </a:solidFill>
          <a:ln w="12700" cap="rnd" cmpd="sng">
            <a:noFill/>
            <a:prstDash val="solid"/>
            <a:round/>
            <a:headEnd type="none" w="med" len="med"/>
            <a:tailEnd type="none" w="med" len="med"/>
          </a:ln>
          <a:effectLst/>
        </p:spPr>
        <p:txBody>
          <a:bodyPr/>
          <a:lstStyle/>
          <a:p>
            <a:endParaRPr lang="fr-FR"/>
          </a:p>
        </p:txBody>
      </p:sp>
      <p:sp>
        <p:nvSpPr>
          <p:cNvPr id="146490" name="Freeform 1082"/>
          <p:cNvSpPr>
            <a:spLocks/>
          </p:cNvSpPr>
          <p:nvPr/>
        </p:nvSpPr>
        <p:spPr bwMode="auto">
          <a:xfrm>
            <a:off x="9908671" y="4466565"/>
            <a:ext cx="158750" cy="158750"/>
          </a:xfrm>
          <a:custGeom>
            <a:avLst/>
            <a:gdLst/>
            <a:ahLst/>
            <a:cxnLst>
              <a:cxn ang="0">
                <a:pos x="99" y="94"/>
              </a:cxn>
              <a:cxn ang="0">
                <a:pos x="98" y="85"/>
              </a:cxn>
              <a:cxn ang="0">
                <a:pos x="96" y="74"/>
              </a:cxn>
              <a:cxn ang="0">
                <a:pos x="93" y="65"/>
              </a:cxn>
              <a:cxn ang="0">
                <a:pos x="89" y="57"/>
              </a:cxn>
              <a:cxn ang="0">
                <a:pos x="85" y="48"/>
              </a:cxn>
              <a:cxn ang="0">
                <a:pos x="79" y="40"/>
              </a:cxn>
              <a:cxn ang="0">
                <a:pos x="73" y="33"/>
              </a:cxn>
              <a:cxn ang="0">
                <a:pos x="66" y="26"/>
              </a:cxn>
              <a:cxn ang="0">
                <a:pos x="59" y="20"/>
              </a:cxn>
              <a:cxn ang="0">
                <a:pos x="51" y="14"/>
              </a:cxn>
              <a:cxn ang="0">
                <a:pos x="42" y="10"/>
              </a:cxn>
              <a:cxn ang="0">
                <a:pos x="34" y="6"/>
              </a:cxn>
              <a:cxn ang="0">
                <a:pos x="25" y="3"/>
              </a:cxn>
              <a:cxn ang="0">
                <a:pos x="15" y="2"/>
              </a:cxn>
              <a:cxn ang="0">
                <a:pos x="5" y="0"/>
              </a:cxn>
              <a:cxn ang="0">
                <a:pos x="0" y="2"/>
              </a:cxn>
              <a:cxn ang="0">
                <a:pos x="10" y="3"/>
              </a:cxn>
              <a:cxn ang="0">
                <a:pos x="19" y="5"/>
              </a:cxn>
              <a:cxn ang="0">
                <a:pos x="29" y="7"/>
              </a:cxn>
              <a:cxn ang="0">
                <a:pos x="38" y="10"/>
              </a:cxn>
              <a:cxn ang="0">
                <a:pos x="46" y="14"/>
              </a:cxn>
              <a:cxn ang="0">
                <a:pos x="53" y="19"/>
              </a:cxn>
              <a:cxn ang="0">
                <a:pos x="61" y="25"/>
              </a:cxn>
              <a:cxn ang="0">
                <a:pos x="68" y="31"/>
              </a:cxn>
              <a:cxn ang="0">
                <a:pos x="74" y="38"/>
              </a:cxn>
              <a:cxn ang="0">
                <a:pos x="80" y="46"/>
              </a:cxn>
              <a:cxn ang="0">
                <a:pos x="85" y="53"/>
              </a:cxn>
              <a:cxn ang="0">
                <a:pos x="89" y="61"/>
              </a:cxn>
              <a:cxn ang="0">
                <a:pos x="92" y="70"/>
              </a:cxn>
              <a:cxn ang="0">
                <a:pos x="94" y="80"/>
              </a:cxn>
              <a:cxn ang="0">
                <a:pos x="96" y="89"/>
              </a:cxn>
              <a:cxn ang="0">
                <a:pos x="97" y="99"/>
              </a:cxn>
            </a:cxnLst>
            <a:rect l="0" t="0" r="r" b="b"/>
            <a:pathLst>
              <a:path w="100" h="100">
                <a:moveTo>
                  <a:pt x="99" y="99"/>
                </a:moveTo>
                <a:lnTo>
                  <a:pt x="99" y="94"/>
                </a:lnTo>
                <a:lnTo>
                  <a:pt x="98" y="89"/>
                </a:lnTo>
                <a:lnTo>
                  <a:pt x="98" y="85"/>
                </a:lnTo>
                <a:lnTo>
                  <a:pt x="97" y="79"/>
                </a:lnTo>
                <a:lnTo>
                  <a:pt x="96" y="74"/>
                </a:lnTo>
                <a:lnTo>
                  <a:pt x="94" y="69"/>
                </a:lnTo>
                <a:lnTo>
                  <a:pt x="93" y="65"/>
                </a:lnTo>
                <a:lnTo>
                  <a:pt x="91" y="61"/>
                </a:lnTo>
                <a:lnTo>
                  <a:pt x="89" y="57"/>
                </a:lnTo>
                <a:lnTo>
                  <a:pt x="87" y="52"/>
                </a:lnTo>
                <a:lnTo>
                  <a:pt x="85" y="48"/>
                </a:lnTo>
                <a:lnTo>
                  <a:pt x="82" y="44"/>
                </a:lnTo>
                <a:lnTo>
                  <a:pt x="79" y="40"/>
                </a:lnTo>
                <a:lnTo>
                  <a:pt x="76" y="36"/>
                </a:lnTo>
                <a:lnTo>
                  <a:pt x="73" y="33"/>
                </a:lnTo>
                <a:lnTo>
                  <a:pt x="69" y="29"/>
                </a:lnTo>
                <a:lnTo>
                  <a:pt x="66" y="26"/>
                </a:lnTo>
                <a:lnTo>
                  <a:pt x="63" y="23"/>
                </a:lnTo>
                <a:lnTo>
                  <a:pt x="59" y="20"/>
                </a:lnTo>
                <a:lnTo>
                  <a:pt x="55" y="17"/>
                </a:lnTo>
                <a:lnTo>
                  <a:pt x="51" y="14"/>
                </a:lnTo>
                <a:lnTo>
                  <a:pt x="47" y="12"/>
                </a:lnTo>
                <a:lnTo>
                  <a:pt x="42" y="10"/>
                </a:lnTo>
                <a:lnTo>
                  <a:pt x="38" y="8"/>
                </a:lnTo>
                <a:lnTo>
                  <a:pt x="34" y="6"/>
                </a:lnTo>
                <a:lnTo>
                  <a:pt x="30" y="5"/>
                </a:lnTo>
                <a:lnTo>
                  <a:pt x="25" y="3"/>
                </a:lnTo>
                <a:lnTo>
                  <a:pt x="20" y="2"/>
                </a:lnTo>
                <a:lnTo>
                  <a:pt x="15" y="2"/>
                </a:lnTo>
                <a:lnTo>
                  <a:pt x="10" y="1"/>
                </a:lnTo>
                <a:lnTo>
                  <a:pt x="5" y="0"/>
                </a:lnTo>
                <a:lnTo>
                  <a:pt x="0" y="0"/>
                </a:lnTo>
                <a:lnTo>
                  <a:pt x="0" y="2"/>
                </a:lnTo>
                <a:lnTo>
                  <a:pt x="5" y="2"/>
                </a:lnTo>
                <a:lnTo>
                  <a:pt x="10" y="3"/>
                </a:lnTo>
                <a:lnTo>
                  <a:pt x="14" y="4"/>
                </a:lnTo>
                <a:lnTo>
                  <a:pt x="19" y="5"/>
                </a:lnTo>
                <a:lnTo>
                  <a:pt x="24" y="6"/>
                </a:lnTo>
                <a:lnTo>
                  <a:pt x="29" y="7"/>
                </a:lnTo>
                <a:lnTo>
                  <a:pt x="33" y="9"/>
                </a:lnTo>
                <a:lnTo>
                  <a:pt x="38" y="10"/>
                </a:lnTo>
                <a:lnTo>
                  <a:pt x="42" y="12"/>
                </a:lnTo>
                <a:lnTo>
                  <a:pt x="46" y="14"/>
                </a:lnTo>
                <a:lnTo>
                  <a:pt x="50" y="17"/>
                </a:lnTo>
                <a:lnTo>
                  <a:pt x="53" y="19"/>
                </a:lnTo>
                <a:lnTo>
                  <a:pt x="57" y="22"/>
                </a:lnTo>
                <a:lnTo>
                  <a:pt x="61" y="25"/>
                </a:lnTo>
                <a:lnTo>
                  <a:pt x="65" y="28"/>
                </a:lnTo>
                <a:lnTo>
                  <a:pt x="68" y="31"/>
                </a:lnTo>
                <a:lnTo>
                  <a:pt x="71" y="34"/>
                </a:lnTo>
                <a:lnTo>
                  <a:pt x="74" y="38"/>
                </a:lnTo>
                <a:lnTo>
                  <a:pt x="77" y="42"/>
                </a:lnTo>
                <a:lnTo>
                  <a:pt x="80" y="46"/>
                </a:lnTo>
                <a:lnTo>
                  <a:pt x="82" y="50"/>
                </a:lnTo>
                <a:lnTo>
                  <a:pt x="85" y="53"/>
                </a:lnTo>
                <a:lnTo>
                  <a:pt x="87" y="57"/>
                </a:lnTo>
                <a:lnTo>
                  <a:pt x="89" y="61"/>
                </a:lnTo>
                <a:lnTo>
                  <a:pt x="90" y="66"/>
                </a:lnTo>
                <a:lnTo>
                  <a:pt x="92" y="70"/>
                </a:lnTo>
                <a:lnTo>
                  <a:pt x="93" y="75"/>
                </a:lnTo>
                <a:lnTo>
                  <a:pt x="94" y="80"/>
                </a:lnTo>
                <a:lnTo>
                  <a:pt x="96" y="85"/>
                </a:lnTo>
                <a:lnTo>
                  <a:pt x="96" y="89"/>
                </a:lnTo>
                <a:lnTo>
                  <a:pt x="97" y="94"/>
                </a:lnTo>
                <a:lnTo>
                  <a:pt x="97" y="99"/>
                </a:lnTo>
                <a:lnTo>
                  <a:pt x="99" y="99"/>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1" name="Freeform 1083"/>
          <p:cNvSpPr>
            <a:spLocks/>
          </p:cNvSpPr>
          <p:nvPr/>
        </p:nvSpPr>
        <p:spPr bwMode="auto">
          <a:xfrm>
            <a:off x="9908671" y="4630077"/>
            <a:ext cx="158750" cy="160338"/>
          </a:xfrm>
          <a:custGeom>
            <a:avLst/>
            <a:gdLst/>
            <a:ahLst/>
            <a:cxnLst>
              <a:cxn ang="0">
                <a:pos x="5" y="100"/>
              </a:cxn>
              <a:cxn ang="0">
                <a:pos x="15" y="98"/>
              </a:cxn>
              <a:cxn ang="0">
                <a:pos x="25" y="97"/>
              </a:cxn>
              <a:cxn ang="0">
                <a:pos x="34" y="94"/>
              </a:cxn>
              <a:cxn ang="0">
                <a:pos x="42" y="90"/>
              </a:cxn>
              <a:cxn ang="0">
                <a:pos x="51" y="86"/>
              </a:cxn>
              <a:cxn ang="0">
                <a:pos x="59" y="80"/>
              </a:cxn>
              <a:cxn ang="0">
                <a:pos x="66" y="74"/>
              </a:cxn>
              <a:cxn ang="0">
                <a:pos x="73" y="67"/>
              </a:cxn>
              <a:cxn ang="0">
                <a:pos x="79" y="60"/>
              </a:cxn>
              <a:cxn ang="0">
                <a:pos x="85" y="52"/>
              </a:cxn>
              <a:cxn ang="0">
                <a:pos x="89" y="43"/>
              </a:cxn>
              <a:cxn ang="0">
                <a:pos x="93" y="34"/>
              </a:cxn>
              <a:cxn ang="0">
                <a:pos x="96" y="25"/>
              </a:cxn>
              <a:cxn ang="0">
                <a:pos x="98" y="15"/>
              </a:cxn>
              <a:cxn ang="0">
                <a:pos x="99" y="6"/>
              </a:cxn>
              <a:cxn ang="0">
                <a:pos x="97" y="0"/>
              </a:cxn>
              <a:cxn ang="0">
                <a:pos x="96" y="10"/>
              </a:cxn>
              <a:cxn ang="0">
                <a:pos x="94" y="20"/>
              </a:cxn>
              <a:cxn ang="0">
                <a:pos x="92" y="30"/>
              </a:cxn>
              <a:cxn ang="0">
                <a:pos x="89" y="38"/>
              </a:cxn>
              <a:cxn ang="0">
                <a:pos x="85" y="46"/>
              </a:cxn>
              <a:cxn ang="0">
                <a:pos x="80" y="54"/>
              </a:cxn>
              <a:cxn ang="0">
                <a:pos x="74" y="62"/>
              </a:cxn>
              <a:cxn ang="0">
                <a:pos x="68" y="69"/>
              </a:cxn>
              <a:cxn ang="0">
                <a:pos x="61" y="75"/>
              </a:cxn>
              <a:cxn ang="0">
                <a:pos x="53" y="81"/>
              </a:cxn>
              <a:cxn ang="0">
                <a:pos x="46" y="86"/>
              </a:cxn>
              <a:cxn ang="0">
                <a:pos x="38" y="90"/>
              </a:cxn>
              <a:cxn ang="0">
                <a:pos x="29" y="93"/>
              </a:cxn>
              <a:cxn ang="0">
                <a:pos x="19" y="95"/>
              </a:cxn>
              <a:cxn ang="0">
                <a:pos x="10" y="97"/>
              </a:cxn>
              <a:cxn ang="0">
                <a:pos x="0" y="98"/>
              </a:cxn>
            </a:cxnLst>
            <a:rect l="0" t="0" r="r" b="b"/>
            <a:pathLst>
              <a:path w="100" h="101">
                <a:moveTo>
                  <a:pt x="0" y="100"/>
                </a:moveTo>
                <a:lnTo>
                  <a:pt x="5" y="100"/>
                </a:lnTo>
                <a:lnTo>
                  <a:pt x="10" y="99"/>
                </a:lnTo>
                <a:lnTo>
                  <a:pt x="15" y="98"/>
                </a:lnTo>
                <a:lnTo>
                  <a:pt x="20" y="98"/>
                </a:lnTo>
                <a:lnTo>
                  <a:pt x="25" y="97"/>
                </a:lnTo>
                <a:lnTo>
                  <a:pt x="30" y="95"/>
                </a:lnTo>
                <a:lnTo>
                  <a:pt x="34" y="94"/>
                </a:lnTo>
                <a:lnTo>
                  <a:pt x="38" y="92"/>
                </a:lnTo>
                <a:lnTo>
                  <a:pt x="42" y="90"/>
                </a:lnTo>
                <a:lnTo>
                  <a:pt x="47" y="88"/>
                </a:lnTo>
                <a:lnTo>
                  <a:pt x="51" y="86"/>
                </a:lnTo>
                <a:lnTo>
                  <a:pt x="55" y="83"/>
                </a:lnTo>
                <a:lnTo>
                  <a:pt x="59" y="80"/>
                </a:lnTo>
                <a:lnTo>
                  <a:pt x="63" y="77"/>
                </a:lnTo>
                <a:lnTo>
                  <a:pt x="66" y="74"/>
                </a:lnTo>
                <a:lnTo>
                  <a:pt x="69" y="70"/>
                </a:lnTo>
                <a:lnTo>
                  <a:pt x="73" y="67"/>
                </a:lnTo>
                <a:lnTo>
                  <a:pt x="76" y="64"/>
                </a:lnTo>
                <a:lnTo>
                  <a:pt x="79" y="60"/>
                </a:lnTo>
                <a:lnTo>
                  <a:pt x="82" y="56"/>
                </a:lnTo>
                <a:lnTo>
                  <a:pt x="85" y="52"/>
                </a:lnTo>
                <a:lnTo>
                  <a:pt x="87" y="48"/>
                </a:lnTo>
                <a:lnTo>
                  <a:pt x="89" y="43"/>
                </a:lnTo>
                <a:lnTo>
                  <a:pt x="91" y="39"/>
                </a:lnTo>
                <a:lnTo>
                  <a:pt x="93" y="34"/>
                </a:lnTo>
                <a:lnTo>
                  <a:pt x="94" y="30"/>
                </a:lnTo>
                <a:lnTo>
                  <a:pt x="96" y="25"/>
                </a:lnTo>
                <a:lnTo>
                  <a:pt x="97" y="20"/>
                </a:lnTo>
                <a:lnTo>
                  <a:pt x="98" y="15"/>
                </a:lnTo>
                <a:lnTo>
                  <a:pt x="98" y="10"/>
                </a:lnTo>
                <a:lnTo>
                  <a:pt x="99" y="6"/>
                </a:lnTo>
                <a:lnTo>
                  <a:pt x="99" y="0"/>
                </a:lnTo>
                <a:lnTo>
                  <a:pt x="97" y="0"/>
                </a:lnTo>
                <a:lnTo>
                  <a:pt x="97" y="6"/>
                </a:lnTo>
                <a:lnTo>
                  <a:pt x="96" y="10"/>
                </a:lnTo>
                <a:lnTo>
                  <a:pt x="96" y="15"/>
                </a:lnTo>
                <a:lnTo>
                  <a:pt x="94" y="20"/>
                </a:lnTo>
                <a:lnTo>
                  <a:pt x="93" y="25"/>
                </a:lnTo>
                <a:lnTo>
                  <a:pt x="92" y="30"/>
                </a:lnTo>
                <a:lnTo>
                  <a:pt x="90" y="34"/>
                </a:lnTo>
                <a:lnTo>
                  <a:pt x="89" y="38"/>
                </a:lnTo>
                <a:lnTo>
                  <a:pt x="87" y="42"/>
                </a:lnTo>
                <a:lnTo>
                  <a:pt x="85" y="46"/>
                </a:lnTo>
                <a:lnTo>
                  <a:pt x="82" y="50"/>
                </a:lnTo>
                <a:lnTo>
                  <a:pt x="80" y="54"/>
                </a:lnTo>
                <a:lnTo>
                  <a:pt x="77" y="58"/>
                </a:lnTo>
                <a:lnTo>
                  <a:pt x="74" y="62"/>
                </a:lnTo>
                <a:lnTo>
                  <a:pt x="71" y="66"/>
                </a:lnTo>
                <a:lnTo>
                  <a:pt x="68" y="69"/>
                </a:lnTo>
                <a:lnTo>
                  <a:pt x="65" y="72"/>
                </a:lnTo>
                <a:lnTo>
                  <a:pt x="61" y="75"/>
                </a:lnTo>
                <a:lnTo>
                  <a:pt x="57" y="78"/>
                </a:lnTo>
                <a:lnTo>
                  <a:pt x="53" y="81"/>
                </a:lnTo>
                <a:lnTo>
                  <a:pt x="50" y="83"/>
                </a:lnTo>
                <a:lnTo>
                  <a:pt x="46" y="86"/>
                </a:lnTo>
                <a:lnTo>
                  <a:pt x="42" y="88"/>
                </a:lnTo>
                <a:lnTo>
                  <a:pt x="38" y="90"/>
                </a:lnTo>
                <a:lnTo>
                  <a:pt x="33" y="91"/>
                </a:lnTo>
                <a:lnTo>
                  <a:pt x="29" y="93"/>
                </a:lnTo>
                <a:lnTo>
                  <a:pt x="24" y="94"/>
                </a:lnTo>
                <a:lnTo>
                  <a:pt x="19" y="95"/>
                </a:lnTo>
                <a:lnTo>
                  <a:pt x="14" y="96"/>
                </a:lnTo>
                <a:lnTo>
                  <a:pt x="10" y="97"/>
                </a:lnTo>
                <a:lnTo>
                  <a:pt x="5" y="98"/>
                </a:lnTo>
                <a:lnTo>
                  <a:pt x="0" y="98"/>
                </a:lnTo>
                <a:lnTo>
                  <a:pt x="0" y="10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2" name="Freeform 1084"/>
          <p:cNvSpPr>
            <a:spLocks/>
          </p:cNvSpPr>
          <p:nvPr/>
        </p:nvSpPr>
        <p:spPr bwMode="auto">
          <a:xfrm>
            <a:off x="9743571" y="4630077"/>
            <a:ext cx="160338" cy="160338"/>
          </a:xfrm>
          <a:custGeom>
            <a:avLst/>
            <a:gdLst/>
            <a:ahLst/>
            <a:cxnLst>
              <a:cxn ang="0">
                <a:pos x="0" y="6"/>
              </a:cxn>
              <a:cxn ang="0">
                <a:pos x="1" y="15"/>
              </a:cxn>
              <a:cxn ang="0">
                <a:pos x="3" y="25"/>
              </a:cxn>
              <a:cxn ang="0">
                <a:pos x="6" y="34"/>
              </a:cxn>
              <a:cxn ang="0">
                <a:pos x="10" y="43"/>
              </a:cxn>
              <a:cxn ang="0">
                <a:pos x="15" y="52"/>
              </a:cxn>
              <a:cxn ang="0">
                <a:pos x="20" y="60"/>
              </a:cxn>
              <a:cxn ang="0">
                <a:pos x="26" y="67"/>
              </a:cxn>
              <a:cxn ang="0">
                <a:pos x="33" y="74"/>
              </a:cxn>
              <a:cxn ang="0">
                <a:pos x="40" y="80"/>
              </a:cxn>
              <a:cxn ang="0">
                <a:pos x="48" y="86"/>
              </a:cxn>
              <a:cxn ang="0">
                <a:pos x="57" y="90"/>
              </a:cxn>
              <a:cxn ang="0">
                <a:pos x="66" y="94"/>
              </a:cxn>
              <a:cxn ang="0">
                <a:pos x="75" y="97"/>
              </a:cxn>
              <a:cxn ang="0">
                <a:pos x="85" y="98"/>
              </a:cxn>
              <a:cxn ang="0">
                <a:pos x="95" y="100"/>
              </a:cxn>
              <a:cxn ang="0">
                <a:pos x="100" y="98"/>
              </a:cxn>
              <a:cxn ang="0">
                <a:pos x="90" y="97"/>
              </a:cxn>
              <a:cxn ang="0">
                <a:pos x="81" y="95"/>
              </a:cxn>
              <a:cxn ang="0">
                <a:pos x="71" y="93"/>
              </a:cxn>
              <a:cxn ang="0">
                <a:pos x="62" y="90"/>
              </a:cxn>
              <a:cxn ang="0">
                <a:pos x="53" y="86"/>
              </a:cxn>
              <a:cxn ang="0">
                <a:pos x="45" y="81"/>
              </a:cxn>
              <a:cxn ang="0">
                <a:pos x="38" y="75"/>
              </a:cxn>
              <a:cxn ang="0">
                <a:pos x="31" y="69"/>
              </a:cxn>
              <a:cxn ang="0">
                <a:pos x="25" y="62"/>
              </a:cxn>
              <a:cxn ang="0">
                <a:pos x="19" y="54"/>
              </a:cxn>
              <a:cxn ang="0">
                <a:pos x="15" y="46"/>
              </a:cxn>
              <a:cxn ang="0">
                <a:pos x="10" y="38"/>
              </a:cxn>
              <a:cxn ang="0">
                <a:pos x="7" y="30"/>
              </a:cxn>
              <a:cxn ang="0">
                <a:pos x="5" y="20"/>
              </a:cxn>
              <a:cxn ang="0">
                <a:pos x="3" y="10"/>
              </a:cxn>
              <a:cxn ang="0">
                <a:pos x="2" y="0"/>
              </a:cxn>
            </a:cxnLst>
            <a:rect l="0" t="0" r="r" b="b"/>
            <a:pathLst>
              <a:path w="101" h="101">
                <a:moveTo>
                  <a:pt x="0" y="0"/>
                </a:moveTo>
                <a:lnTo>
                  <a:pt x="0" y="6"/>
                </a:lnTo>
                <a:lnTo>
                  <a:pt x="1" y="10"/>
                </a:lnTo>
                <a:lnTo>
                  <a:pt x="1" y="15"/>
                </a:lnTo>
                <a:lnTo>
                  <a:pt x="2" y="20"/>
                </a:lnTo>
                <a:lnTo>
                  <a:pt x="3" y="25"/>
                </a:lnTo>
                <a:lnTo>
                  <a:pt x="5" y="30"/>
                </a:lnTo>
                <a:lnTo>
                  <a:pt x="6" y="34"/>
                </a:lnTo>
                <a:lnTo>
                  <a:pt x="8" y="39"/>
                </a:lnTo>
                <a:lnTo>
                  <a:pt x="10" y="43"/>
                </a:lnTo>
                <a:lnTo>
                  <a:pt x="12" y="48"/>
                </a:lnTo>
                <a:lnTo>
                  <a:pt x="15" y="52"/>
                </a:lnTo>
                <a:lnTo>
                  <a:pt x="17" y="56"/>
                </a:lnTo>
                <a:lnTo>
                  <a:pt x="20" y="60"/>
                </a:lnTo>
                <a:lnTo>
                  <a:pt x="23" y="64"/>
                </a:lnTo>
                <a:lnTo>
                  <a:pt x="26" y="67"/>
                </a:lnTo>
                <a:lnTo>
                  <a:pt x="29" y="70"/>
                </a:lnTo>
                <a:lnTo>
                  <a:pt x="33" y="74"/>
                </a:lnTo>
                <a:lnTo>
                  <a:pt x="36" y="77"/>
                </a:lnTo>
                <a:lnTo>
                  <a:pt x="40" y="80"/>
                </a:lnTo>
                <a:lnTo>
                  <a:pt x="44" y="83"/>
                </a:lnTo>
                <a:lnTo>
                  <a:pt x="48" y="86"/>
                </a:lnTo>
                <a:lnTo>
                  <a:pt x="52" y="88"/>
                </a:lnTo>
                <a:lnTo>
                  <a:pt x="57" y="90"/>
                </a:lnTo>
                <a:lnTo>
                  <a:pt x="61" y="92"/>
                </a:lnTo>
                <a:lnTo>
                  <a:pt x="66" y="94"/>
                </a:lnTo>
                <a:lnTo>
                  <a:pt x="70" y="95"/>
                </a:lnTo>
                <a:lnTo>
                  <a:pt x="75" y="97"/>
                </a:lnTo>
                <a:lnTo>
                  <a:pt x="80" y="98"/>
                </a:lnTo>
                <a:lnTo>
                  <a:pt x="85" y="98"/>
                </a:lnTo>
                <a:lnTo>
                  <a:pt x="90" y="99"/>
                </a:lnTo>
                <a:lnTo>
                  <a:pt x="95" y="100"/>
                </a:lnTo>
                <a:lnTo>
                  <a:pt x="100" y="100"/>
                </a:lnTo>
                <a:lnTo>
                  <a:pt x="100" y="98"/>
                </a:lnTo>
                <a:lnTo>
                  <a:pt x="95" y="98"/>
                </a:lnTo>
                <a:lnTo>
                  <a:pt x="90" y="97"/>
                </a:lnTo>
                <a:lnTo>
                  <a:pt x="85" y="96"/>
                </a:lnTo>
                <a:lnTo>
                  <a:pt x="81" y="95"/>
                </a:lnTo>
                <a:lnTo>
                  <a:pt x="76" y="94"/>
                </a:lnTo>
                <a:lnTo>
                  <a:pt x="71" y="93"/>
                </a:lnTo>
                <a:lnTo>
                  <a:pt x="66" y="91"/>
                </a:lnTo>
                <a:lnTo>
                  <a:pt x="62" y="90"/>
                </a:lnTo>
                <a:lnTo>
                  <a:pt x="58" y="88"/>
                </a:lnTo>
                <a:lnTo>
                  <a:pt x="53" y="86"/>
                </a:lnTo>
                <a:lnTo>
                  <a:pt x="49" y="83"/>
                </a:lnTo>
                <a:lnTo>
                  <a:pt x="45" y="81"/>
                </a:lnTo>
                <a:lnTo>
                  <a:pt x="42" y="78"/>
                </a:lnTo>
                <a:lnTo>
                  <a:pt x="38" y="75"/>
                </a:lnTo>
                <a:lnTo>
                  <a:pt x="35" y="72"/>
                </a:lnTo>
                <a:lnTo>
                  <a:pt x="31" y="69"/>
                </a:lnTo>
                <a:lnTo>
                  <a:pt x="28" y="66"/>
                </a:lnTo>
                <a:lnTo>
                  <a:pt x="25" y="62"/>
                </a:lnTo>
                <a:lnTo>
                  <a:pt x="22" y="58"/>
                </a:lnTo>
                <a:lnTo>
                  <a:pt x="19" y="54"/>
                </a:lnTo>
                <a:lnTo>
                  <a:pt x="17" y="50"/>
                </a:lnTo>
                <a:lnTo>
                  <a:pt x="15" y="46"/>
                </a:lnTo>
                <a:lnTo>
                  <a:pt x="12" y="42"/>
                </a:lnTo>
                <a:lnTo>
                  <a:pt x="10" y="38"/>
                </a:lnTo>
                <a:lnTo>
                  <a:pt x="8" y="34"/>
                </a:lnTo>
                <a:lnTo>
                  <a:pt x="7" y="30"/>
                </a:lnTo>
                <a:lnTo>
                  <a:pt x="6" y="25"/>
                </a:lnTo>
                <a:lnTo>
                  <a:pt x="5" y="20"/>
                </a:lnTo>
                <a:lnTo>
                  <a:pt x="3" y="15"/>
                </a:lnTo>
                <a:lnTo>
                  <a:pt x="3" y="10"/>
                </a:lnTo>
                <a:lnTo>
                  <a:pt x="2" y="6"/>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3" name="Freeform 1085"/>
          <p:cNvSpPr>
            <a:spLocks/>
          </p:cNvSpPr>
          <p:nvPr/>
        </p:nvSpPr>
        <p:spPr bwMode="auto">
          <a:xfrm>
            <a:off x="9743571" y="4466565"/>
            <a:ext cx="160338" cy="158750"/>
          </a:xfrm>
          <a:custGeom>
            <a:avLst/>
            <a:gdLst/>
            <a:ahLst/>
            <a:cxnLst>
              <a:cxn ang="0">
                <a:pos x="95" y="0"/>
              </a:cxn>
              <a:cxn ang="0">
                <a:pos x="85" y="2"/>
              </a:cxn>
              <a:cxn ang="0">
                <a:pos x="75" y="3"/>
              </a:cxn>
              <a:cxn ang="0">
                <a:pos x="66" y="6"/>
              </a:cxn>
              <a:cxn ang="0">
                <a:pos x="57" y="10"/>
              </a:cxn>
              <a:cxn ang="0">
                <a:pos x="48" y="14"/>
              </a:cxn>
              <a:cxn ang="0">
                <a:pos x="40" y="20"/>
              </a:cxn>
              <a:cxn ang="0">
                <a:pos x="33" y="26"/>
              </a:cxn>
              <a:cxn ang="0">
                <a:pos x="26" y="33"/>
              </a:cxn>
              <a:cxn ang="0">
                <a:pos x="20" y="40"/>
              </a:cxn>
              <a:cxn ang="0">
                <a:pos x="15" y="48"/>
              </a:cxn>
              <a:cxn ang="0">
                <a:pos x="10" y="57"/>
              </a:cxn>
              <a:cxn ang="0">
                <a:pos x="6" y="65"/>
              </a:cxn>
              <a:cxn ang="0">
                <a:pos x="3" y="74"/>
              </a:cxn>
              <a:cxn ang="0">
                <a:pos x="1" y="85"/>
              </a:cxn>
              <a:cxn ang="0">
                <a:pos x="0" y="94"/>
              </a:cxn>
              <a:cxn ang="0">
                <a:pos x="2" y="99"/>
              </a:cxn>
              <a:cxn ang="0">
                <a:pos x="3" y="89"/>
              </a:cxn>
              <a:cxn ang="0">
                <a:pos x="5" y="80"/>
              </a:cxn>
              <a:cxn ang="0">
                <a:pos x="7" y="70"/>
              </a:cxn>
              <a:cxn ang="0">
                <a:pos x="10" y="61"/>
              </a:cxn>
              <a:cxn ang="0">
                <a:pos x="15" y="53"/>
              </a:cxn>
              <a:cxn ang="0">
                <a:pos x="19" y="46"/>
              </a:cxn>
              <a:cxn ang="0">
                <a:pos x="25" y="38"/>
              </a:cxn>
              <a:cxn ang="0">
                <a:pos x="31" y="31"/>
              </a:cxn>
              <a:cxn ang="0">
                <a:pos x="38" y="25"/>
              </a:cxn>
              <a:cxn ang="0">
                <a:pos x="45" y="19"/>
              </a:cxn>
              <a:cxn ang="0">
                <a:pos x="53" y="14"/>
              </a:cxn>
              <a:cxn ang="0">
                <a:pos x="62" y="10"/>
              </a:cxn>
              <a:cxn ang="0">
                <a:pos x="71" y="7"/>
              </a:cxn>
              <a:cxn ang="0">
                <a:pos x="81" y="5"/>
              </a:cxn>
              <a:cxn ang="0">
                <a:pos x="90" y="3"/>
              </a:cxn>
              <a:cxn ang="0">
                <a:pos x="100" y="2"/>
              </a:cxn>
            </a:cxnLst>
            <a:rect l="0" t="0" r="r" b="b"/>
            <a:pathLst>
              <a:path w="101" h="100">
                <a:moveTo>
                  <a:pt x="100" y="0"/>
                </a:moveTo>
                <a:lnTo>
                  <a:pt x="95" y="0"/>
                </a:lnTo>
                <a:lnTo>
                  <a:pt x="90" y="1"/>
                </a:lnTo>
                <a:lnTo>
                  <a:pt x="85" y="2"/>
                </a:lnTo>
                <a:lnTo>
                  <a:pt x="80" y="2"/>
                </a:lnTo>
                <a:lnTo>
                  <a:pt x="75" y="3"/>
                </a:lnTo>
                <a:lnTo>
                  <a:pt x="70" y="5"/>
                </a:lnTo>
                <a:lnTo>
                  <a:pt x="66" y="6"/>
                </a:lnTo>
                <a:lnTo>
                  <a:pt x="61" y="8"/>
                </a:lnTo>
                <a:lnTo>
                  <a:pt x="57" y="10"/>
                </a:lnTo>
                <a:lnTo>
                  <a:pt x="52" y="12"/>
                </a:lnTo>
                <a:lnTo>
                  <a:pt x="48" y="14"/>
                </a:lnTo>
                <a:lnTo>
                  <a:pt x="44" y="17"/>
                </a:lnTo>
                <a:lnTo>
                  <a:pt x="40" y="20"/>
                </a:lnTo>
                <a:lnTo>
                  <a:pt x="36" y="23"/>
                </a:lnTo>
                <a:lnTo>
                  <a:pt x="33" y="26"/>
                </a:lnTo>
                <a:lnTo>
                  <a:pt x="29" y="29"/>
                </a:lnTo>
                <a:lnTo>
                  <a:pt x="26" y="33"/>
                </a:lnTo>
                <a:lnTo>
                  <a:pt x="23" y="36"/>
                </a:lnTo>
                <a:lnTo>
                  <a:pt x="20" y="40"/>
                </a:lnTo>
                <a:lnTo>
                  <a:pt x="17" y="44"/>
                </a:lnTo>
                <a:lnTo>
                  <a:pt x="15" y="48"/>
                </a:lnTo>
                <a:lnTo>
                  <a:pt x="12" y="52"/>
                </a:lnTo>
                <a:lnTo>
                  <a:pt x="10" y="57"/>
                </a:lnTo>
                <a:lnTo>
                  <a:pt x="8" y="61"/>
                </a:lnTo>
                <a:lnTo>
                  <a:pt x="6" y="65"/>
                </a:lnTo>
                <a:lnTo>
                  <a:pt x="5" y="69"/>
                </a:lnTo>
                <a:lnTo>
                  <a:pt x="3" y="74"/>
                </a:lnTo>
                <a:lnTo>
                  <a:pt x="2" y="79"/>
                </a:lnTo>
                <a:lnTo>
                  <a:pt x="1" y="85"/>
                </a:lnTo>
                <a:lnTo>
                  <a:pt x="1" y="89"/>
                </a:lnTo>
                <a:lnTo>
                  <a:pt x="0" y="94"/>
                </a:lnTo>
                <a:lnTo>
                  <a:pt x="0" y="99"/>
                </a:lnTo>
                <a:lnTo>
                  <a:pt x="2" y="99"/>
                </a:lnTo>
                <a:lnTo>
                  <a:pt x="2" y="94"/>
                </a:lnTo>
                <a:lnTo>
                  <a:pt x="3" y="89"/>
                </a:lnTo>
                <a:lnTo>
                  <a:pt x="3" y="85"/>
                </a:lnTo>
                <a:lnTo>
                  <a:pt x="5" y="80"/>
                </a:lnTo>
                <a:lnTo>
                  <a:pt x="6" y="75"/>
                </a:lnTo>
                <a:lnTo>
                  <a:pt x="7" y="70"/>
                </a:lnTo>
                <a:lnTo>
                  <a:pt x="8" y="66"/>
                </a:lnTo>
                <a:lnTo>
                  <a:pt x="10" y="61"/>
                </a:lnTo>
                <a:lnTo>
                  <a:pt x="12" y="57"/>
                </a:lnTo>
                <a:lnTo>
                  <a:pt x="15" y="53"/>
                </a:lnTo>
                <a:lnTo>
                  <a:pt x="17" y="50"/>
                </a:lnTo>
                <a:lnTo>
                  <a:pt x="19" y="46"/>
                </a:lnTo>
                <a:lnTo>
                  <a:pt x="22" y="42"/>
                </a:lnTo>
                <a:lnTo>
                  <a:pt x="25" y="38"/>
                </a:lnTo>
                <a:lnTo>
                  <a:pt x="28" y="34"/>
                </a:lnTo>
                <a:lnTo>
                  <a:pt x="31" y="31"/>
                </a:lnTo>
                <a:lnTo>
                  <a:pt x="35" y="28"/>
                </a:lnTo>
                <a:lnTo>
                  <a:pt x="38" y="25"/>
                </a:lnTo>
                <a:lnTo>
                  <a:pt x="42" y="22"/>
                </a:lnTo>
                <a:lnTo>
                  <a:pt x="45" y="19"/>
                </a:lnTo>
                <a:lnTo>
                  <a:pt x="49" y="17"/>
                </a:lnTo>
                <a:lnTo>
                  <a:pt x="53" y="14"/>
                </a:lnTo>
                <a:lnTo>
                  <a:pt x="58" y="12"/>
                </a:lnTo>
                <a:lnTo>
                  <a:pt x="62" y="10"/>
                </a:lnTo>
                <a:lnTo>
                  <a:pt x="66" y="9"/>
                </a:lnTo>
                <a:lnTo>
                  <a:pt x="71" y="7"/>
                </a:lnTo>
                <a:lnTo>
                  <a:pt x="76" y="6"/>
                </a:lnTo>
                <a:lnTo>
                  <a:pt x="81" y="5"/>
                </a:lnTo>
                <a:lnTo>
                  <a:pt x="85" y="4"/>
                </a:lnTo>
                <a:lnTo>
                  <a:pt x="90" y="3"/>
                </a:lnTo>
                <a:lnTo>
                  <a:pt x="95" y="2"/>
                </a:lnTo>
                <a:lnTo>
                  <a:pt x="100" y="2"/>
                </a:lnTo>
                <a:lnTo>
                  <a:pt x="10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4" name="Freeform 1086"/>
          <p:cNvSpPr>
            <a:spLocks/>
          </p:cNvSpPr>
          <p:nvPr/>
        </p:nvSpPr>
        <p:spPr bwMode="auto">
          <a:xfrm>
            <a:off x="9908672" y="4506253"/>
            <a:ext cx="119063" cy="119063"/>
          </a:xfrm>
          <a:custGeom>
            <a:avLst/>
            <a:gdLst/>
            <a:ahLst/>
            <a:cxnLst>
              <a:cxn ang="0">
                <a:pos x="74" y="70"/>
              </a:cxn>
              <a:cxn ang="0">
                <a:pos x="73" y="63"/>
              </a:cxn>
              <a:cxn ang="0">
                <a:pos x="72" y="56"/>
              </a:cxn>
              <a:cxn ang="0">
                <a:pos x="69" y="49"/>
              </a:cxn>
              <a:cxn ang="0">
                <a:pos x="67" y="42"/>
              </a:cxn>
              <a:cxn ang="0">
                <a:pos x="63" y="35"/>
              </a:cxn>
              <a:cxn ang="0">
                <a:pos x="59" y="30"/>
              </a:cxn>
              <a:cxn ang="0">
                <a:pos x="54" y="24"/>
              </a:cxn>
              <a:cxn ang="0">
                <a:pos x="50" y="19"/>
              </a:cxn>
              <a:cxn ang="0">
                <a:pos x="44" y="14"/>
              </a:cxn>
              <a:cxn ang="0">
                <a:pos x="39" y="10"/>
              </a:cxn>
              <a:cxn ang="0">
                <a:pos x="32" y="7"/>
              </a:cxn>
              <a:cxn ang="0">
                <a:pos x="25" y="4"/>
              </a:cxn>
              <a:cxn ang="0">
                <a:pos x="18" y="2"/>
              </a:cxn>
              <a:cxn ang="0">
                <a:pos x="11" y="1"/>
              </a:cxn>
              <a:cxn ang="0">
                <a:pos x="3" y="0"/>
              </a:cxn>
              <a:cxn ang="0">
                <a:pos x="0" y="2"/>
              </a:cxn>
              <a:cxn ang="0">
                <a:pos x="7" y="2"/>
              </a:cxn>
              <a:cxn ang="0">
                <a:pos x="14" y="4"/>
              </a:cxn>
              <a:cxn ang="0">
                <a:pos x="21" y="6"/>
              </a:cxn>
              <a:cxn ang="0">
                <a:pos x="28" y="8"/>
              </a:cxn>
              <a:cxn ang="0">
                <a:pos x="34" y="11"/>
              </a:cxn>
              <a:cxn ang="0">
                <a:pos x="40" y="14"/>
              </a:cxn>
              <a:cxn ang="0">
                <a:pos x="46" y="19"/>
              </a:cxn>
              <a:cxn ang="0">
                <a:pos x="50" y="23"/>
              </a:cxn>
              <a:cxn ang="0">
                <a:pos x="55" y="28"/>
              </a:cxn>
              <a:cxn ang="0">
                <a:pos x="59" y="34"/>
              </a:cxn>
              <a:cxn ang="0">
                <a:pos x="63" y="39"/>
              </a:cxn>
              <a:cxn ang="0">
                <a:pos x="66" y="46"/>
              </a:cxn>
              <a:cxn ang="0">
                <a:pos x="68" y="53"/>
              </a:cxn>
              <a:cxn ang="0">
                <a:pos x="70" y="60"/>
              </a:cxn>
              <a:cxn ang="0">
                <a:pos x="71" y="67"/>
              </a:cxn>
              <a:cxn ang="0">
                <a:pos x="72" y="74"/>
              </a:cxn>
            </a:cxnLst>
            <a:rect l="0" t="0" r="r" b="b"/>
            <a:pathLst>
              <a:path w="75" h="75">
                <a:moveTo>
                  <a:pt x="74" y="74"/>
                </a:moveTo>
                <a:lnTo>
                  <a:pt x="74" y="70"/>
                </a:lnTo>
                <a:lnTo>
                  <a:pt x="73" y="67"/>
                </a:lnTo>
                <a:lnTo>
                  <a:pt x="73" y="63"/>
                </a:lnTo>
                <a:lnTo>
                  <a:pt x="72" y="59"/>
                </a:lnTo>
                <a:lnTo>
                  <a:pt x="72" y="56"/>
                </a:lnTo>
                <a:lnTo>
                  <a:pt x="71" y="52"/>
                </a:lnTo>
                <a:lnTo>
                  <a:pt x="69" y="49"/>
                </a:lnTo>
                <a:lnTo>
                  <a:pt x="68" y="45"/>
                </a:lnTo>
                <a:lnTo>
                  <a:pt x="67" y="42"/>
                </a:lnTo>
                <a:lnTo>
                  <a:pt x="65" y="39"/>
                </a:lnTo>
                <a:lnTo>
                  <a:pt x="63" y="35"/>
                </a:lnTo>
                <a:lnTo>
                  <a:pt x="61" y="32"/>
                </a:lnTo>
                <a:lnTo>
                  <a:pt x="59" y="30"/>
                </a:lnTo>
                <a:lnTo>
                  <a:pt x="57" y="27"/>
                </a:lnTo>
                <a:lnTo>
                  <a:pt x="54" y="24"/>
                </a:lnTo>
                <a:lnTo>
                  <a:pt x="52" y="21"/>
                </a:lnTo>
                <a:lnTo>
                  <a:pt x="50" y="19"/>
                </a:lnTo>
                <a:lnTo>
                  <a:pt x="46" y="17"/>
                </a:lnTo>
                <a:lnTo>
                  <a:pt x="44" y="14"/>
                </a:lnTo>
                <a:lnTo>
                  <a:pt x="41" y="13"/>
                </a:lnTo>
                <a:lnTo>
                  <a:pt x="39" y="10"/>
                </a:lnTo>
                <a:lnTo>
                  <a:pt x="35" y="9"/>
                </a:lnTo>
                <a:lnTo>
                  <a:pt x="32" y="7"/>
                </a:lnTo>
                <a:lnTo>
                  <a:pt x="28" y="6"/>
                </a:lnTo>
                <a:lnTo>
                  <a:pt x="25" y="4"/>
                </a:lnTo>
                <a:lnTo>
                  <a:pt x="22" y="3"/>
                </a:lnTo>
                <a:lnTo>
                  <a:pt x="18" y="2"/>
                </a:lnTo>
                <a:lnTo>
                  <a:pt x="15" y="2"/>
                </a:lnTo>
                <a:lnTo>
                  <a:pt x="11" y="1"/>
                </a:lnTo>
                <a:lnTo>
                  <a:pt x="7" y="0"/>
                </a:lnTo>
                <a:lnTo>
                  <a:pt x="3" y="0"/>
                </a:lnTo>
                <a:lnTo>
                  <a:pt x="0" y="0"/>
                </a:lnTo>
                <a:lnTo>
                  <a:pt x="0" y="2"/>
                </a:lnTo>
                <a:lnTo>
                  <a:pt x="3" y="2"/>
                </a:lnTo>
                <a:lnTo>
                  <a:pt x="7" y="2"/>
                </a:lnTo>
                <a:lnTo>
                  <a:pt x="11" y="3"/>
                </a:lnTo>
                <a:lnTo>
                  <a:pt x="14" y="4"/>
                </a:lnTo>
                <a:lnTo>
                  <a:pt x="18" y="5"/>
                </a:lnTo>
                <a:lnTo>
                  <a:pt x="21" y="6"/>
                </a:lnTo>
                <a:lnTo>
                  <a:pt x="24" y="6"/>
                </a:lnTo>
                <a:lnTo>
                  <a:pt x="28" y="8"/>
                </a:lnTo>
                <a:lnTo>
                  <a:pt x="31" y="9"/>
                </a:lnTo>
                <a:lnTo>
                  <a:pt x="34" y="11"/>
                </a:lnTo>
                <a:lnTo>
                  <a:pt x="37" y="13"/>
                </a:lnTo>
                <a:lnTo>
                  <a:pt x="40" y="14"/>
                </a:lnTo>
                <a:lnTo>
                  <a:pt x="43" y="17"/>
                </a:lnTo>
                <a:lnTo>
                  <a:pt x="46" y="19"/>
                </a:lnTo>
                <a:lnTo>
                  <a:pt x="48" y="20"/>
                </a:lnTo>
                <a:lnTo>
                  <a:pt x="50" y="23"/>
                </a:lnTo>
                <a:lnTo>
                  <a:pt x="53" y="26"/>
                </a:lnTo>
                <a:lnTo>
                  <a:pt x="55" y="28"/>
                </a:lnTo>
                <a:lnTo>
                  <a:pt x="57" y="31"/>
                </a:lnTo>
                <a:lnTo>
                  <a:pt x="59" y="34"/>
                </a:lnTo>
                <a:lnTo>
                  <a:pt x="61" y="37"/>
                </a:lnTo>
                <a:lnTo>
                  <a:pt x="63" y="39"/>
                </a:lnTo>
                <a:lnTo>
                  <a:pt x="65" y="43"/>
                </a:lnTo>
                <a:lnTo>
                  <a:pt x="66" y="46"/>
                </a:lnTo>
                <a:lnTo>
                  <a:pt x="67" y="50"/>
                </a:lnTo>
                <a:lnTo>
                  <a:pt x="68" y="53"/>
                </a:lnTo>
                <a:lnTo>
                  <a:pt x="69" y="56"/>
                </a:lnTo>
                <a:lnTo>
                  <a:pt x="70" y="60"/>
                </a:lnTo>
                <a:lnTo>
                  <a:pt x="71" y="63"/>
                </a:lnTo>
                <a:lnTo>
                  <a:pt x="71" y="67"/>
                </a:lnTo>
                <a:lnTo>
                  <a:pt x="72" y="70"/>
                </a:lnTo>
                <a:lnTo>
                  <a:pt x="72" y="74"/>
                </a:lnTo>
                <a:lnTo>
                  <a:pt x="74" y="74"/>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5" name="Freeform 1087"/>
          <p:cNvSpPr>
            <a:spLocks/>
          </p:cNvSpPr>
          <p:nvPr/>
        </p:nvSpPr>
        <p:spPr bwMode="auto">
          <a:xfrm>
            <a:off x="9908672" y="4630077"/>
            <a:ext cx="119063" cy="120650"/>
          </a:xfrm>
          <a:custGeom>
            <a:avLst/>
            <a:gdLst/>
            <a:ahLst/>
            <a:cxnLst>
              <a:cxn ang="0">
                <a:pos x="3" y="75"/>
              </a:cxn>
              <a:cxn ang="0">
                <a:pos x="11" y="74"/>
              </a:cxn>
              <a:cxn ang="0">
                <a:pos x="18" y="73"/>
              </a:cxn>
              <a:cxn ang="0">
                <a:pos x="25" y="70"/>
              </a:cxn>
              <a:cxn ang="0">
                <a:pos x="32" y="68"/>
              </a:cxn>
              <a:cxn ang="0">
                <a:pos x="39" y="64"/>
              </a:cxn>
              <a:cxn ang="0">
                <a:pos x="44" y="60"/>
              </a:cxn>
              <a:cxn ang="0">
                <a:pos x="50" y="56"/>
              </a:cxn>
              <a:cxn ang="0">
                <a:pos x="54" y="51"/>
              </a:cxn>
              <a:cxn ang="0">
                <a:pos x="59" y="45"/>
              </a:cxn>
              <a:cxn ang="0">
                <a:pos x="63" y="39"/>
              </a:cxn>
              <a:cxn ang="0">
                <a:pos x="67" y="33"/>
              </a:cxn>
              <a:cxn ang="0">
                <a:pos x="69" y="26"/>
              </a:cxn>
              <a:cxn ang="0">
                <a:pos x="72" y="19"/>
              </a:cxn>
              <a:cxn ang="0">
                <a:pos x="73" y="12"/>
              </a:cxn>
              <a:cxn ang="0">
                <a:pos x="74" y="4"/>
              </a:cxn>
              <a:cxn ang="0">
                <a:pos x="72" y="0"/>
              </a:cxn>
              <a:cxn ang="0">
                <a:pos x="71" y="8"/>
              </a:cxn>
              <a:cxn ang="0">
                <a:pos x="70" y="15"/>
              </a:cxn>
              <a:cxn ang="0">
                <a:pos x="68" y="22"/>
              </a:cxn>
              <a:cxn ang="0">
                <a:pos x="66" y="28"/>
              </a:cxn>
              <a:cxn ang="0">
                <a:pos x="63" y="35"/>
              </a:cxn>
              <a:cxn ang="0">
                <a:pos x="59" y="41"/>
              </a:cxn>
              <a:cxn ang="0">
                <a:pos x="55" y="47"/>
              </a:cxn>
              <a:cxn ang="0">
                <a:pos x="50" y="51"/>
              </a:cxn>
              <a:cxn ang="0">
                <a:pos x="46" y="56"/>
              </a:cxn>
              <a:cxn ang="0">
                <a:pos x="40" y="61"/>
              </a:cxn>
              <a:cxn ang="0">
                <a:pos x="34" y="64"/>
              </a:cxn>
              <a:cxn ang="0">
                <a:pos x="28" y="67"/>
              </a:cxn>
              <a:cxn ang="0">
                <a:pos x="21" y="69"/>
              </a:cxn>
              <a:cxn ang="0">
                <a:pos x="14" y="71"/>
              </a:cxn>
              <a:cxn ang="0">
                <a:pos x="7" y="73"/>
              </a:cxn>
              <a:cxn ang="0">
                <a:pos x="0" y="73"/>
              </a:cxn>
            </a:cxnLst>
            <a:rect l="0" t="0" r="r" b="b"/>
            <a:pathLst>
              <a:path w="75" h="76">
                <a:moveTo>
                  <a:pt x="0" y="75"/>
                </a:moveTo>
                <a:lnTo>
                  <a:pt x="3" y="75"/>
                </a:lnTo>
                <a:lnTo>
                  <a:pt x="7" y="75"/>
                </a:lnTo>
                <a:lnTo>
                  <a:pt x="11" y="74"/>
                </a:lnTo>
                <a:lnTo>
                  <a:pt x="15" y="73"/>
                </a:lnTo>
                <a:lnTo>
                  <a:pt x="18" y="73"/>
                </a:lnTo>
                <a:lnTo>
                  <a:pt x="22" y="72"/>
                </a:lnTo>
                <a:lnTo>
                  <a:pt x="25" y="70"/>
                </a:lnTo>
                <a:lnTo>
                  <a:pt x="28" y="69"/>
                </a:lnTo>
                <a:lnTo>
                  <a:pt x="32" y="68"/>
                </a:lnTo>
                <a:lnTo>
                  <a:pt x="35" y="66"/>
                </a:lnTo>
                <a:lnTo>
                  <a:pt x="39" y="64"/>
                </a:lnTo>
                <a:lnTo>
                  <a:pt x="41" y="62"/>
                </a:lnTo>
                <a:lnTo>
                  <a:pt x="44" y="60"/>
                </a:lnTo>
                <a:lnTo>
                  <a:pt x="46" y="58"/>
                </a:lnTo>
                <a:lnTo>
                  <a:pt x="50" y="56"/>
                </a:lnTo>
                <a:lnTo>
                  <a:pt x="52" y="53"/>
                </a:lnTo>
                <a:lnTo>
                  <a:pt x="54" y="51"/>
                </a:lnTo>
                <a:lnTo>
                  <a:pt x="57" y="48"/>
                </a:lnTo>
                <a:lnTo>
                  <a:pt x="59" y="45"/>
                </a:lnTo>
                <a:lnTo>
                  <a:pt x="61" y="42"/>
                </a:lnTo>
                <a:lnTo>
                  <a:pt x="63" y="39"/>
                </a:lnTo>
                <a:lnTo>
                  <a:pt x="65" y="36"/>
                </a:lnTo>
                <a:lnTo>
                  <a:pt x="67" y="33"/>
                </a:lnTo>
                <a:lnTo>
                  <a:pt x="68" y="29"/>
                </a:lnTo>
                <a:lnTo>
                  <a:pt x="69" y="26"/>
                </a:lnTo>
                <a:lnTo>
                  <a:pt x="71" y="23"/>
                </a:lnTo>
                <a:lnTo>
                  <a:pt x="72" y="19"/>
                </a:lnTo>
                <a:lnTo>
                  <a:pt x="72" y="15"/>
                </a:lnTo>
                <a:lnTo>
                  <a:pt x="73" y="12"/>
                </a:lnTo>
                <a:lnTo>
                  <a:pt x="73" y="8"/>
                </a:lnTo>
                <a:lnTo>
                  <a:pt x="74" y="4"/>
                </a:lnTo>
                <a:lnTo>
                  <a:pt x="74" y="0"/>
                </a:lnTo>
                <a:lnTo>
                  <a:pt x="72" y="0"/>
                </a:lnTo>
                <a:lnTo>
                  <a:pt x="72" y="4"/>
                </a:lnTo>
                <a:lnTo>
                  <a:pt x="71" y="8"/>
                </a:lnTo>
                <a:lnTo>
                  <a:pt x="71" y="11"/>
                </a:lnTo>
                <a:lnTo>
                  <a:pt x="70" y="15"/>
                </a:lnTo>
                <a:lnTo>
                  <a:pt x="69" y="18"/>
                </a:lnTo>
                <a:lnTo>
                  <a:pt x="68" y="22"/>
                </a:lnTo>
                <a:lnTo>
                  <a:pt x="67" y="25"/>
                </a:lnTo>
                <a:lnTo>
                  <a:pt x="66" y="28"/>
                </a:lnTo>
                <a:lnTo>
                  <a:pt x="65" y="32"/>
                </a:lnTo>
                <a:lnTo>
                  <a:pt x="63" y="35"/>
                </a:lnTo>
                <a:lnTo>
                  <a:pt x="61" y="38"/>
                </a:lnTo>
                <a:lnTo>
                  <a:pt x="59" y="41"/>
                </a:lnTo>
                <a:lnTo>
                  <a:pt x="57" y="43"/>
                </a:lnTo>
                <a:lnTo>
                  <a:pt x="55" y="47"/>
                </a:lnTo>
                <a:lnTo>
                  <a:pt x="53" y="49"/>
                </a:lnTo>
                <a:lnTo>
                  <a:pt x="50" y="51"/>
                </a:lnTo>
                <a:lnTo>
                  <a:pt x="48" y="54"/>
                </a:lnTo>
                <a:lnTo>
                  <a:pt x="46" y="56"/>
                </a:lnTo>
                <a:lnTo>
                  <a:pt x="43" y="58"/>
                </a:lnTo>
                <a:lnTo>
                  <a:pt x="40" y="61"/>
                </a:lnTo>
                <a:lnTo>
                  <a:pt x="37" y="62"/>
                </a:lnTo>
                <a:lnTo>
                  <a:pt x="34" y="64"/>
                </a:lnTo>
                <a:lnTo>
                  <a:pt x="31" y="66"/>
                </a:lnTo>
                <a:lnTo>
                  <a:pt x="28" y="67"/>
                </a:lnTo>
                <a:lnTo>
                  <a:pt x="24" y="68"/>
                </a:lnTo>
                <a:lnTo>
                  <a:pt x="21" y="69"/>
                </a:lnTo>
                <a:lnTo>
                  <a:pt x="18" y="70"/>
                </a:lnTo>
                <a:lnTo>
                  <a:pt x="14" y="71"/>
                </a:lnTo>
                <a:lnTo>
                  <a:pt x="11" y="72"/>
                </a:lnTo>
                <a:lnTo>
                  <a:pt x="7" y="73"/>
                </a:lnTo>
                <a:lnTo>
                  <a:pt x="3" y="73"/>
                </a:lnTo>
                <a:lnTo>
                  <a:pt x="0" y="73"/>
                </a:lnTo>
                <a:lnTo>
                  <a:pt x="0" y="75"/>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6" name="Freeform 1088"/>
          <p:cNvSpPr>
            <a:spLocks/>
          </p:cNvSpPr>
          <p:nvPr/>
        </p:nvSpPr>
        <p:spPr bwMode="auto">
          <a:xfrm>
            <a:off x="9783259" y="4630077"/>
            <a:ext cx="120650" cy="120650"/>
          </a:xfrm>
          <a:custGeom>
            <a:avLst/>
            <a:gdLst/>
            <a:ahLst/>
            <a:cxnLst>
              <a:cxn ang="0">
                <a:pos x="0" y="4"/>
              </a:cxn>
              <a:cxn ang="0">
                <a:pos x="1" y="12"/>
              </a:cxn>
              <a:cxn ang="0">
                <a:pos x="2" y="19"/>
              </a:cxn>
              <a:cxn ang="0">
                <a:pos x="5" y="26"/>
              </a:cxn>
              <a:cxn ang="0">
                <a:pos x="7" y="33"/>
              </a:cxn>
              <a:cxn ang="0">
                <a:pos x="10" y="39"/>
              </a:cxn>
              <a:cxn ang="0">
                <a:pos x="15" y="45"/>
              </a:cxn>
              <a:cxn ang="0">
                <a:pos x="19" y="51"/>
              </a:cxn>
              <a:cxn ang="0">
                <a:pos x="25" y="56"/>
              </a:cxn>
              <a:cxn ang="0">
                <a:pos x="30" y="60"/>
              </a:cxn>
              <a:cxn ang="0">
                <a:pos x="36" y="64"/>
              </a:cxn>
              <a:cxn ang="0">
                <a:pos x="42" y="68"/>
              </a:cxn>
              <a:cxn ang="0">
                <a:pos x="49" y="70"/>
              </a:cxn>
              <a:cxn ang="0">
                <a:pos x="56" y="73"/>
              </a:cxn>
              <a:cxn ang="0">
                <a:pos x="64" y="74"/>
              </a:cxn>
              <a:cxn ang="0">
                <a:pos x="71" y="75"/>
              </a:cxn>
              <a:cxn ang="0">
                <a:pos x="75" y="73"/>
              </a:cxn>
              <a:cxn ang="0">
                <a:pos x="67" y="73"/>
              </a:cxn>
              <a:cxn ang="0">
                <a:pos x="60" y="71"/>
              </a:cxn>
              <a:cxn ang="0">
                <a:pos x="53" y="69"/>
              </a:cxn>
              <a:cxn ang="0">
                <a:pos x="46" y="67"/>
              </a:cxn>
              <a:cxn ang="0">
                <a:pos x="40" y="64"/>
              </a:cxn>
              <a:cxn ang="0">
                <a:pos x="34" y="61"/>
              </a:cxn>
              <a:cxn ang="0">
                <a:pos x="29" y="56"/>
              </a:cxn>
              <a:cxn ang="0">
                <a:pos x="23" y="51"/>
              </a:cxn>
              <a:cxn ang="0">
                <a:pos x="19" y="47"/>
              </a:cxn>
              <a:cxn ang="0">
                <a:pos x="14" y="41"/>
              </a:cxn>
              <a:cxn ang="0">
                <a:pos x="11" y="35"/>
              </a:cxn>
              <a:cxn ang="0">
                <a:pos x="8" y="28"/>
              </a:cxn>
              <a:cxn ang="0">
                <a:pos x="6" y="22"/>
              </a:cxn>
              <a:cxn ang="0">
                <a:pos x="4" y="15"/>
              </a:cxn>
              <a:cxn ang="0">
                <a:pos x="2" y="8"/>
              </a:cxn>
              <a:cxn ang="0">
                <a:pos x="2" y="0"/>
              </a:cxn>
            </a:cxnLst>
            <a:rect l="0" t="0" r="r" b="b"/>
            <a:pathLst>
              <a:path w="76" h="76">
                <a:moveTo>
                  <a:pt x="0" y="0"/>
                </a:moveTo>
                <a:lnTo>
                  <a:pt x="0" y="4"/>
                </a:lnTo>
                <a:lnTo>
                  <a:pt x="0" y="8"/>
                </a:lnTo>
                <a:lnTo>
                  <a:pt x="1" y="12"/>
                </a:lnTo>
                <a:lnTo>
                  <a:pt x="2" y="15"/>
                </a:lnTo>
                <a:lnTo>
                  <a:pt x="2" y="19"/>
                </a:lnTo>
                <a:lnTo>
                  <a:pt x="3" y="23"/>
                </a:lnTo>
                <a:lnTo>
                  <a:pt x="5" y="26"/>
                </a:lnTo>
                <a:lnTo>
                  <a:pt x="6" y="29"/>
                </a:lnTo>
                <a:lnTo>
                  <a:pt x="7" y="33"/>
                </a:lnTo>
                <a:lnTo>
                  <a:pt x="9" y="36"/>
                </a:lnTo>
                <a:lnTo>
                  <a:pt x="10" y="39"/>
                </a:lnTo>
                <a:lnTo>
                  <a:pt x="13" y="42"/>
                </a:lnTo>
                <a:lnTo>
                  <a:pt x="15" y="45"/>
                </a:lnTo>
                <a:lnTo>
                  <a:pt x="17" y="48"/>
                </a:lnTo>
                <a:lnTo>
                  <a:pt x="19" y="51"/>
                </a:lnTo>
                <a:lnTo>
                  <a:pt x="22" y="53"/>
                </a:lnTo>
                <a:lnTo>
                  <a:pt x="25" y="56"/>
                </a:lnTo>
                <a:lnTo>
                  <a:pt x="27" y="58"/>
                </a:lnTo>
                <a:lnTo>
                  <a:pt x="30" y="60"/>
                </a:lnTo>
                <a:lnTo>
                  <a:pt x="33" y="62"/>
                </a:lnTo>
                <a:lnTo>
                  <a:pt x="36" y="64"/>
                </a:lnTo>
                <a:lnTo>
                  <a:pt x="39" y="66"/>
                </a:lnTo>
                <a:lnTo>
                  <a:pt x="42" y="68"/>
                </a:lnTo>
                <a:lnTo>
                  <a:pt x="45" y="69"/>
                </a:lnTo>
                <a:lnTo>
                  <a:pt x="49" y="70"/>
                </a:lnTo>
                <a:lnTo>
                  <a:pt x="53" y="72"/>
                </a:lnTo>
                <a:lnTo>
                  <a:pt x="56" y="73"/>
                </a:lnTo>
                <a:lnTo>
                  <a:pt x="60" y="73"/>
                </a:lnTo>
                <a:lnTo>
                  <a:pt x="64" y="74"/>
                </a:lnTo>
                <a:lnTo>
                  <a:pt x="67" y="75"/>
                </a:lnTo>
                <a:lnTo>
                  <a:pt x="71" y="75"/>
                </a:lnTo>
                <a:lnTo>
                  <a:pt x="75" y="75"/>
                </a:lnTo>
                <a:lnTo>
                  <a:pt x="75" y="73"/>
                </a:lnTo>
                <a:lnTo>
                  <a:pt x="71" y="73"/>
                </a:lnTo>
                <a:lnTo>
                  <a:pt x="67" y="73"/>
                </a:lnTo>
                <a:lnTo>
                  <a:pt x="64" y="72"/>
                </a:lnTo>
                <a:lnTo>
                  <a:pt x="60" y="71"/>
                </a:lnTo>
                <a:lnTo>
                  <a:pt x="57" y="70"/>
                </a:lnTo>
                <a:lnTo>
                  <a:pt x="53" y="69"/>
                </a:lnTo>
                <a:lnTo>
                  <a:pt x="49" y="68"/>
                </a:lnTo>
                <a:lnTo>
                  <a:pt x="46" y="67"/>
                </a:lnTo>
                <a:lnTo>
                  <a:pt x="43" y="66"/>
                </a:lnTo>
                <a:lnTo>
                  <a:pt x="40" y="64"/>
                </a:lnTo>
                <a:lnTo>
                  <a:pt x="38" y="62"/>
                </a:lnTo>
                <a:lnTo>
                  <a:pt x="34" y="61"/>
                </a:lnTo>
                <a:lnTo>
                  <a:pt x="31" y="58"/>
                </a:lnTo>
                <a:lnTo>
                  <a:pt x="29" y="56"/>
                </a:lnTo>
                <a:lnTo>
                  <a:pt x="26" y="54"/>
                </a:lnTo>
                <a:lnTo>
                  <a:pt x="23" y="51"/>
                </a:lnTo>
                <a:lnTo>
                  <a:pt x="22" y="49"/>
                </a:lnTo>
                <a:lnTo>
                  <a:pt x="19" y="47"/>
                </a:lnTo>
                <a:lnTo>
                  <a:pt x="17" y="43"/>
                </a:lnTo>
                <a:lnTo>
                  <a:pt x="14" y="41"/>
                </a:lnTo>
                <a:lnTo>
                  <a:pt x="13" y="38"/>
                </a:lnTo>
                <a:lnTo>
                  <a:pt x="11" y="35"/>
                </a:lnTo>
                <a:lnTo>
                  <a:pt x="10" y="32"/>
                </a:lnTo>
                <a:lnTo>
                  <a:pt x="8" y="28"/>
                </a:lnTo>
                <a:lnTo>
                  <a:pt x="7" y="25"/>
                </a:lnTo>
                <a:lnTo>
                  <a:pt x="6" y="22"/>
                </a:lnTo>
                <a:lnTo>
                  <a:pt x="5" y="18"/>
                </a:lnTo>
                <a:lnTo>
                  <a:pt x="4" y="15"/>
                </a:lnTo>
                <a:lnTo>
                  <a:pt x="3" y="11"/>
                </a:lnTo>
                <a:lnTo>
                  <a:pt x="2" y="8"/>
                </a:lnTo>
                <a:lnTo>
                  <a:pt x="2" y="4"/>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7" name="Freeform 1089"/>
          <p:cNvSpPr>
            <a:spLocks/>
          </p:cNvSpPr>
          <p:nvPr/>
        </p:nvSpPr>
        <p:spPr bwMode="auto">
          <a:xfrm>
            <a:off x="9783259" y="4506253"/>
            <a:ext cx="120650" cy="119063"/>
          </a:xfrm>
          <a:custGeom>
            <a:avLst/>
            <a:gdLst/>
            <a:ahLst/>
            <a:cxnLst>
              <a:cxn ang="0">
                <a:pos x="71" y="0"/>
              </a:cxn>
              <a:cxn ang="0">
                <a:pos x="64" y="1"/>
              </a:cxn>
              <a:cxn ang="0">
                <a:pos x="56" y="2"/>
              </a:cxn>
              <a:cxn ang="0">
                <a:pos x="49" y="4"/>
              </a:cxn>
              <a:cxn ang="0">
                <a:pos x="42" y="7"/>
              </a:cxn>
              <a:cxn ang="0">
                <a:pos x="36" y="10"/>
              </a:cxn>
              <a:cxn ang="0">
                <a:pos x="30" y="14"/>
              </a:cxn>
              <a:cxn ang="0">
                <a:pos x="25" y="19"/>
              </a:cxn>
              <a:cxn ang="0">
                <a:pos x="19" y="24"/>
              </a:cxn>
              <a:cxn ang="0">
                <a:pos x="15" y="30"/>
              </a:cxn>
              <a:cxn ang="0">
                <a:pos x="10" y="35"/>
              </a:cxn>
              <a:cxn ang="0">
                <a:pos x="7" y="42"/>
              </a:cxn>
              <a:cxn ang="0">
                <a:pos x="5" y="49"/>
              </a:cxn>
              <a:cxn ang="0">
                <a:pos x="2" y="56"/>
              </a:cxn>
              <a:cxn ang="0">
                <a:pos x="1" y="63"/>
              </a:cxn>
              <a:cxn ang="0">
                <a:pos x="0" y="70"/>
              </a:cxn>
              <a:cxn ang="0">
                <a:pos x="2" y="74"/>
              </a:cxn>
              <a:cxn ang="0">
                <a:pos x="2" y="67"/>
              </a:cxn>
              <a:cxn ang="0">
                <a:pos x="4" y="60"/>
              </a:cxn>
              <a:cxn ang="0">
                <a:pos x="6" y="53"/>
              </a:cxn>
              <a:cxn ang="0">
                <a:pos x="8" y="46"/>
              </a:cxn>
              <a:cxn ang="0">
                <a:pos x="11" y="39"/>
              </a:cxn>
              <a:cxn ang="0">
                <a:pos x="14" y="34"/>
              </a:cxn>
              <a:cxn ang="0">
                <a:pos x="19" y="28"/>
              </a:cxn>
              <a:cxn ang="0">
                <a:pos x="23" y="23"/>
              </a:cxn>
              <a:cxn ang="0">
                <a:pos x="29" y="19"/>
              </a:cxn>
              <a:cxn ang="0">
                <a:pos x="34" y="14"/>
              </a:cxn>
              <a:cxn ang="0">
                <a:pos x="40" y="11"/>
              </a:cxn>
              <a:cxn ang="0">
                <a:pos x="46" y="8"/>
              </a:cxn>
              <a:cxn ang="0">
                <a:pos x="53" y="6"/>
              </a:cxn>
              <a:cxn ang="0">
                <a:pos x="60" y="4"/>
              </a:cxn>
              <a:cxn ang="0">
                <a:pos x="67" y="2"/>
              </a:cxn>
              <a:cxn ang="0">
                <a:pos x="75" y="2"/>
              </a:cxn>
            </a:cxnLst>
            <a:rect l="0" t="0" r="r" b="b"/>
            <a:pathLst>
              <a:path w="76" h="75">
                <a:moveTo>
                  <a:pt x="75" y="0"/>
                </a:moveTo>
                <a:lnTo>
                  <a:pt x="71" y="0"/>
                </a:lnTo>
                <a:lnTo>
                  <a:pt x="67" y="0"/>
                </a:lnTo>
                <a:lnTo>
                  <a:pt x="64" y="1"/>
                </a:lnTo>
                <a:lnTo>
                  <a:pt x="60" y="2"/>
                </a:lnTo>
                <a:lnTo>
                  <a:pt x="56" y="2"/>
                </a:lnTo>
                <a:lnTo>
                  <a:pt x="53" y="3"/>
                </a:lnTo>
                <a:lnTo>
                  <a:pt x="49" y="4"/>
                </a:lnTo>
                <a:lnTo>
                  <a:pt x="45" y="6"/>
                </a:lnTo>
                <a:lnTo>
                  <a:pt x="42" y="7"/>
                </a:lnTo>
                <a:lnTo>
                  <a:pt x="39" y="9"/>
                </a:lnTo>
                <a:lnTo>
                  <a:pt x="36" y="10"/>
                </a:lnTo>
                <a:lnTo>
                  <a:pt x="33" y="13"/>
                </a:lnTo>
                <a:lnTo>
                  <a:pt x="30" y="14"/>
                </a:lnTo>
                <a:lnTo>
                  <a:pt x="27" y="17"/>
                </a:lnTo>
                <a:lnTo>
                  <a:pt x="25" y="19"/>
                </a:lnTo>
                <a:lnTo>
                  <a:pt x="22" y="21"/>
                </a:lnTo>
                <a:lnTo>
                  <a:pt x="19" y="24"/>
                </a:lnTo>
                <a:lnTo>
                  <a:pt x="17" y="27"/>
                </a:lnTo>
                <a:lnTo>
                  <a:pt x="15" y="30"/>
                </a:lnTo>
                <a:lnTo>
                  <a:pt x="13" y="32"/>
                </a:lnTo>
                <a:lnTo>
                  <a:pt x="10" y="35"/>
                </a:lnTo>
                <a:lnTo>
                  <a:pt x="9" y="39"/>
                </a:lnTo>
                <a:lnTo>
                  <a:pt x="7" y="42"/>
                </a:lnTo>
                <a:lnTo>
                  <a:pt x="6" y="45"/>
                </a:lnTo>
                <a:lnTo>
                  <a:pt x="5" y="49"/>
                </a:lnTo>
                <a:lnTo>
                  <a:pt x="3" y="52"/>
                </a:lnTo>
                <a:lnTo>
                  <a:pt x="2" y="56"/>
                </a:lnTo>
                <a:lnTo>
                  <a:pt x="2" y="59"/>
                </a:lnTo>
                <a:lnTo>
                  <a:pt x="1" y="63"/>
                </a:lnTo>
                <a:lnTo>
                  <a:pt x="0" y="67"/>
                </a:lnTo>
                <a:lnTo>
                  <a:pt x="0" y="70"/>
                </a:lnTo>
                <a:lnTo>
                  <a:pt x="0" y="74"/>
                </a:lnTo>
                <a:lnTo>
                  <a:pt x="2" y="74"/>
                </a:lnTo>
                <a:lnTo>
                  <a:pt x="2" y="70"/>
                </a:lnTo>
                <a:lnTo>
                  <a:pt x="2" y="67"/>
                </a:lnTo>
                <a:lnTo>
                  <a:pt x="3" y="63"/>
                </a:lnTo>
                <a:lnTo>
                  <a:pt x="4" y="60"/>
                </a:lnTo>
                <a:lnTo>
                  <a:pt x="5" y="56"/>
                </a:lnTo>
                <a:lnTo>
                  <a:pt x="6" y="53"/>
                </a:lnTo>
                <a:lnTo>
                  <a:pt x="7" y="50"/>
                </a:lnTo>
                <a:lnTo>
                  <a:pt x="8" y="46"/>
                </a:lnTo>
                <a:lnTo>
                  <a:pt x="10" y="43"/>
                </a:lnTo>
                <a:lnTo>
                  <a:pt x="11" y="39"/>
                </a:lnTo>
                <a:lnTo>
                  <a:pt x="13" y="37"/>
                </a:lnTo>
                <a:lnTo>
                  <a:pt x="14" y="34"/>
                </a:lnTo>
                <a:lnTo>
                  <a:pt x="17" y="31"/>
                </a:lnTo>
                <a:lnTo>
                  <a:pt x="19" y="28"/>
                </a:lnTo>
                <a:lnTo>
                  <a:pt x="22" y="26"/>
                </a:lnTo>
                <a:lnTo>
                  <a:pt x="23" y="23"/>
                </a:lnTo>
                <a:lnTo>
                  <a:pt x="26" y="20"/>
                </a:lnTo>
                <a:lnTo>
                  <a:pt x="29" y="19"/>
                </a:lnTo>
                <a:lnTo>
                  <a:pt x="31" y="17"/>
                </a:lnTo>
                <a:lnTo>
                  <a:pt x="34" y="14"/>
                </a:lnTo>
                <a:lnTo>
                  <a:pt x="38" y="13"/>
                </a:lnTo>
                <a:lnTo>
                  <a:pt x="40" y="11"/>
                </a:lnTo>
                <a:lnTo>
                  <a:pt x="43" y="9"/>
                </a:lnTo>
                <a:lnTo>
                  <a:pt x="46" y="8"/>
                </a:lnTo>
                <a:lnTo>
                  <a:pt x="49" y="6"/>
                </a:lnTo>
                <a:lnTo>
                  <a:pt x="53" y="6"/>
                </a:lnTo>
                <a:lnTo>
                  <a:pt x="57" y="5"/>
                </a:lnTo>
                <a:lnTo>
                  <a:pt x="60" y="4"/>
                </a:lnTo>
                <a:lnTo>
                  <a:pt x="64" y="3"/>
                </a:lnTo>
                <a:lnTo>
                  <a:pt x="67" y="2"/>
                </a:lnTo>
                <a:lnTo>
                  <a:pt x="71" y="2"/>
                </a:lnTo>
                <a:lnTo>
                  <a:pt x="75" y="2"/>
                </a:lnTo>
                <a:lnTo>
                  <a:pt x="75"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8" name="Freeform 1090"/>
          <p:cNvSpPr>
            <a:spLocks/>
          </p:cNvSpPr>
          <p:nvPr/>
        </p:nvSpPr>
        <p:spPr bwMode="auto">
          <a:xfrm>
            <a:off x="9908671" y="4533240"/>
            <a:ext cx="90488" cy="93662"/>
          </a:xfrm>
          <a:custGeom>
            <a:avLst/>
            <a:gdLst/>
            <a:ahLst/>
            <a:cxnLst>
              <a:cxn ang="0">
                <a:pos x="56" y="58"/>
              </a:cxn>
              <a:cxn ang="0">
                <a:pos x="56" y="52"/>
              </a:cxn>
              <a:cxn ang="0">
                <a:pos x="55" y="46"/>
              </a:cxn>
              <a:cxn ang="0">
                <a:pos x="54" y="41"/>
              </a:cxn>
              <a:cxn ang="0">
                <a:pos x="51" y="35"/>
              </a:cxn>
              <a:cxn ang="0">
                <a:pos x="49" y="31"/>
              </a:cxn>
              <a:cxn ang="0">
                <a:pos x="47" y="26"/>
              </a:cxn>
              <a:cxn ang="0">
                <a:pos x="43" y="21"/>
              </a:cxn>
              <a:cxn ang="0">
                <a:pos x="40" y="17"/>
              </a:cxn>
              <a:cxn ang="0">
                <a:pos x="35" y="13"/>
              </a:cxn>
              <a:cxn ang="0">
                <a:pos x="31" y="10"/>
              </a:cxn>
              <a:cxn ang="0">
                <a:pos x="27" y="7"/>
              </a:cxn>
              <a:cxn ang="0">
                <a:pos x="22" y="5"/>
              </a:cxn>
              <a:cxn ang="0">
                <a:pos x="17" y="3"/>
              </a:cxn>
              <a:cxn ang="0">
                <a:pos x="12" y="2"/>
              </a:cxn>
              <a:cxn ang="0">
                <a:pos x="6" y="1"/>
              </a:cxn>
              <a:cxn ang="0">
                <a:pos x="0" y="0"/>
              </a:cxn>
              <a:cxn ang="0">
                <a:pos x="0" y="3"/>
              </a:cxn>
              <a:cxn ang="0">
                <a:pos x="5" y="3"/>
              </a:cxn>
              <a:cxn ang="0">
                <a:pos x="11" y="4"/>
              </a:cxn>
              <a:cxn ang="0">
                <a:pos x="16" y="5"/>
              </a:cxn>
              <a:cxn ang="0">
                <a:pos x="21" y="7"/>
              </a:cxn>
              <a:cxn ang="0">
                <a:pos x="25" y="9"/>
              </a:cxn>
              <a:cxn ang="0">
                <a:pos x="30" y="12"/>
              </a:cxn>
              <a:cxn ang="0">
                <a:pos x="35" y="16"/>
              </a:cxn>
              <a:cxn ang="0">
                <a:pos x="38" y="19"/>
              </a:cxn>
              <a:cxn ang="0">
                <a:pos x="41" y="23"/>
              </a:cxn>
              <a:cxn ang="0">
                <a:pos x="44" y="27"/>
              </a:cxn>
              <a:cxn ang="0">
                <a:pos x="48" y="31"/>
              </a:cxn>
              <a:cxn ang="0">
                <a:pos x="50" y="36"/>
              </a:cxn>
              <a:cxn ang="0">
                <a:pos x="51" y="42"/>
              </a:cxn>
              <a:cxn ang="0">
                <a:pos x="53" y="46"/>
              </a:cxn>
              <a:cxn ang="0">
                <a:pos x="54" y="53"/>
              </a:cxn>
              <a:cxn ang="0">
                <a:pos x="54" y="58"/>
              </a:cxn>
              <a:cxn ang="0">
                <a:pos x="56" y="58"/>
              </a:cxn>
            </a:cxnLst>
            <a:rect l="0" t="0" r="r" b="b"/>
            <a:pathLst>
              <a:path w="57" h="59">
                <a:moveTo>
                  <a:pt x="56" y="58"/>
                </a:moveTo>
                <a:lnTo>
                  <a:pt x="56" y="52"/>
                </a:lnTo>
                <a:lnTo>
                  <a:pt x="55" y="46"/>
                </a:lnTo>
                <a:lnTo>
                  <a:pt x="54" y="41"/>
                </a:lnTo>
                <a:lnTo>
                  <a:pt x="51" y="35"/>
                </a:lnTo>
                <a:lnTo>
                  <a:pt x="49" y="31"/>
                </a:lnTo>
                <a:lnTo>
                  <a:pt x="47" y="26"/>
                </a:lnTo>
                <a:lnTo>
                  <a:pt x="43" y="21"/>
                </a:lnTo>
                <a:lnTo>
                  <a:pt x="40" y="17"/>
                </a:lnTo>
                <a:lnTo>
                  <a:pt x="35" y="13"/>
                </a:lnTo>
                <a:lnTo>
                  <a:pt x="31" y="10"/>
                </a:lnTo>
                <a:lnTo>
                  <a:pt x="27" y="7"/>
                </a:lnTo>
                <a:lnTo>
                  <a:pt x="22" y="5"/>
                </a:lnTo>
                <a:lnTo>
                  <a:pt x="17" y="3"/>
                </a:lnTo>
                <a:lnTo>
                  <a:pt x="12" y="2"/>
                </a:lnTo>
                <a:lnTo>
                  <a:pt x="6" y="1"/>
                </a:lnTo>
                <a:lnTo>
                  <a:pt x="0" y="0"/>
                </a:lnTo>
                <a:lnTo>
                  <a:pt x="0" y="3"/>
                </a:lnTo>
                <a:lnTo>
                  <a:pt x="5" y="3"/>
                </a:lnTo>
                <a:lnTo>
                  <a:pt x="11" y="4"/>
                </a:lnTo>
                <a:lnTo>
                  <a:pt x="16" y="5"/>
                </a:lnTo>
                <a:lnTo>
                  <a:pt x="21" y="7"/>
                </a:lnTo>
                <a:lnTo>
                  <a:pt x="25" y="9"/>
                </a:lnTo>
                <a:lnTo>
                  <a:pt x="30" y="12"/>
                </a:lnTo>
                <a:lnTo>
                  <a:pt x="35" y="16"/>
                </a:lnTo>
                <a:lnTo>
                  <a:pt x="38" y="19"/>
                </a:lnTo>
                <a:lnTo>
                  <a:pt x="41" y="23"/>
                </a:lnTo>
                <a:lnTo>
                  <a:pt x="44" y="27"/>
                </a:lnTo>
                <a:lnTo>
                  <a:pt x="48" y="31"/>
                </a:lnTo>
                <a:lnTo>
                  <a:pt x="50" y="36"/>
                </a:lnTo>
                <a:lnTo>
                  <a:pt x="51" y="42"/>
                </a:lnTo>
                <a:lnTo>
                  <a:pt x="53" y="46"/>
                </a:lnTo>
                <a:lnTo>
                  <a:pt x="54" y="53"/>
                </a:lnTo>
                <a:lnTo>
                  <a:pt x="54" y="58"/>
                </a:lnTo>
                <a:lnTo>
                  <a:pt x="56" y="58"/>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499" name="Freeform 1091"/>
          <p:cNvSpPr>
            <a:spLocks/>
          </p:cNvSpPr>
          <p:nvPr/>
        </p:nvSpPr>
        <p:spPr bwMode="auto">
          <a:xfrm>
            <a:off x="9908671" y="4631666"/>
            <a:ext cx="90488" cy="90487"/>
          </a:xfrm>
          <a:custGeom>
            <a:avLst/>
            <a:gdLst/>
            <a:ahLst/>
            <a:cxnLst>
              <a:cxn ang="0">
                <a:pos x="0" y="56"/>
              </a:cxn>
              <a:cxn ang="0">
                <a:pos x="6" y="56"/>
              </a:cxn>
              <a:cxn ang="0">
                <a:pos x="12" y="54"/>
              </a:cxn>
              <a:cxn ang="0">
                <a:pos x="17" y="54"/>
              </a:cxn>
              <a:cxn ang="0">
                <a:pos x="22" y="51"/>
              </a:cxn>
              <a:cxn ang="0">
                <a:pos x="27" y="49"/>
              </a:cxn>
              <a:cxn ang="0">
                <a:pos x="31" y="47"/>
              </a:cxn>
              <a:cxn ang="0">
                <a:pos x="35" y="43"/>
              </a:cxn>
              <a:cxn ang="0">
                <a:pos x="40" y="40"/>
              </a:cxn>
              <a:cxn ang="0">
                <a:pos x="43" y="35"/>
              </a:cxn>
              <a:cxn ang="0">
                <a:pos x="47" y="31"/>
              </a:cxn>
              <a:cxn ang="0">
                <a:pos x="49" y="27"/>
              </a:cxn>
              <a:cxn ang="0">
                <a:pos x="51" y="21"/>
              </a:cxn>
              <a:cxn ang="0">
                <a:pos x="54" y="17"/>
              </a:cxn>
              <a:cxn ang="0">
                <a:pos x="55" y="12"/>
              </a:cxn>
              <a:cxn ang="0">
                <a:pos x="56" y="5"/>
              </a:cxn>
              <a:cxn ang="0">
                <a:pos x="56" y="0"/>
              </a:cxn>
              <a:cxn ang="0">
                <a:pos x="54" y="0"/>
              </a:cxn>
              <a:cxn ang="0">
                <a:pos x="54" y="5"/>
              </a:cxn>
              <a:cxn ang="0">
                <a:pos x="53" y="11"/>
              </a:cxn>
              <a:cxn ang="0">
                <a:pos x="51" y="16"/>
              </a:cxn>
              <a:cxn ang="0">
                <a:pos x="50" y="21"/>
              </a:cxn>
              <a:cxn ang="0">
                <a:pos x="48" y="25"/>
              </a:cxn>
              <a:cxn ang="0">
                <a:pos x="44" y="30"/>
              </a:cxn>
              <a:cxn ang="0">
                <a:pos x="41" y="35"/>
              </a:cxn>
              <a:cxn ang="0">
                <a:pos x="38" y="38"/>
              </a:cxn>
              <a:cxn ang="0">
                <a:pos x="35" y="41"/>
              </a:cxn>
              <a:cxn ang="0">
                <a:pos x="30" y="44"/>
              </a:cxn>
              <a:cxn ang="0">
                <a:pos x="25" y="47"/>
              </a:cxn>
              <a:cxn ang="0">
                <a:pos x="21" y="49"/>
              </a:cxn>
              <a:cxn ang="0">
                <a:pos x="16" y="51"/>
              </a:cxn>
              <a:cxn ang="0">
                <a:pos x="11" y="52"/>
              </a:cxn>
              <a:cxn ang="0">
                <a:pos x="5" y="54"/>
              </a:cxn>
              <a:cxn ang="0">
                <a:pos x="0" y="54"/>
              </a:cxn>
              <a:cxn ang="0">
                <a:pos x="0" y="56"/>
              </a:cxn>
            </a:cxnLst>
            <a:rect l="0" t="0" r="r" b="b"/>
            <a:pathLst>
              <a:path w="57" h="57">
                <a:moveTo>
                  <a:pt x="0" y="56"/>
                </a:moveTo>
                <a:lnTo>
                  <a:pt x="6" y="56"/>
                </a:lnTo>
                <a:lnTo>
                  <a:pt x="12" y="54"/>
                </a:lnTo>
                <a:lnTo>
                  <a:pt x="17" y="54"/>
                </a:lnTo>
                <a:lnTo>
                  <a:pt x="22" y="51"/>
                </a:lnTo>
                <a:lnTo>
                  <a:pt x="27" y="49"/>
                </a:lnTo>
                <a:lnTo>
                  <a:pt x="31" y="47"/>
                </a:lnTo>
                <a:lnTo>
                  <a:pt x="35" y="43"/>
                </a:lnTo>
                <a:lnTo>
                  <a:pt x="40" y="40"/>
                </a:lnTo>
                <a:lnTo>
                  <a:pt x="43" y="35"/>
                </a:lnTo>
                <a:lnTo>
                  <a:pt x="47" y="31"/>
                </a:lnTo>
                <a:lnTo>
                  <a:pt x="49" y="27"/>
                </a:lnTo>
                <a:lnTo>
                  <a:pt x="51" y="21"/>
                </a:lnTo>
                <a:lnTo>
                  <a:pt x="54" y="17"/>
                </a:lnTo>
                <a:lnTo>
                  <a:pt x="55" y="12"/>
                </a:lnTo>
                <a:lnTo>
                  <a:pt x="56" y="5"/>
                </a:lnTo>
                <a:lnTo>
                  <a:pt x="56" y="0"/>
                </a:lnTo>
                <a:lnTo>
                  <a:pt x="54" y="0"/>
                </a:lnTo>
                <a:lnTo>
                  <a:pt x="54" y="5"/>
                </a:lnTo>
                <a:lnTo>
                  <a:pt x="53" y="11"/>
                </a:lnTo>
                <a:lnTo>
                  <a:pt x="51" y="16"/>
                </a:lnTo>
                <a:lnTo>
                  <a:pt x="50" y="21"/>
                </a:lnTo>
                <a:lnTo>
                  <a:pt x="48" y="25"/>
                </a:lnTo>
                <a:lnTo>
                  <a:pt x="44" y="30"/>
                </a:lnTo>
                <a:lnTo>
                  <a:pt x="41" y="35"/>
                </a:lnTo>
                <a:lnTo>
                  <a:pt x="38" y="38"/>
                </a:lnTo>
                <a:lnTo>
                  <a:pt x="35" y="41"/>
                </a:lnTo>
                <a:lnTo>
                  <a:pt x="30" y="44"/>
                </a:lnTo>
                <a:lnTo>
                  <a:pt x="25" y="47"/>
                </a:lnTo>
                <a:lnTo>
                  <a:pt x="21" y="49"/>
                </a:lnTo>
                <a:lnTo>
                  <a:pt x="16" y="51"/>
                </a:lnTo>
                <a:lnTo>
                  <a:pt x="11" y="52"/>
                </a:lnTo>
                <a:lnTo>
                  <a:pt x="5" y="54"/>
                </a:lnTo>
                <a:lnTo>
                  <a:pt x="0" y="54"/>
                </a:lnTo>
                <a:lnTo>
                  <a:pt x="0" y="56"/>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0" name="Freeform 1092"/>
          <p:cNvSpPr>
            <a:spLocks/>
          </p:cNvSpPr>
          <p:nvPr/>
        </p:nvSpPr>
        <p:spPr bwMode="auto">
          <a:xfrm>
            <a:off x="9811835" y="4631666"/>
            <a:ext cx="92075" cy="90487"/>
          </a:xfrm>
          <a:custGeom>
            <a:avLst/>
            <a:gdLst/>
            <a:ahLst/>
            <a:cxnLst>
              <a:cxn ang="0">
                <a:pos x="0" y="0"/>
              </a:cxn>
              <a:cxn ang="0">
                <a:pos x="1" y="5"/>
              </a:cxn>
              <a:cxn ang="0">
                <a:pos x="2" y="12"/>
              </a:cxn>
              <a:cxn ang="0">
                <a:pos x="3" y="17"/>
              </a:cxn>
              <a:cxn ang="0">
                <a:pos x="5" y="21"/>
              </a:cxn>
              <a:cxn ang="0">
                <a:pos x="7" y="27"/>
              </a:cxn>
              <a:cxn ang="0">
                <a:pos x="10" y="31"/>
              </a:cxn>
              <a:cxn ang="0">
                <a:pos x="13" y="35"/>
              </a:cxn>
              <a:cxn ang="0">
                <a:pos x="17" y="40"/>
              </a:cxn>
              <a:cxn ang="0">
                <a:pos x="21" y="43"/>
              </a:cxn>
              <a:cxn ang="0">
                <a:pos x="26" y="47"/>
              </a:cxn>
              <a:cxn ang="0">
                <a:pos x="30" y="49"/>
              </a:cxn>
              <a:cxn ang="0">
                <a:pos x="35" y="51"/>
              </a:cxn>
              <a:cxn ang="0">
                <a:pos x="41" y="54"/>
              </a:cxn>
              <a:cxn ang="0">
                <a:pos x="46" y="54"/>
              </a:cxn>
              <a:cxn ang="0">
                <a:pos x="52" y="56"/>
              </a:cxn>
              <a:cxn ang="0">
                <a:pos x="57" y="56"/>
              </a:cxn>
              <a:cxn ang="0">
                <a:pos x="57" y="54"/>
              </a:cxn>
              <a:cxn ang="0">
                <a:pos x="52" y="54"/>
              </a:cxn>
              <a:cxn ang="0">
                <a:pos x="46" y="52"/>
              </a:cxn>
              <a:cxn ang="0">
                <a:pos x="41" y="51"/>
              </a:cxn>
              <a:cxn ang="0">
                <a:pos x="36" y="49"/>
              </a:cxn>
              <a:cxn ang="0">
                <a:pos x="31" y="47"/>
              </a:cxn>
              <a:cxn ang="0">
                <a:pos x="27" y="44"/>
              </a:cxn>
              <a:cxn ang="0">
                <a:pos x="23" y="41"/>
              </a:cxn>
              <a:cxn ang="0">
                <a:pos x="19" y="38"/>
              </a:cxn>
              <a:cxn ang="0">
                <a:pos x="15" y="35"/>
              </a:cxn>
              <a:cxn ang="0">
                <a:pos x="12" y="30"/>
              </a:cxn>
              <a:cxn ang="0">
                <a:pos x="9" y="25"/>
              </a:cxn>
              <a:cxn ang="0">
                <a:pos x="7" y="21"/>
              </a:cxn>
              <a:cxn ang="0">
                <a:pos x="5" y="16"/>
              </a:cxn>
              <a:cxn ang="0">
                <a:pos x="4" y="11"/>
              </a:cxn>
              <a:cxn ang="0">
                <a:pos x="3" y="5"/>
              </a:cxn>
              <a:cxn ang="0">
                <a:pos x="2" y="0"/>
              </a:cxn>
              <a:cxn ang="0">
                <a:pos x="0" y="0"/>
              </a:cxn>
            </a:cxnLst>
            <a:rect l="0" t="0" r="r" b="b"/>
            <a:pathLst>
              <a:path w="58" h="57">
                <a:moveTo>
                  <a:pt x="0" y="0"/>
                </a:moveTo>
                <a:lnTo>
                  <a:pt x="1" y="5"/>
                </a:lnTo>
                <a:lnTo>
                  <a:pt x="2" y="12"/>
                </a:lnTo>
                <a:lnTo>
                  <a:pt x="3" y="17"/>
                </a:lnTo>
                <a:lnTo>
                  <a:pt x="5" y="21"/>
                </a:lnTo>
                <a:lnTo>
                  <a:pt x="7" y="27"/>
                </a:lnTo>
                <a:lnTo>
                  <a:pt x="10" y="31"/>
                </a:lnTo>
                <a:lnTo>
                  <a:pt x="13" y="35"/>
                </a:lnTo>
                <a:lnTo>
                  <a:pt x="17" y="40"/>
                </a:lnTo>
                <a:lnTo>
                  <a:pt x="21" y="43"/>
                </a:lnTo>
                <a:lnTo>
                  <a:pt x="26" y="47"/>
                </a:lnTo>
                <a:lnTo>
                  <a:pt x="30" y="49"/>
                </a:lnTo>
                <a:lnTo>
                  <a:pt x="35" y="51"/>
                </a:lnTo>
                <a:lnTo>
                  <a:pt x="41" y="54"/>
                </a:lnTo>
                <a:lnTo>
                  <a:pt x="46" y="54"/>
                </a:lnTo>
                <a:lnTo>
                  <a:pt x="52" y="56"/>
                </a:lnTo>
                <a:lnTo>
                  <a:pt x="57" y="56"/>
                </a:lnTo>
                <a:lnTo>
                  <a:pt x="57" y="54"/>
                </a:lnTo>
                <a:lnTo>
                  <a:pt x="52" y="54"/>
                </a:lnTo>
                <a:lnTo>
                  <a:pt x="46" y="52"/>
                </a:lnTo>
                <a:lnTo>
                  <a:pt x="41" y="51"/>
                </a:lnTo>
                <a:lnTo>
                  <a:pt x="36" y="49"/>
                </a:lnTo>
                <a:lnTo>
                  <a:pt x="31" y="47"/>
                </a:lnTo>
                <a:lnTo>
                  <a:pt x="27" y="44"/>
                </a:lnTo>
                <a:lnTo>
                  <a:pt x="23" y="41"/>
                </a:lnTo>
                <a:lnTo>
                  <a:pt x="19" y="38"/>
                </a:lnTo>
                <a:lnTo>
                  <a:pt x="15" y="35"/>
                </a:lnTo>
                <a:lnTo>
                  <a:pt x="12" y="30"/>
                </a:lnTo>
                <a:lnTo>
                  <a:pt x="9" y="25"/>
                </a:lnTo>
                <a:lnTo>
                  <a:pt x="7" y="21"/>
                </a:lnTo>
                <a:lnTo>
                  <a:pt x="5" y="16"/>
                </a:lnTo>
                <a:lnTo>
                  <a:pt x="4" y="11"/>
                </a:lnTo>
                <a:lnTo>
                  <a:pt x="3" y="5"/>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1" name="Freeform 1093"/>
          <p:cNvSpPr>
            <a:spLocks/>
          </p:cNvSpPr>
          <p:nvPr/>
        </p:nvSpPr>
        <p:spPr bwMode="auto">
          <a:xfrm>
            <a:off x="9811835" y="4533240"/>
            <a:ext cx="92075" cy="93662"/>
          </a:xfrm>
          <a:custGeom>
            <a:avLst/>
            <a:gdLst/>
            <a:ahLst/>
            <a:cxnLst>
              <a:cxn ang="0">
                <a:pos x="57" y="0"/>
              </a:cxn>
              <a:cxn ang="0">
                <a:pos x="52" y="1"/>
              </a:cxn>
              <a:cxn ang="0">
                <a:pos x="46" y="2"/>
              </a:cxn>
              <a:cxn ang="0">
                <a:pos x="41" y="3"/>
              </a:cxn>
              <a:cxn ang="0">
                <a:pos x="35" y="5"/>
              </a:cxn>
              <a:cxn ang="0">
                <a:pos x="30" y="7"/>
              </a:cxn>
              <a:cxn ang="0">
                <a:pos x="26" y="10"/>
              </a:cxn>
              <a:cxn ang="0">
                <a:pos x="21" y="13"/>
              </a:cxn>
              <a:cxn ang="0">
                <a:pos x="17" y="17"/>
              </a:cxn>
              <a:cxn ang="0">
                <a:pos x="13" y="21"/>
              </a:cxn>
              <a:cxn ang="0">
                <a:pos x="10" y="26"/>
              </a:cxn>
              <a:cxn ang="0">
                <a:pos x="7" y="31"/>
              </a:cxn>
              <a:cxn ang="0">
                <a:pos x="5" y="35"/>
              </a:cxn>
              <a:cxn ang="0">
                <a:pos x="3" y="41"/>
              </a:cxn>
              <a:cxn ang="0">
                <a:pos x="2" y="46"/>
              </a:cxn>
              <a:cxn ang="0">
                <a:pos x="1" y="52"/>
              </a:cxn>
              <a:cxn ang="0">
                <a:pos x="0" y="58"/>
              </a:cxn>
              <a:cxn ang="0">
                <a:pos x="2" y="58"/>
              </a:cxn>
              <a:cxn ang="0">
                <a:pos x="3" y="53"/>
              </a:cxn>
              <a:cxn ang="0">
                <a:pos x="4" y="46"/>
              </a:cxn>
              <a:cxn ang="0">
                <a:pos x="5" y="42"/>
              </a:cxn>
              <a:cxn ang="0">
                <a:pos x="7" y="36"/>
              </a:cxn>
              <a:cxn ang="0">
                <a:pos x="9" y="31"/>
              </a:cxn>
              <a:cxn ang="0">
                <a:pos x="12" y="27"/>
              </a:cxn>
              <a:cxn ang="0">
                <a:pos x="15" y="23"/>
              </a:cxn>
              <a:cxn ang="0">
                <a:pos x="19" y="19"/>
              </a:cxn>
              <a:cxn ang="0">
                <a:pos x="23" y="16"/>
              </a:cxn>
              <a:cxn ang="0">
                <a:pos x="27" y="12"/>
              </a:cxn>
              <a:cxn ang="0">
                <a:pos x="31" y="9"/>
              </a:cxn>
              <a:cxn ang="0">
                <a:pos x="36" y="7"/>
              </a:cxn>
              <a:cxn ang="0">
                <a:pos x="41" y="5"/>
              </a:cxn>
              <a:cxn ang="0">
                <a:pos x="46" y="4"/>
              </a:cxn>
              <a:cxn ang="0">
                <a:pos x="52" y="3"/>
              </a:cxn>
              <a:cxn ang="0">
                <a:pos x="57" y="3"/>
              </a:cxn>
              <a:cxn ang="0">
                <a:pos x="57" y="0"/>
              </a:cxn>
            </a:cxnLst>
            <a:rect l="0" t="0" r="r" b="b"/>
            <a:pathLst>
              <a:path w="58" h="59">
                <a:moveTo>
                  <a:pt x="57" y="0"/>
                </a:moveTo>
                <a:lnTo>
                  <a:pt x="52" y="1"/>
                </a:lnTo>
                <a:lnTo>
                  <a:pt x="46" y="2"/>
                </a:lnTo>
                <a:lnTo>
                  <a:pt x="41" y="3"/>
                </a:lnTo>
                <a:lnTo>
                  <a:pt x="35" y="5"/>
                </a:lnTo>
                <a:lnTo>
                  <a:pt x="30" y="7"/>
                </a:lnTo>
                <a:lnTo>
                  <a:pt x="26" y="10"/>
                </a:lnTo>
                <a:lnTo>
                  <a:pt x="21" y="13"/>
                </a:lnTo>
                <a:lnTo>
                  <a:pt x="17" y="17"/>
                </a:lnTo>
                <a:lnTo>
                  <a:pt x="13" y="21"/>
                </a:lnTo>
                <a:lnTo>
                  <a:pt x="10" y="26"/>
                </a:lnTo>
                <a:lnTo>
                  <a:pt x="7" y="31"/>
                </a:lnTo>
                <a:lnTo>
                  <a:pt x="5" y="35"/>
                </a:lnTo>
                <a:lnTo>
                  <a:pt x="3" y="41"/>
                </a:lnTo>
                <a:lnTo>
                  <a:pt x="2" y="46"/>
                </a:lnTo>
                <a:lnTo>
                  <a:pt x="1" y="52"/>
                </a:lnTo>
                <a:lnTo>
                  <a:pt x="0" y="58"/>
                </a:lnTo>
                <a:lnTo>
                  <a:pt x="2" y="58"/>
                </a:lnTo>
                <a:lnTo>
                  <a:pt x="3" y="53"/>
                </a:lnTo>
                <a:lnTo>
                  <a:pt x="4" y="46"/>
                </a:lnTo>
                <a:lnTo>
                  <a:pt x="5" y="42"/>
                </a:lnTo>
                <a:lnTo>
                  <a:pt x="7" y="36"/>
                </a:lnTo>
                <a:lnTo>
                  <a:pt x="9" y="31"/>
                </a:lnTo>
                <a:lnTo>
                  <a:pt x="12" y="27"/>
                </a:lnTo>
                <a:lnTo>
                  <a:pt x="15" y="23"/>
                </a:lnTo>
                <a:lnTo>
                  <a:pt x="19" y="19"/>
                </a:lnTo>
                <a:lnTo>
                  <a:pt x="23" y="16"/>
                </a:lnTo>
                <a:lnTo>
                  <a:pt x="27" y="12"/>
                </a:lnTo>
                <a:lnTo>
                  <a:pt x="31" y="9"/>
                </a:lnTo>
                <a:lnTo>
                  <a:pt x="36" y="7"/>
                </a:lnTo>
                <a:lnTo>
                  <a:pt x="41" y="5"/>
                </a:lnTo>
                <a:lnTo>
                  <a:pt x="46" y="4"/>
                </a:lnTo>
                <a:lnTo>
                  <a:pt x="52" y="3"/>
                </a:lnTo>
                <a:lnTo>
                  <a:pt x="57" y="3"/>
                </a:lnTo>
                <a:lnTo>
                  <a:pt x="57"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2" name="Freeform 1094"/>
          <p:cNvSpPr>
            <a:spLocks/>
          </p:cNvSpPr>
          <p:nvPr/>
        </p:nvSpPr>
        <p:spPr bwMode="auto">
          <a:xfrm>
            <a:off x="9915021" y="4480852"/>
            <a:ext cx="146050" cy="147638"/>
          </a:xfrm>
          <a:custGeom>
            <a:avLst/>
            <a:gdLst/>
            <a:ahLst/>
            <a:cxnLst>
              <a:cxn ang="0">
                <a:pos x="91" y="88"/>
              </a:cxn>
              <a:cxn ang="0">
                <a:pos x="90" y="79"/>
              </a:cxn>
              <a:cxn ang="0">
                <a:pos x="89" y="69"/>
              </a:cxn>
              <a:cxn ang="0">
                <a:pos x="86" y="60"/>
              </a:cxn>
              <a:cxn ang="0">
                <a:pos x="82" y="52"/>
              </a:cxn>
              <a:cxn ang="0">
                <a:pos x="79" y="44"/>
              </a:cxn>
              <a:cxn ang="0">
                <a:pos x="74" y="37"/>
              </a:cxn>
              <a:cxn ang="0">
                <a:pos x="67" y="30"/>
              </a:cxn>
              <a:cxn ang="0">
                <a:pos x="62" y="24"/>
              </a:cxn>
              <a:cxn ang="0">
                <a:pos x="55" y="18"/>
              </a:cxn>
              <a:cxn ang="0">
                <a:pos x="48" y="13"/>
              </a:cxn>
              <a:cxn ang="0">
                <a:pos x="40" y="10"/>
              </a:cxn>
              <a:cxn ang="0">
                <a:pos x="31" y="6"/>
              </a:cxn>
              <a:cxn ang="0">
                <a:pos x="23" y="3"/>
              </a:cxn>
              <a:cxn ang="0">
                <a:pos x="13" y="2"/>
              </a:cxn>
              <a:cxn ang="0">
                <a:pos x="5" y="1"/>
              </a:cxn>
              <a:cxn ang="0">
                <a:pos x="0" y="3"/>
              </a:cxn>
              <a:cxn ang="0">
                <a:pos x="9" y="3"/>
              </a:cxn>
              <a:cxn ang="0">
                <a:pos x="18" y="5"/>
              </a:cxn>
              <a:cxn ang="0">
                <a:pos x="26" y="6"/>
              </a:cxn>
              <a:cxn ang="0">
                <a:pos x="35" y="10"/>
              </a:cxn>
              <a:cxn ang="0">
                <a:pos x="42" y="13"/>
              </a:cxn>
              <a:cxn ang="0">
                <a:pos x="50" y="18"/>
              </a:cxn>
              <a:cxn ang="0">
                <a:pos x="57" y="23"/>
              </a:cxn>
              <a:cxn ang="0">
                <a:pos x="63" y="29"/>
              </a:cxn>
              <a:cxn ang="0">
                <a:pos x="69" y="35"/>
              </a:cxn>
              <a:cxn ang="0">
                <a:pos x="74" y="42"/>
              </a:cxn>
              <a:cxn ang="0">
                <a:pos x="79" y="49"/>
              </a:cxn>
              <a:cxn ang="0">
                <a:pos x="82" y="57"/>
              </a:cxn>
              <a:cxn ang="0">
                <a:pos x="85" y="66"/>
              </a:cxn>
              <a:cxn ang="0">
                <a:pos x="87" y="74"/>
              </a:cxn>
              <a:cxn ang="0">
                <a:pos x="89" y="83"/>
              </a:cxn>
              <a:cxn ang="0">
                <a:pos x="89" y="92"/>
              </a:cxn>
            </a:cxnLst>
            <a:rect l="0" t="0" r="r" b="b"/>
            <a:pathLst>
              <a:path w="93" h="93">
                <a:moveTo>
                  <a:pt x="92" y="92"/>
                </a:moveTo>
                <a:lnTo>
                  <a:pt x="91" y="88"/>
                </a:lnTo>
                <a:lnTo>
                  <a:pt x="91" y="83"/>
                </a:lnTo>
                <a:lnTo>
                  <a:pt x="90" y="79"/>
                </a:lnTo>
                <a:lnTo>
                  <a:pt x="90" y="74"/>
                </a:lnTo>
                <a:lnTo>
                  <a:pt x="89" y="69"/>
                </a:lnTo>
                <a:lnTo>
                  <a:pt x="87" y="65"/>
                </a:lnTo>
                <a:lnTo>
                  <a:pt x="86" y="60"/>
                </a:lnTo>
                <a:lnTo>
                  <a:pt x="84" y="56"/>
                </a:lnTo>
                <a:lnTo>
                  <a:pt x="82" y="52"/>
                </a:lnTo>
                <a:lnTo>
                  <a:pt x="81" y="48"/>
                </a:lnTo>
                <a:lnTo>
                  <a:pt x="79" y="44"/>
                </a:lnTo>
                <a:lnTo>
                  <a:pt x="76" y="40"/>
                </a:lnTo>
                <a:lnTo>
                  <a:pt x="74" y="37"/>
                </a:lnTo>
                <a:lnTo>
                  <a:pt x="71" y="34"/>
                </a:lnTo>
                <a:lnTo>
                  <a:pt x="67" y="30"/>
                </a:lnTo>
                <a:lnTo>
                  <a:pt x="65" y="27"/>
                </a:lnTo>
                <a:lnTo>
                  <a:pt x="62" y="24"/>
                </a:lnTo>
                <a:lnTo>
                  <a:pt x="58" y="21"/>
                </a:lnTo>
                <a:lnTo>
                  <a:pt x="55" y="18"/>
                </a:lnTo>
                <a:lnTo>
                  <a:pt x="51" y="16"/>
                </a:lnTo>
                <a:lnTo>
                  <a:pt x="48" y="13"/>
                </a:lnTo>
                <a:lnTo>
                  <a:pt x="44" y="11"/>
                </a:lnTo>
                <a:lnTo>
                  <a:pt x="40" y="10"/>
                </a:lnTo>
                <a:lnTo>
                  <a:pt x="36" y="8"/>
                </a:lnTo>
                <a:lnTo>
                  <a:pt x="31" y="6"/>
                </a:lnTo>
                <a:lnTo>
                  <a:pt x="27" y="4"/>
                </a:lnTo>
                <a:lnTo>
                  <a:pt x="23" y="3"/>
                </a:lnTo>
                <a:lnTo>
                  <a:pt x="18" y="2"/>
                </a:lnTo>
                <a:lnTo>
                  <a:pt x="13" y="2"/>
                </a:lnTo>
                <a:lnTo>
                  <a:pt x="10" y="1"/>
                </a:lnTo>
                <a:lnTo>
                  <a:pt x="5" y="1"/>
                </a:lnTo>
                <a:lnTo>
                  <a:pt x="0" y="0"/>
                </a:lnTo>
                <a:lnTo>
                  <a:pt x="0" y="3"/>
                </a:lnTo>
                <a:lnTo>
                  <a:pt x="5" y="3"/>
                </a:lnTo>
                <a:lnTo>
                  <a:pt x="9" y="3"/>
                </a:lnTo>
                <a:lnTo>
                  <a:pt x="13" y="4"/>
                </a:lnTo>
                <a:lnTo>
                  <a:pt x="18" y="5"/>
                </a:lnTo>
                <a:lnTo>
                  <a:pt x="22" y="6"/>
                </a:lnTo>
                <a:lnTo>
                  <a:pt x="26" y="6"/>
                </a:lnTo>
                <a:lnTo>
                  <a:pt x="30" y="8"/>
                </a:lnTo>
                <a:lnTo>
                  <a:pt x="35" y="10"/>
                </a:lnTo>
                <a:lnTo>
                  <a:pt x="38" y="11"/>
                </a:lnTo>
                <a:lnTo>
                  <a:pt x="42" y="13"/>
                </a:lnTo>
                <a:lnTo>
                  <a:pt x="46" y="16"/>
                </a:lnTo>
                <a:lnTo>
                  <a:pt x="50" y="18"/>
                </a:lnTo>
                <a:lnTo>
                  <a:pt x="53" y="21"/>
                </a:lnTo>
                <a:lnTo>
                  <a:pt x="57" y="23"/>
                </a:lnTo>
                <a:lnTo>
                  <a:pt x="60" y="26"/>
                </a:lnTo>
                <a:lnTo>
                  <a:pt x="63" y="29"/>
                </a:lnTo>
                <a:lnTo>
                  <a:pt x="66" y="32"/>
                </a:lnTo>
                <a:lnTo>
                  <a:pt x="69" y="35"/>
                </a:lnTo>
                <a:lnTo>
                  <a:pt x="71" y="39"/>
                </a:lnTo>
                <a:lnTo>
                  <a:pt x="74" y="42"/>
                </a:lnTo>
                <a:lnTo>
                  <a:pt x="76" y="46"/>
                </a:lnTo>
                <a:lnTo>
                  <a:pt x="79" y="49"/>
                </a:lnTo>
                <a:lnTo>
                  <a:pt x="80" y="53"/>
                </a:lnTo>
                <a:lnTo>
                  <a:pt x="82" y="57"/>
                </a:lnTo>
                <a:lnTo>
                  <a:pt x="84" y="61"/>
                </a:lnTo>
                <a:lnTo>
                  <a:pt x="85" y="66"/>
                </a:lnTo>
                <a:lnTo>
                  <a:pt x="86" y="70"/>
                </a:lnTo>
                <a:lnTo>
                  <a:pt x="87" y="74"/>
                </a:lnTo>
                <a:lnTo>
                  <a:pt x="88" y="79"/>
                </a:lnTo>
                <a:lnTo>
                  <a:pt x="89" y="83"/>
                </a:lnTo>
                <a:lnTo>
                  <a:pt x="89" y="88"/>
                </a:lnTo>
                <a:lnTo>
                  <a:pt x="89" y="92"/>
                </a:lnTo>
                <a:lnTo>
                  <a:pt x="92" y="92"/>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3" name="Freeform 1095"/>
          <p:cNvSpPr>
            <a:spLocks/>
          </p:cNvSpPr>
          <p:nvPr/>
        </p:nvSpPr>
        <p:spPr bwMode="auto">
          <a:xfrm>
            <a:off x="9915021" y="4633253"/>
            <a:ext cx="146050" cy="150813"/>
          </a:xfrm>
          <a:custGeom>
            <a:avLst/>
            <a:gdLst/>
            <a:ahLst/>
            <a:cxnLst>
              <a:cxn ang="0">
                <a:pos x="5" y="93"/>
              </a:cxn>
              <a:cxn ang="0">
                <a:pos x="13" y="92"/>
              </a:cxn>
              <a:cxn ang="0">
                <a:pos x="23" y="91"/>
              </a:cxn>
              <a:cxn ang="0">
                <a:pos x="31" y="88"/>
              </a:cxn>
              <a:cxn ang="0">
                <a:pos x="40" y="84"/>
              </a:cxn>
              <a:cxn ang="0">
                <a:pos x="48" y="80"/>
              </a:cxn>
              <a:cxn ang="0">
                <a:pos x="55" y="76"/>
              </a:cxn>
              <a:cxn ang="0">
                <a:pos x="62" y="70"/>
              </a:cxn>
              <a:cxn ang="0">
                <a:pos x="67" y="63"/>
              </a:cxn>
              <a:cxn ang="0">
                <a:pos x="74" y="56"/>
              </a:cxn>
              <a:cxn ang="0">
                <a:pos x="79" y="49"/>
              </a:cxn>
              <a:cxn ang="0">
                <a:pos x="82" y="41"/>
              </a:cxn>
              <a:cxn ang="0">
                <a:pos x="86" y="32"/>
              </a:cxn>
              <a:cxn ang="0">
                <a:pos x="89" y="23"/>
              </a:cxn>
              <a:cxn ang="0">
                <a:pos x="90" y="14"/>
              </a:cxn>
              <a:cxn ang="0">
                <a:pos x="91" y="5"/>
              </a:cxn>
              <a:cxn ang="0">
                <a:pos x="89" y="0"/>
              </a:cxn>
              <a:cxn ang="0">
                <a:pos x="89" y="10"/>
              </a:cxn>
              <a:cxn ang="0">
                <a:pos x="87" y="18"/>
              </a:cxn>
              <a:cxn ang="0">
                <a:pos x="85" y="27"/>
              </a:cxn>
              <a:cxn ang="0">
                <a:pos x="82" y="36"/>
              </a:cxn>
              <a:cxn ang="0">
                <a:pos x="79" y="43"/>
              </a:cxn>
              <a:cxn ang="0">
                <a:pos x="74" y="51"/>
              </a:cxn>
              <a:cxn ang="0">
                <a:pos x="69" y="59"/>
              </a:cxn>
              <a:cxn ang="0">
                <a:pos x="63" y="65"/>
              </a:cxn>
              <a:cxn ang="0">
                <a:pos x="57" y="71"/>
              </a:cxn>
              <a:cxn ang="0">
                <a:pos x="50" y="76"/>
              </a:cxn>
              <a:cxn ang="0">
                <a:pos x="42" y="80"/>
              </a:cxn>
              <a:cxn ang="0">
                <a:pos x="35" y="84"/>
              </a:cxn>
              <a:cxn ang="0">
                <a:pos x="26" y="87"/>
              </a:cxn>
              <a:cxn ang="0">
                <a:pos x="18" y="89"/>
              </a:cxn>
              <a:cxn ang="0">
                <a:pos x="9" y="91"/>
              </a:cxn>
              <a:cxn ang="0">
                <a:pos x="0" y="91"/>
              </a:cxn>
            </a:cxnLst>
            <a:rect l="0" t="0" r="r" b="b"/>
            <a:pathLst>
              <a:path w="93" h="95">
                <a:moveTo>
                  <a:pt x="0" y="94"/>
                </a:moveTo>
                <a:lnTo>
                  <a:pt x="5" y="93"/>
                </a:lnTo>
                <a:lnTo>
                  <a:pt x="10" y="93"/>
                </a:lnTo>
                <a:lnTo>
                  <a:pt x="13" y="92"/>
                </a:lnTo>
                <a:lnTo>
                  <a:pt x="18" y="92"/>
                </a:lnTo>
                <a:lnTo>
                  <a:pt x="23" y="91"/>
                </a:lnTo>
                <a:lnTo>
                  <a:pt x="27" y="89"/>
                </a:lnTo>
                <a:lnTo>
                  <a:pt x="31" y="88"/>
                </a:lnTo>
                <a:lnTo>
                  <a:pt x="36" y="86"/>
                </a:lnTo>
                <a:lnTo>
                  <a:pt x="40" y="84"/>
                </a:lnTo>
                <a:lnTo>
                  <a:pt x="44" y="83"/>
                </a:lnTo>
                <a:lnTo>
                  <a:pt x="48" y="80"/>
                </a:lnTo>
                <a:lnTo>
                  <a:pt x="51" y="78"/>
                </a:lnTo>
                <a:lnTo>
                  <a:pt x="55" y="76"/>
                </a:lnTo>
                <a:lnTo>
                  <a:pt x="58" y="72"/>
                </a:lnTo>
                <a:lnTo>
                  <a:pt x="62" y="70"/>
                </a:lnTo>
                <a:lnTo>
                  <a:pt x="65" y="67"/>
                </a:lnTo>
                <a:lnTo>
                  <a:pt x="67" y="63"/>
                </a:lnTo>
                <a:lnTo>
                  <a:pt x="71" y="59"/>
                </a:lnTo>
                <a:lnTo>
                  <a:pt x="74" y="56"/>
                </a:lnTo>
                <a:lnTo>
                  <a:pt x="76" y="52"/>
                </a:lnTo>
                <a:lnTo>
                  <a:pt x="79" y="49"/>
                </a:lnTo>
                <a:lnTo>
                  <a:pt x="81" y="45"/>
                </a:lnTo>
                <a:lnTo>
                  <a:pt x="82" y="41"/>
                </a:lnTo>
                <a:lnTo>
                  <a:pt x="84" y="37"/>
                </a:lnTo>
                <a:lnTo>
                  <a:pt x="86" y="32"/>
                </a:lnTo>
                <a:lnTo>
                  <a:pt x="87" y="28"/>
                </a:lnTo>
                <a:lnTo>
                  <a:pt x="89" y="23"/>
                </a:lnTo>
                <a:lnTo>
                  <a:pt x="90" y="19"/>
                </a:lnTo>
                <a:lnTo>
                  <a:pt x="90" y="14"/>
                </a:lnTo>
                <a:lnTo>
                  <a:pt x="91" y="10"/>
                </a:lnTo>
                <a:lnTo>
                  <a:pt x="91" y="5"/>
                </a:lnTo>
                <a:lnTo>
                  <a:pt x="92" y="0"/>
                </a:lnTo>
                <a:lnTo>
                  <a:pt x="89" y="0"/>
                </a:lnTo>
                <a:lnTo>
                  <a:pt x="89" y="5"/>
                </a:lnTo>
                <a:lnTo>
                  <a:pt x="89" y="10"/>
                </a:lnTo>
                <a:lnTo>
                  <a:pt x="88" y="14"/>
                </a:lnTo>
                <a:lnTo>
                  <a:pt x="87" y="18"/>
                </a:lnTo>
                <a:lnTo>
                  <a:pt x="86" y="23"/>
                </a:lnTo>
                <a:lnTo>
                  <a:pt x="85" y="27"/>
                </a:lnTo>
                <a:lnTo>
                  <a:pt x="84" y="31"/>
                </a:lnTo>
                <a:lnTo>
                  <a:pt x="82" y="36"/>
                </a:lnTo>
                <a:lnTo>
                  <a:pt x="80" y="40"/>
                </a:lnTo>
                <a:lnTo>
                  <a:pt x="79" y="43"/>
                </a:lnTo>
                <a:lnTo>
                  <a:pt x="76" y="47"/>
                </a:lnTo>
                <a:lnTo>
                  <a:pt x="74" y="51"/>
                </a:lnTo>
                <a:lnTo>
                  <a:pt x="71" y="55"/>
                </a:lnTo>
                <a:lnTo>
                  <a:pt x="69" y="59"/>
                </a:lnTo>
                <a:lnTo>
                  <a:pt x="66" y="62"/>
                </a:lnTo>
                <a:lnTo>
                  <a:pt x="63" y="65"/>
                </a:lnTo>
                <a:lnTo>
                  <a:pt x="60" y="67"/>
                </a:lnTo>
                <a:lnTo>
                  <a:pt x="57" y="71"/>
                </a:lnTo>
                <a:lnTo>
                  <a:pt x="53" y="73"/>
                </a:lnTo>
                <a:lnTo>
                  <a:pt x="50" y="76"/>
                </a:lnTo>
                <a:lnTo>
                  <a:pt x="46" y="78"/>
                </a:lnTo>
                <a:lnTo>
                  <a:pt x="42" y="80"/>
                </a:lnTo>
                <a:lnTo>
                  <a:pt x="38" y="82"/>
                </a:lnTo>
                <a:lnTo>
                  <a:pt x="35" y="84"/>
                </a:lnTo>
                <a:lnTo>
                  <a:pt x="30" y="86"/>
                </a:lnTo>
                <a:lnTo>
                  <a:pt x="26" y="87"/>
                </a:lnTo>
                <a:lnTo>
                  <a:pt x="22" y="88"/>
                </a:lnTo>
                <a:lnTo>
                  <a:pt x="18" y="89"/>
                </a:lnTo>
                <a:lnTo>
                  <a:pt x="13" y="90"/>
                </a:lnTo>
                <a:lnTo>
                  <a:pt x="9" y="91"/>
                </a:lnTo>
                <a:lnTo>
                  <a:pt x="5" y="91"/>
                </a:lnTo>
                <a:lnTo>
                  <a:pt x="0" y="91"/>
                </a:lnTo>
                <a:lnTo>
                  <a:pt x="0" y="94"/>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4" name="Freeform 1096"/>
          <p:cNvSpPr>
            <a:spLocks/>
          </p:cNvSpPr>
          <p:nvPr/>
        </p:nvSpPr>
        <p:spPr bwMode="auto">
          <a:xfrm>
            <a:off x="9757860" y="4633253"/>
            <a:ext cx="147637" cy="150813"/>
          </a:xfrm>
          <a:custGeom>
            <a:avLst/>
            <a:gdLst/>
            <a:ahLst/>
            <a:cxnLst>
              <a:cxn ang="0">
                <a:pos x="0" y="5"/>
              </a:cxn>
              <a:cxn ang="0">
                <a:pos x="2" y="14"/>
              </a:cxn>
              <a:cxn ang="0">
                <a:pos x="3" y="23"/>
              </a:cxn>
              <a:cxn ang="0">
                <a:pos x="6" y="32"/>
              </a:cxn>
              <a:cxn ang="0">
                <a:pos x="10" y="41"/>
              </a:cxn>
              <a:cxn ang="0">
                <a:pos x="13" y="49"/>
              </a:cxn>
              <a:cxn ang="0">
                <a:pos x="18" y="56"/>
              </a:cxn>
              <a:cxn ang="0">
                <a:pos x="24" y="63"/>
              </a:cxn>
              <a:cxn ang="0">
                <a:pos x="30" y="70"/>
              </a:cxn>
              <a:cxn ang="0">
                <a:pos x="37" y="76"/>
              </a:cxn>
              <a:cxn ang="0">
                <a:pos x="44" y="80"/>
              </a:cxn>
              <a:cxn ang="0">
                <a:pos x="52" y="84"/>
              </a:cxn>
              <a:cxn ang="0">
                <a:pos x="60" y="88"/>
              </a:cxn>
              <a:cxn ang="0">
                <a:pos x="69" y="91"/>
              </a:cxn>
              <a:cxn ang="0">
                <a:pos x="78" y="92"/>
              </a:cxn>
              <a:cxn ang="0">
                <a:pos x="87" y="93"/>
              </a:cxn>
              <a:cxn ang="0">
                <a:pos x="92" y="91"/>
              </a:cxn>
              <a:cxn ang="0">
                <a:pos x="82" y="91"/>
              </a:cxn>
              <a:cxn ang="0">
                <a:pos x="74" y="89"/>
              </a:cxn>
              <a:cxn ang="0">
                <a:pos x="65" y="87"/>
              </a:cxn>
              <a:cxn ang="0">
                <a:pos x="57" y="84"/>
              </a:cxn>
              <a:cxn ang="0">
                <a:pos x="49" y="80"/>
              </a:cxn>
              <a:cxn ang="0">
                <a:pos x="42" y="76"/>
              </a:cxn>
              <a:cxn ang="0">
                <a:pos x="35" y="71"/>
              </a:cxn>
              <a:cxn ang="0">
                <a:pos x="29" y="65"/>
              </a:cxn>
              <a:cxn ang="0">
                <a:pos x="23" y="59"/>
              </a:cxn>
              <a:cxn ang="0">
                <a:pos x="18" y="51"/>
              </a:cxn>
              <a:cxn ang="0">
                <a:pos x="13" y="43"/>
              </a:cxn>
              <a:cxn ang="0">
                <a:pos x="10" y="36"/>
              </a:cxn>
              <a:cxn ang="0">
                <a:pos x="6" y="27"/>
              </a:cxn>
              <a:cxn ang="0">
                <a:pos x="5" y="18"/>
              </a:cxn>
              <a:cxn ang="0">
                <a:pos x="3" y="10"/>
              </a:cxn>
              <a:cxn ang="0">
                <a:pos x="2" y="0"/>
              </a:cxn>
            </a:cxnLst>
            <a:rect l="0" t="0" r="r" b="b"/>
            <a:pathLst>
              <a:path w="93" h="95">
                <a:moveTo>
                  <a:pt x="0" y="0"/>
                </a:moveTo>
                <a:lnTo>
                  <a:pt x="0" y="5"/>
                </a:lnTo>
                <a:lnTo>
                  <a:pt x="1" y="10"/>
                </a:lnTo>
                <a:lnTo>
                  <a:pt x="2" y="14"/>
                </a:lnTo>
                <a:lnTo>
                  <a:pt x="2" y="19"/>
                </a:lnTo>
                <a:lnTo>
                  <a:pt x="3" y="23"/>
                </a:lnTo>
                <a:lnTo>
                  <a:pt x="4" y="28"/>
                </a:lnTo>
                <a:lnTo>
                  <a:pt x="6" y="32"/>
                </a:lnTo>
                <a:lnTo>
                  <a:pt x="7" y="37"/>
                </a:lnTo>
                <a:lnTo>
                  <a:pt x="10" y="41"/>
                </a:lnTo>
                <a:lnTo>
                  <a:pt x="11" y="45"/>
                </a:lnTo>
                <a:lnTo>
                  <a:pt x="13" y="49"/>
                </a:lnTo>
                <a:lnTo>
                  <a:pt x="16" y="52"/>
                </a:lnTo>
                <a:lnTo>
                  <a:pt x="18" y="56"/>
                </a:lnTo>
                <a:lnTo>
                  <a:pt x="21" y="59"/>
                </a:lnTo>
                <a:lnTo>
                  <a:pt x="24" y="63"/>
                </a:lnTo>
                <a:lnTo>
                  <a:pt x="27" y="67"/>
                </a:lnTo>
                <a:lnTo>
                  <a:pt x="30" y="70"/>
                </a:lnTo>
                <a:lnTo>
                  <a:pt x="33" y="72"/>
                </a:lnTo>
                <a:lnTo>
                  <a:pt x="37" y="76"/>
                </a:lnTo>
                <a:lnTo>
                  <a:pt x="40" y="78"/>
                </a:lnTo>
                <a:lnTo>
                  <a:pt x="44" y="80"/>
                </a:lnTo>
                <a:lnTo>
                  <a:pt x="48" y="83"/>
                </a:lnTo>
                <a:lnTo>
                  <a:pt x="52" y="84"/>
                </a:lnTo>
                <a:lnTo>
                  <a:pt x="56" y="86"/>
                </a:lnTo>
                <a:lnTo>
                  <a:pt x="60" y="88"/>
                </a:lnTo>
                <a:lnTo>
                  <a:pt x="65" y="89"/>
                </a:lnTo>
                <a:lnTo>
                  <a:pt x="69" y="91"/>
                </a:lnTo>
                <a:lnTo>
                  <a:pt x="74" y="92"/>
                </a:lnTo>
                <a:lnTo>
                  <a:pt x="78" y="92"/>
                </a:lnTo>
                <a:lnTo>
                  <a:pt x="82" y="93"/>
                </a:lnTo>
                <a:lnTo>
                  <a:pt x="87" y="93"/>
                </a:lnTo>
                <a:lnTo>
                  <a:pt x="92" y="94"/>
                </a:lnTo>
                <a:lnTo>
                  <a:pt x="92" y="91"/>
                </a:lnTo>
                <a:lnTo>
                  <a:pt x="87" y="91"/>
                </a:lnTo>
                <a:lnTo>
                  <a:pt x="82" y="91"/>
                </a:lnTo>
                <a:lnTo>
                  <a:pt x="79" y="90"/>
                </a:lnTo>
                <a:lnTo>
                  <a:pt x="74" y="89"/>
                </a:lnTo>
                <a:lnTo>
                  <a:pt x="70" y="88"/>
                </a:lnTo>
                <a:lnTo>
                  <a:pt x="65" y="87"/>
                </a:lnTo>
                <a:lnTo>
                  <a:pt x="61" y="86"/>
                </a:lnTo>
                <a:lnTo>
                  <a:pt x="57" y="84"/>
                </a:lnTo>
                <a:lnTo>
                  <a:pt x="53" y="82"/>
                </a:lnTo>
                <a:lnTo>
                  <a:pt x="49" y="80"/>
                </a:lnTo>
                <a:lnTo>
                  <a:pt x="46" y="78"/>
                </a:lnTo>
                <a:lnTo>
                  <a:pt x="42" y="76"/>
                </a:lnTo>
                <a:lnTo>
                  <a:pt x="39" y="73"/>
                </a:lnTo>
                <a:lnTo>
                  <a:pt x="35" y="71"/>
                </a:lnTo>
                <a:lnTo>
                  <a:pt x="32" y="67"/>
                </a:lnTo>
                <a:lnTo>
                  <a:pt x="29" y="65"/>
                </a:lnTo>
                <a:lnTo>
                  <a:pt x="26" y="62"/>
                </a:lnTo>
                <a:lnTo>
                  <a:pt x="23" y="59"/>
                </a:lnTo>
                <a:lnTo>
                  <a:pt x="21" y="55"/>
                </a:lnTo>
                <a:lnTo>
                  <a:pt x="18" y="51"/>
                </a:lnTo>
                <a:lnTo>
                  <a:pt x="16" y="47"/>
                </a:lnTo>
                <a:lnTo>
                  <a:pt x="13" y="43"/>
                </a:lnTo>
                <a:lnTo>
                  <a:pt x="11" y="40"/>
                </a:lnTo>
                <a:lnTo>
                  <a:pt x="10" y="36"/>
                </a:lnTo>
                <a:lnTo>
                  <a:pt x="8" y="31"/>
                </a:lnTo>
                <a:lnTo>
                  <a:pt x="6" y="27"/>
                </a:lnTo>
                <a:lnTo>
                  <a:pt x="6" y="23"/>
                </a:lnTo>
                <a:lnTo>
                  <a:pt x="5" y="18"/>
                </a:lnTo>
                <a:lnTo>
                  <a:pt x="3" y="14"/>
                </a:lnTo>
                <a:lnTo>
                  <a:pt x="3" y="10"/>
                </a:lnTo>
                <a:lnTo>
                  <a:pt x="2" y="5"/>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5" name="Freeform 1097"/>
          <p:cNvSpPr>
            <a:spLocks/>
          </p:cNvSpPr>
          <p:nvPr/>
        </p:nvSpPr>
        <p:spPr bwMode="auto">
          <a:xfrm>
            <a:off x="9757860" y="4480852"/>
            <a:ext cx="147637" cy="147638"/>
          </a:xfrm>
          <a:custGeom>
            <a:avLst/>
            <a:gdLst/>
            <a:ahLst/>
            <a:cxnLst>
              <a:cxn ang="0">
                <a:pos x="87" y="1"/>
              </a:cxn>
              <a:cxn ang="0">
                <a:pos x="78" y="2"/>
              </a:cxn>
              <a:cxn ang="0">
                <a:pos x="69" y="3"/>
              </a:cxn>
              <a:cxn ang="0">
                <a:pos x="60" y="6"/>
              </a:cxn>
              <a:cxn ang="0">
                <a:pos x="52" y="10"/>
              </a:cxn>
              <a:cxn ang="0">
                <a:pos x="44" y="13"/>
              </a:cxn>
              <a:cxn ang="0">
                <a:pos x="37" y="18"/>
              </a:cxn>
              <a:cxn ang="0">
                <a:pos x="30" y="24"/>
              </a:cxn>
              <a:cxn ang="0">
                <a:pos x="24" y="30"/>
              </a:cxn>
              <a:cxn ang="0">
                <a:pos x="18" y="37"/>
              </a:cxn>
              <a:cxn ang="0">
                <a:pos x="13" y="44"/>
              </a:cxn>
              <a:cxn ang="0">
                <a:pos x="10" y="52"/>
              </a:cxn>
              <a:cxn ang="0">
                <a:pos x="6" y="60"/>
              </a:cxn>
              <a:cxn ang="0">
                <a:pos x="3" y="69"/>
              </a:cxn>
              <a:cxn ang="0">
                <a:pos x="2" y="79"/>
              </a:cxn>
              <a:cxn ang="0">
                <a:pos x="0" y="88"/>
              </a:cxn>
              <a:cxn ang="0">
                <a:pos x="2" y="92"/>
              </a:cxn>
              <a:cxn ang="0">
                <a:pos x="3" y="83"/>
              </a:cxn>
              <a:cxn ang="0">
                <a:pos x="5" y="74"/>
              </a:cxn>
              <a:cxn ang="0">
                <a:pos x="6" y="66"/>
              </a:cxn>
              <a:cxn ang="0">
                <a:pos x="10" y="57"/>
              </a:cxn>
              <a:cxn ang="0">
                <a:pos x="13" y="49"/>
              </a:cxn>
              <a:cxn ang="0">
                <a:pos x="18" y="42"/>
              </a:cxn>
              <a:cxn ang="0">
                <a:pos x="23" y="35"/>
              </a:cxn>
              <a:cxn ang="0">
                <a:pos x="29" y="29"/>
              </a:cxn>
              <a:cxn ang="0">
                <a:pos x="35" y="23"/>
              </a:cxn>
              <a:cxn ang="0">
                <a:pos x="42" y="18"/>
              </a:cxn>
              <a:cxn ang="0">
                <a:pos x="49" y="13"/>
              </a:cxn>
              <a:cxn ang="0">
                <a:pos x="57" y="10"/>
              </a:cxn>
              <a:cxn ang="0">
                <a:pos x="65" y="6"/>
              </a:cxn>
              <a:cxn ang="0">
                <a:pos x="74" y="5"/>
              </a:cxn>
              <a:cxn ang="0">
                <a:pos x="82" y="3"/>
              </a:cxn>
              <a:cxn ang="0">
                <a:pos x="92" y="3"/>
              </a:cxn>
            </a:cxnLst>
            <a:rect l="0" t="0" r="r" b="b"/>
            <a:pathLst>
              <a:path w="93" h="93">
                <a:moveTo>
                  <a:pt x="92" y="0"/>
                </a:moveTo>
                <a:lnTo>
                  <a:pt x="87" y="1"/>
                </a:lnTo>
                <a:lnTo>
                  <a:pt x="82" y="1"/>
                </a:lnTo>
                <a:lnTo>
                  <a:pt x="78" y="2"/>
                </a:lnTo>
                <a:lnTo>
                  <a:pt x="74" y="2"/>
                </a:lnTo>
                <a:lnTo>
                  <a:pt x="69" y="3"/>
                </a:lnTo>
                <a:lnTo>
                  <a:pt x="65" y="4"/>
                </a:lnTo>
                <a:lnTo>
                  <a:pt x="60" y="6"/>
                </a:lnTo>
                <a:lnTo>
                  <a:pt x="56" y="8"/>
                </a:lnTo>
                <a:lnTo>
                  <a:pt x="52" y="10"/>
                </a:lnTo>
                <a:lnTo>
                  <a:pt x="48" y="11"/>
                </a:lnTo>
                <a:lnTo>
                  <a:pt x="44" y="13"/>
                </a:lnTo>
                <a:lnTo>
                  <a:pt x="40" y="16"/>
                </a:lnTo>
                <a:lnTo>
                  <a:pt x="37" y="18"/>
                </a:lnTo>
                <a:lnTo>
                  <a:pt x="33" y="21"/>
                </a:lnTo>
                <a:lnTo>
                  <a:pt x="30" y="24"/>
                </a:lnTo>
                <a:lnTo>
                  <a:pt x="27" y="27"/>
                </a:lnTo>
                <a:lnTo>
                  <a:pt x="24" y="30"/>
                </a:lnTo>
                <a:lnTo>
                  <a:pt x="21" y="34"/>
                </a:lnTo>
                <a:lnTo>
                  <a:pt x="18" y="37"/>
                </a:lnTo>
                <a:lnTo>
                  <a:pt x="16" y="40"/>
                </a:lnTo>
                <a:lnTo>
                  <a:pt x="13" y="44"/>
                </a:lnTo>
                <a:lnTo>
                  <a:pt x="11" y="48"/>
                </a:lnTo>
                <a:lnTo>
                  <a:pt x="10" y="52"/>
                </a:lnTo>
                <a:lnTo>
                  <a:pt x="7" y="56"/>
                </a:lnTo>
                <a:lnTo>
                  <a:pt x="6" y="60"/>
                </a:lnTo>
                <a:lnTo>
                  <a:pt x="4" y="65"/>
                </a:lnTo>
                <a:lnTo>
                  <a:pt x="3" y="69"/>
                </a:lnTo>
                <a:lnTo>
                  <a:pt x="2" y="74"/>
                </a:lnTo>
                <a:lnTo>
                  <a:pt x="2" y="79"/>
                </a:lnTo>
                <a:lnTo>
                  <a:pt x="1" y="83"/>
                </a:lnTo>
                <a:lnTo>
                  <a:pt x="0" y="88"/>
                </a:lnTo>
                <a:lnTo>
                  <a:pt x="0" y="92"/>
                </a:lnTo>
                <a:lnTo>
                  <a:pt x="2" y="92"/>
                </a:lnTo>
                <a:lnTo>
                  <a:pt x="2" y="88"/>
                </a:lnTo>
                <a:lnTo>
                  <a:pt x="3" y="83"/>
                </a:lnTo>
                <a:lnTo>
                  <a:pt x="3" y="79"/>
                </a:lnTo>
                <a:lnTo>
                  <a:pt x="5" y="74"/>
                </a:lnTo>
                <a:lnTo>
                  <a:pt x="6" y="70"/>
                </a:lnTo>
                <a:lnTo>
                  <a:pt x="6" y="66"/>
                </a:lnTo>
                <a:lnTo>
                  <a:pt x="8" y="61"/>
                </a:lnTo>
                <a:lnTo>
                  <a:pt x="10" y="57"/>
                </a:lnTo>
                <a:lnTo>
                  <a:pt x="11" y="53"/>
                </a:lnTo>
                <a:lnTo>
                  <a:pt x="13" y="49"/>
                </a:lnTo>
                <a:lnTo>
                  <a:pt x="16" y="46"/>
                </a:lnTo>
                <a:lnTo>
                  <a:pt x="18" y="42"/>
                </a:lnTo>
                <a:lnTo>
                  <a:pt x="21" y="39"/>
                </a:lnTo>
                <a:lnTo>
                  <a:pt x="23" y="35"/>
                </a:lnTo>
                <a:lnTo>
                  <a:pt x="26" y="32"/>
                </a:lnTo>
                <a:lnTo>
                  <a:pt x="29" y="29"/>
                </a:lnTo>
                <a:lnTo>
                  <a:pt x="32" y="26"/>
                </a:lnTo>
                <a:lnTo>
                  <a:pt x="35" y="23"/>
                </a:lnTo>
                <a:lnTo>
                  <a:pt x="39" y="21"/>
                </a:lnTo>
                <a:lnTo>
                  <a:pt x="42" y="18"/>
                </a:lnTo>
                <a:lnTo>
                  <a:pt x="46" y="16"/>
                </a:lnTo>
                <a:lnTo>
                  <a:pt x="49" y="13"/>
                </a:lnTo>
                <a:lnTo>
                  <a:pt x="53" y="11"/>
                </a:lnTo>
                <a:lnTo>
                  <a:pt x="57" y="10"/>
                </a:lnTo>
                <a:lnTo>
                  <a:pt x="61" y="8"/>
                </a:lnTo>
                <a:lnTo>
                  <a:pt x="65" y="6"/>
                </a:lnTo>
                <a:lnTo>
                  <a:pt x="70" y="6"/>
                </a:lnTo>
                <a:lnTo>
                  <a:pt x="74" y="5"/>
                </a:lnTo>
                <a:lnTo>
                  <a:pt x="79" y="4"/>
                </a:lnTo>
                <a:lnTo>
                  <a:pt x="82" y="3"/>
                </a:lnTo>
                <a:lnTo>
                  <a:pt x="87" y="3"/>
                </a:lnTo>
                <a:lnTo>
                  <a:pt x="92" y="3"/>
                </a:lnTo>
                <a:lnTo>
                  <a:pt x="92"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6" name="Freeform 1098"/>
          <p:cNvSpPr>
            <a:spLocks/>
          </p:cNvSpPr>
          <p:nvPr/>
        </p:nvSpPr>
        <p:spPr bwMode="auto">
          <a:xfrm>
            <a:off x="9910260" y="4484028"/>
            <a:ext cx="141287" cy="142875"/>
          </a:xfrm>
          <a:custGeom>
            <a:avLst/>
            <a:gdLst/>
            <a:ahLst/>
            <a:cxnLst>
              <a:cxn ang="0">
                <a:pos x="87" y="85"/>
              </a:cxn>
              <a:cxn ang="0">
                <a:pos x="86" y="76"/>
              </a:cxn>
              <a:cxn ang="0">
                <a:pos x="85" y="67"/>
              </a:cxn>
              <a:cxn ang="0">
                <a:pos x="82" y="59"/>
              </a:cxn>
              <a:cxn ang="0">
                <a:pos x="79" y="51"/>
              </a:cxn>
              <a:cxn ang="0">
                <a:pos x="75" y="43"/>
              </a:cxn>
              <a:cxn ang="0">
                <a:pos x="70" y="36"/>
              </a:cxn>
              <a:cxn ang="0">
                <a:pos x="65" y="30"/>
              </a:cxn>
              <a:cxn ang="0">
                <a:pos x="59" y="23"/>
              </a:cxn>
              <a:cxn ang="0">
                <a:pos x="52" y="18"/>
              </a:cxn>
              <a:cxn ang="0">
                <a:pos x="45" y="14"/>
              </a:cxn>
              <a:cxn ang="0">
                <a:pos x="38" y="9"/>
              </a:cxn>
              <a:cxn ang="0">
                <a:pos x="30" y="6"/>
              </a:cxn>
              <a:cxn ang="0">
                <a:pos x="21" y="3"/>
              </a:cxn>
              <a:cxn ang="0">
                <a:pos x="13" y="2"/>
              </a:cxn>
              <a:cxn ang="0">
                <a:pos x="5" y="1"/>
              </a:cxn>
              <a:cxn ang="0">
                <a:pos x="0" y="3"/>
              </a:cxn>
              <a:cxn ang="0">
                <a:pos x="9" y="3"/>
              </a:cxn>
              <a:cxn ang="0">
                <a:pos x="17" y="5"/>
              </a:cxn>
              <a:cxn ang="0">
                <a:pos x="25" y="6"/>
              </a:cxn>
              <a:cxn ang="0">
                <a:pos x="33" y="10"/>
              </a:cxn>
              <a:cxn ang="0">
                <a:pos x="40" y="14"/>
              </a:cxn>
              <a:cxn ang="0">
                <a:pos x="48" y="18"/>
              </a:cxn>
              <a:cxn ang="0">
                <a:pos x="54" y="22"/>
              </a:cxn>
              <a:cxn ang="0">
                <a:pos x="60" y="28"/>
              </a:cxn>
              <a:cxn ang="0">
                <a:pos x="66" y="34"/>
              </a:cxn>
              <a:cxn ang="0">
                <a:pos x="71" y="41"/>
              </a:cxn>
              <a:cxn ang="0">
                <a:pos x="75" y="48"/>
              </a:cxn>
              <a:cxn ang="0">
                <a:pos x="78" y="55"/>
              </a:cxn>
              <a:cxn ang="0">
                <a:pos x="82" y="63"/>
              </a:cxn>
              <a:cxn ang="0">
                <a:pos x="83" y="72"/>
              </a:cxn>
              <a:cxn ang="0">
                <a:pos x="85" y="80"/>
              </a:cxn>
              <a:cxn ang="0">
                <a:pos x="85" y="89"/>
              </a:cxn>
            </a:cxnLst>
            <a:rect l="0" t="0" r="r" b="b"/>
            <a:pathLst>
              <a:path w="89" h="90">
                <a:moveTo>
                  <a:pt x="88" y="89"/>
                </a:moveTo>
                <a:lnTo>
                  <a:pt x="87" y="85"/>
                </a:lnTo>
                <a:lnTo>
                  <a:pt x="87" y="80"/>
                </a:lnTo>
                <a:lnTo>
                  <a:pt x="86" y="76"/>
                </a:lnTo>
                <a:lnTo>
                  <a:pt x="86" y="71"/>
                </a:lnTo>
                <a:lnTo>
                  <a:pt x="85" y="67"/>
                </a:lnTo>
                <a:lnTo>
                  <a:pt x="84" y="63"/>
                </a:lnTo>
                <a:lnTo>
                  <a:pt x="82" y="59"/>
                </a:lnTo>
                <a:lnTo>
                  <a:pt x="81" y="55"/>
                </a:lnTo>
                <a:lnTo>
                  <a:pt x="79" y="51"/>
                </a:lnTo>
                <a:lnTo>
                  <a:pt x="77" y="47"/>
                </a:lnTo>
                <a:lnTo>
                  <a:pt x="75" y="43"/>
                </a:lnTo>
                <a:lnTo>
                  <a:pt x="73" y="39"/>
                </a:lnTo>
                <a:lnTo>
                  <a:pt x="70" y="36"/>
                </a:lnTo>
                <a:lnTo>
                  <a:pt x="67" y="33"/>
                </a:lnTo>
                <a:lnTo>
                  <a:pt x="65" y="30"/>
                </a:lnTo>
                <a:lnTo>
                  <a:pt x="62" y="26"/>
                </a:lnTo>
                <a:lnTo>
                  <a:pt x="59" y="23"/>
                </a:lnTo>
                <a:lnTo>
                  <a:pt x="55" y="21"/>
                </a:lnTo>
                <a:lnTo>
                  <a:pt x="52" y="18"/>
                </a:lnTo>
                <a:lnTo>
                  <a:pt x="49" y="15"/>
                </a:lnTo>
                <a:lnTo>
                  <a:pt x="45" y="14"/>
                </a:lnTo>
                <a:lnTo>
                  <a:pt x="41" y="11"/>
                </a:lnTo>
                <a:lnTo>
                  <a:pt x="38" y="9"/>
                </a:lnTo>
                <a:lnTo>
                  <a:pt x="34" y="7"/>
                </a:lnTo>
                <a:lnTo>
                  <a:pt x="30" y="6"/>
                </a:lnTo>
                <a:lnTo>
                  <a:pt x="26" y="4"/>
                </a:lnTo>
                <a:lnTo>
                  <a:pt x="21" y="3"/>
                </a:lnTo>
                <a:lnTo>
                  <a:pt x="17" y="2"/>
                </a:lnTo>
                <a:lnTo>
                  <a:pt x="13" y="2"/>
                </a:lnTo>
                <a:lnTo>
                  <a:pt x="9" y="1"/>
                </a:lnTo>
                <a:lnTo>
                  <a:pt x="5" y="1"/>
                </a:lnTo>
                <a:lnTo>
                  <a:pt x="0" y="0"/>
                </a:lnTo>
                <a:lnTo>
                  <a:pt x="0" y="3"/>
                </a:lnTo>
                <a:lnTo>
                  <a:pt x="5" y="3"/>
                </a:lnTo>
                <a:lnTo>
                  <a:pt x="9" y="3"/>
                </a:lnTo>
                <a:lnTo>
                  <a:pt x="13" y="4"/>
                </a:lnTo>
                <a:lnTo>
                  <a:pt x="17" y="5"/>
                </a:lnTo>
                <a:lnTo>
                  <a:pt x="21" y="6"/>
                </a:lnTo>
                <a:lnTo>
                  <a:pt x="25" y="6"/>
                </a:lnTo>
                <a:lnTo>
                  <a:pt x="29" y="8"/>
                </a:lnTo>
                <a:lnTo>
                  <a:pt x="33" y="10"/>
                </a:lnTo>
                <a:lnTo>
                  <a:pt x="36" y="11"/>
                </a:lnTo>
                <a:lnTo>
                  <a:pt x="40" y="14"/>
                </a:lnTo>
                <a:lnTo>
                  <a:pt x="44" y="15"/>
                </a:lnTo>
                <a:lnTo>
                  <a:pt x="48" y="18"/>
                </a:lnTo>
                <a:lnTo>
                  <a:pt x="51" y="20"/>
                </a:lnTo>
                <a:lnTo>
                  <a:pt x="54" y="22"/>
                </a:lnTo>
                <a:lnTo>
                  <a:pt x="57" y="25"/>
                </a:lnTo>
                <a:lnTo>
                  <a:pt x="60" y="28"/>
                </a:lnTo>
                <a:lnTo>
                  <a:pt x="63" y="31"/>
                </a:lnTo>
                <a:lnTo>
                  <a:pt x="66" y="34"/>
                </a:lnTo>
                <a:lnTo>
                  <a:pt x="68" y="38"/>
                </a:lnTo>
                <a:lnTo>
                  <a:pt x="71" y="41"/>
                </a:lnTo>
                <a:lnTo>
                  <a:pt x="73" y="44"/>
                </a:lnTo>
                <a:lnTo>
                  <a:pt x="75" y="48"/>
                </a:lnTo>
                <a:lnTo>
                  <a:pt x="77" y="52"/>
                </a:lnTo>
                <a:lnTo>
                  <a:pt x="78" y="55"/>
                </a:lnTo>
                <a:lnTo>
                  <a:pt x="80" y="59"/>
                </a:lnTo>
                <a:lnTo>
                  <a:pt x="82" y="63"/>
                </a:lnTo>
                <a:lnTo>
                  <a:pt x="82" y="67"/>
                </a:lnTo>
                <a:lnTo>
                  <a:pt x="83" y="72"/>
                </a:lnTo>
                <a:lnTo>
                  <a:pt x="84" y="76"/>
                </a:lnTo>
                <a:lnTo>
                  <a:pt x="85" y="80"/>
                </a:lnTo>
                <a:lnTo>
                  <a:pt x="85" y="85"/>
                </a:lnTo>
                <a:lnTo>
                  <a:pt x="85" y="89"/>
                </a:lnTo>
                <a:lnTo>
                  <a:pt x="88" y="89"/>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7" name="Freeform 1099"/>
          <p:cNvSpPr>
            <a:spLocks/>
          </p:cNvSpPr>
          <p:nvPr/>
        </p:nvSpPr>
        <p:spPr bwMode="auto">
          <a:xfrm>
            <a:off x="9910260" y="4631666"/>
            <a:ext cx="141287" cy="142875"/>
          </a:xfrm>
          <a:custGeom>
            <a:avLst/>
            <a:gdLst/>
            <a:ahLst/>
            <a:cxnLst>
              <a:cxn ang="0">
                <a:pos x="5" y="88"/>
              </a:cxn>
              <a:cxn ang="0">
                <a:pos x="13" y="87"/>
              </a:cxn>
              <a:cxn ang="0">
                <a:pos x="21" y="86"/>
              </a:cxn>
              <a:cxn ang="0">
                <a:pos x="30" y="83"/>
              </a:cxn>
              <a:cxn ang="0">
                <a:pos x="38" y="80"/>
              </a:cxn>
              <a:cxn ang="0">
                <a:pos x="45" y="75"/>
              </a:cxn>
              <a:cxn ang="0">
                <a:pos x="52" y="71"/>
              </a:cxn>
              <a:cxn ang="0">
                <a:pos x="59" y="66"/>
              </a:cxn>
              <a:cxn ang="0">
                <a:pos x="65" y="60"/>
              </a:cxn>
              <a:cxn ang="0">
                <a:pos x="70" y="53"/>
              </a:cxn>
              <a:cxn ang="0">
                <a:pos x="75" y="46"/>
              </a:cxn>
              <a:cxn ang="0">
                <a:pos x="79" y="39"/>
              </a:cxn>
              <a:cxn ang="0">
                <a:pos x="82" y="31"/>
              </a:cxn>
              <a:cxn ang="0">
                <a:pos x="85" y="22"/>
              </a:cxn>
              <a:cxn ang="0">
                <a:pos x="86" y="14"/>
              </a:cxn>
              <a:cxn ang="0">
                <a:pos x="87" y="5"/>
              </a:cxn>
              <a:cxn ang="0">
                <a:pos x="85" y="0"/>
              </a:cxn>
              <a:cxn ang="0">
                <a:pos x="85" y="10"/>
              </a:cxn>
              <a:cxn ang="0">
                <a:pos x="83" y="17"/>
              </a:cxn>
              <a:cxn ang="0">
                <a:pos x="82" y="26"/>
              </a:cxn>
              <a:cxn ang="0">
                <a:pos x="78" y="34"/>
              </a:cxn>
              <a:cxn ang="0">
                <a:pos x="75" y="41"/>
              </a:cxn>
              <a:cxn ang="0">
                <a:pos x="71" y="48"/>
              </a:cxn>
              <a:cxn ang="0">
                <a:pos x="66" y="55"/>
              </a:cxn>
              <a:cxn ang="0">
                <a:pos x="60" y="61"/>
              </a:cxn>
              <a:cxn ang="0">
                <a:pos x="54" y="67"/>
              </a:cxn>
              <a:cxn ang="0">
                <a:pos x="48" y="72"/>
              </a:cxn>
              <a:cxn ang="0">
                <a:pos x="40" y="75"/>
              </a:cxn>
              <a:cxn ang="0">
                <a:pos x="33" y="79"/>
              </a:cxn>
              <a:cxn ang="0">
                <a:pos x="25" y="83"/>
              </a:cxn>
              <a:cxn ang="0">
                <a:pos x="17" y="84"/>
              </a:cxn>
              <a:cxn ang="0">
                <a:pos x="9" y="86"/>
              </a:cxn>
              <a:cxn ang="0">
                <a:pos x="0" y="86"/>
              </a:cxn>
            </a:cxnLst>
            <a:rect l="0" t="0" r="r" b="b"/>
            <a:pathLst>
              <a:path w="89" h="90">
                <a:moveTo>
                  <a:pt x="0" y="89"/>
                </a:moveTo>
                <a:lnTo>
                  <a:pt x="5" y="88"/>
                </a:lnTo>
                <a:lnTo>
                  <a:pt x="9" y="88"/>
                </a:lnTo>
                <a:lnTo>
                  <a:pt x="13" y="87"/>
                </a:lnTo>
                <a:lnTo>
                  <a:pt x="17" y="87"/>
                </a:lnTo>
                <a:lnTo>
                  <a:pt x="21" y="86"/>
                </a:lnTo>
                <a:lnTo>
                  <a:pt x="26" y="85"/>
                </a:lnTo>
                <a:lnTo>
                  <a:pt x="30" y="83"/>
                </a:lnTo>
                <a:lnTo>
                  <a:pt x="34" y="82"/>
                </a:lnTo>
                <a:lnTo>
                  <a:pt x="38" y="80"/>
                </a:lnTo>
                <a:lnTo>
                  <a:pt x="41" y="78"/>
                </a:lnTo>
                <a:lnTo>
                  <a:pt x="45" y="75"/>
                </a:lnTo>
                <a:lnTo>
                  <a:pt x="49" y="74"/>
                </a:lnTo>
                <a:lnTo>
                  <a:pt x="52" y="71"/>
                </a:lnTo>
                <a:lnTo>
                  <a:pt x="55" y="68"/>
                </a:lnTo>
                <a:lnTo>
                  <a:pt x="59" y="66"/>
                </a:lnTo>
                <a:lnTo>
                  <a:pt x="62" y="63"/>
                </a:lnTo>
                <a:lnTo>
                  <a:pt x="65" y="60"/>
                </a:lnTo>
                <a:lnTo>
                  <a:pt x="67" y="56"/>
                </a:lnTo>
                <a:lnTo>
                  <a:pt x="70" y="53"/>
                </a:lnTo>
                <a:lnTo>
                  <a:pt x="73" y="50"/>
                </a:lnTo>
                <a:lnTo>
                  <a:pt x="75" y="46"/>
                </a:lnTo>
                <a:lnTo>
                  <a:pt x="77" y="42"/>
                </a:lnTo>
                <a:lnTo>
                  <a:pt x="79" y="39"/>
                </a:lnTo>
                <a:lnTo>
                  <a:pt x="81" y="35"/>
                </a:lnTo>
                <a:lnTo>
                  <a:pt x="82" y="31"/>
                </a:lnTo>
                <a:lnTo>
                  <a:pt x="84" y="27"/>
                </a:lnTo>
                <a:lnTo>
                  <a:pt x="85" y="22"/>
                </a:lnTo>
                <a:lnTo>
                  <a:pt x="86" y="18"/>
                </a:lnTo>
                <a:lnTo>
                  <a:pt x="86" y="14"/>
                </a:lnTo>
                <a:lnTo>
                  <a:pt x="87" y="10"/>
                </a:lnTo>
                <a:lnTo>
                  <a:pt x="87" y="5"/>
                </a:lnTo>
                <a:lnTo>
                  <a:pt x="88" y="0"/>
                </a:lnTo>
                <a:lnTo>
                  <a:pt x="85" y="0"/>
                </a:lnTo>
                <a:lnTo>
                  <a:pt x="85" y="5"/>
                </a:lnTo>
                <a:lnTo>
                  <a:pt x="85" y="10"/>
                </a:lnTo>
                <a:lnTo>
                  <a:pt x="84" y="14"/>
                </a:lnTo>
                <a:lnTo>
                  <a:pt x="83" y="17"/>
                </a:lnTo>
                <a:lnTo>
                  <a:pt x="82" y="22"/>
                </a:lnTo>
                <a:lnTo>
                  <a:pt x="82" y="26"/>
                </a:lnTo>
                <a:lnTo>
                  <a:pt x="80" y="30"/>
                </a:lnTo>
                <a:lnTo>
                  <a:pt x="78" y="34"/>
                </a:lnTo>
                <a:lnTo>
                  <a:pt x="77" y="37"/>
                </a:lnTo>
                <a:lnTo>
                  <a:pt x="75" y="41"/>
                </a:lnTo>
                <a:lnTo>
                  <a:pt x="73" y="45"/>
                </a:lnTo>
                <a:lnTo>
                  <a:pt x="71" y="48"/>
                </a:lnTo>
                <a:lnTo>
                  <a:pt x="68" y="52"/>
                </a:lnTo>
                <a:lnTo>
                  <a:pt x="66" y="55"/>
                </a:lnTo>
                <a:lnTo>
                  <a:pt x="63" y="58"/>
                </a:lnTo>
                <a:lnTo>
                  <a:pt x="60" y="61"/>
                </a:lnTo>
                <a:lnTo>
                  <a:pt x="57" y="64"/>
                </a:lnTo>
                <a:lnTo>
                  <a:pt x="54" y="67"/>
                </a:lnTo>
                <a:lnTo>
                  <a:pt x="51" y="69"/>
                </a:lnTo>
                <a:lnTo>
                  <a:pt x="48" y="72"/>
                </a:lnTo>
                <a:lnTo>
                  <a:pt x="44" y="74"/>
                </a:lnTo>
                <a:lnTo>
                  <a:pt x="40" y="75"/>
                </a:lnTo>
                <a:lnTo>
                  <a:pt x="36" y="78"/>
                </a:lnTo>
                <a:lnTo>
                  <a:pt x="33" y="79"/>
                </a:lnTo>
                <a:lnTo>
                  <a:pt x="29" y="81"/>
                </a:lnTo>
                <a:lnTo>
                  <a:pt x="25" y="83"/>
                </a:lnTo>
                <a:lnTo>
                  <a:pt x="21" y="83"/>
                </a:lnTo>
                <a:lnTo>
                  <a:pt x="17" y="84"/>
                </a:lnTo>
                <a:lnTo>
                  <a:pt x="13" y="85"/>
                </a:lnTo>
                <a:lnTo>
                  <a:pt x="9" y="86"/>
                </a:lnTo>
                <a:lnTo>
                  <a:pt x="5" y="86"/>
                </a:lnTo>
                <a:lnTo>
                  <a:pt x="0" y="86"/>
                </a:lnTo>
                <a:lnTo>
                  <a:pt x="0" y="89"/>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8" name="Freeform 1100"/>
          <p:cNvSpPr>
            <a:spLocks/>
          </p:cNvSpPr>
          <p:nvPr/>
        </p:nvSpPr>
        <p:spPr bwMode="auto">
          <a:xfrm>
            <a:off x="9762621" y="4631666"/>
            <a:ext cx="141288" cy="142875"/>
          </a:xfrm>
          <a:custGeom>
            <a:avLst/>
            <a:gdLst/>
            <a:ahLst/>
            <a:cxnLst>
              <a:cxn ang="0">
                <a:pos x="0" y="5"/>
              </a:cxn>
              <a:cxn ang="0">
                <a:pos x="2" y="14"/>
              </a:cxn>
              <a:cxn ang="0">
                <a:pos x="3" y="22"/>
              </a:cxn>
              <a:cxn ang="0">
                <a:pos x="6" y="31"/>
              </a:cxn>
              <a:cxn ang="0">
                <a:pos x="9" y="39"/>
              </a:cxn>
              <a:cxn ang="0">
                <a:pos x="13" y="46"/>
              </a:cxn>
              <a:cxn ang="0">
                <a:pos x="17" y="53"/>
              </a:cxn>
              <a:cxn ang="0">
                <a:pos x="23" y="60"/>
              </a:cxn>
              <a:cxn ang="0">
                <a:pos x="29" y="66"/>
              </a:cxn>
              <a:cxn ang="0">
                <a:pos x="36" y="71"/>
              </a:cxn>
              <a:cxn ang="0">
                <a:pos x="43" y="75"/>
              </a:cxn>
              <a:cxn ang="0">
                <a:pos x="50" y="80"/>
              </a:cxn>
              <a:cxn ang="0">
                <a:pos x="58" y="83"/>
              </a:cxn>
              <a:cxn ang="0">
                <a:pos x="66" y="86"/>
              </a:cxn>
              <a:cxn ang="0">
                <a:pos x="75" y="87"/>
              </a:cxn>
              <a:cxn ang="0">
                <a:pos x="83" y="88"/>
              </a:cxn>
              <a:cxn ang="0">
                <a:pos x="88" y="86"/>
              </a:cxn>
              <a:cxn ang="0">
                <a:pos x="79" y="86"/>
              </a:cxn>
              <a:cxn ang="0">
                <a:pos x="71" y="84"/>
              </a:cxn>
              <a:cxn ang="0">
                <a:pos x="63" y="83"/>
              </a:cxn>
              <a:cxn ang="0">
                <a:pos x="55" y="79"/>
              </a:cxn>
              <a:cxn ang="0">
                <a:pos x="48" y="75"/>
              </a:cxn>
              <a:cxn ang="0">
                <a:pos x="40" y="72"/>
              </a:cxn>
              <a:cxn ang="0">
                <a:pos x="34" y="67"/>
              </a:cxn>
              <a:cxn ang="0">
                <a:pos x="28" y="61"/>
              </a:cxn>
              <a:cxn ang="0">
                <a:pos x="22" y="55"/>
              </a:cxn>
              <a:cxn ang="0">
                <a:pos x="17" y="48"/>
              </a:cxn>
              <a:cxn ang="0">
                <a:pos x="13" y="41"/>
              </a:cxn>
              <a:cxn ang="0">
                <a:pos x="10" y="34"/>
              </a:cxn>
              <a:cxn ang="0">
                <a:pos x="6" y="26"/>
              </a:cxn>
              <a:cxn ang="0">
                <a:pos x="5" y="17"/>
              </a:cxn>
              <a:cxn ang="0">
                <a:pos x="3" y="10"/>
              </a:cxn>
              <a:cxn ang="0">
                <a:pos x="2" y="0"/>
              </a:cxn>
            </a:cxnLst>
            <a:rect l="0" t="0" r="r" b="b"/>
            <a:pathLst>
              <a:path w="89" h="90">
                <a:moveTo>
                  <a:pt x="0" y="0"/>
                </a:moveTo>
                <a:lnTo>
                  <a:pt x="0" y="5"/>
                </a:lnTo>
                <a:lnTo>
                  <a:pt x="1" y="10"/>
                </a:lnTo>
                <a:lnTo>
                  <a:pt x="2" y="14"/>
                </a:lnTo>
                <a:lnTo>
                  <a:pt x="2" y="18"/>
                </a:lnTo>
                <a:lnTo>
                  <a:pt x="3" y="22"/>
                </a:lnTo>
                <a:lnTo>
                  <a:pt x="4" y="27"/>
                </a:lnTo>
                <a:lnTo>
                  <a:pt x="6" y="31"/>
                </a:lnTo>
                <a:lnTo>
                  <a:pt x="7" y="35"/>
                </a:lnTo>
                <a:lnTo>
                  <a:pt x="9" y="39"/>
                </a:lnTo>
                <a:lnTo>
                  <a:pt x="11" y="42"/>
                </a:lnTo>
                <a:lnTo>
                  <a:pt x="13" y="46"/>
                </a:lnTo>
                <a:lnTo>
                  <a:pt x="15" y="50"/>
                </a:lnTo>
                <a:lnTo>
                  <a:pt x="17" y="53"/>
                </a:lnTo>
                <a:lnTo>
                  <a:pt x="21" y="56"/>
                </a:lnTo>
                <a:lnTo>
                  <a:pt x="23" y="60"/>
                </a:lnTo>
                <a:lnTo>
                  <a:pt x="26" y="63"/>
                </a:lnTo>
                <a:lnTo>
                  <a:pt x="29" y="66"/>
                </a:lnTo>
                <a:lnTo>
                  <a:pt x="33" y="68"/>
                </a:lnTo>
                <a:lnTo>
                  <a:pt x="36" y="71"/>
                </a:lnTo>
                <a:lnTo>
                  <a:pt x="39" y="74"/>
                </a:lnTo>
                <a:lnTo>
                  <a:pt x="43" y="75"/>
                </a:lnTo>
                <a:lnTo>
                  <a:pt x="46" y="78"/>
                </a:lnTo>
                <a:lnTo>
                  <a:pt x="50" y="80"/>
                </a:lnTo>
                <a:lnTo>
                  <a:pt x="54" y="82"/>
                </a:lnTo>
                <a:lnTo>
                  <a:pt x="58" y="83"/>
                </a:lnTo>
                <a:lnTo>
                  <a:pt x="62" y="85"/>
                </a:lnTo>
                <a:lnTo>
                  <a:pt x="66" y="86"/>
                </a:lnTo>
                <a:lnTo>
                  <a:pt x="71" y="87"/>
                </a:lnTo>
                <a:lnTo>
                  <a:pt x="75" y="87"/>
                </a:lnTo>
                <a:lnTo>
                  <a:pt x="79" y="88"/>
                </a:lnTo>
                <a:lnTo>
                  <a:pt x="83" y="88"/>
                </a:lnTo>
                <a:lnTo>
                  <a:pt x="88" y="89"/>
                </a:lnTo>
                <a:lnTo>
                  <a:pt x="88" y="86"/>
                </a:lnTo>
                <a:lnTo>
                  <a:pt x="83" y="86"/>
                </a:lnTo>
                <a:lnTo>
                  <a:pt x="79" y="86"/>
                </a:lnTo>
                <a:lnTo>
                  <a:pt x="75" y="85"/>
                </a:lnTo>
                <a:lnTo>
                  <a:pt x="71" y="84"/>
                </a:lnTo>
                <a:lnTo>
                  <a:pt x="67" y="83"/>
                </a:lnTo>
                <a:lnTo>
                  <a:pt x="63" y="83"/>
                </a:lnTo>
                <a:lnTo>
                  <a:pt x="59" y="81"/>
                </a:lnTo>
                <a:lnTo>
                  <a:pt x="55" y="79"/>
                </a:lnTo>
                <a:lnTo>
                  <a:pt x="51" y="78"/>
                </a:lnTo>
                <a:lnTo>
                  <a:pt x="48" y="75"/>
                </a:lnTo>
                <a:lnTo>
                  <a:pt x="44" y="74"/>
                </a:lnTo>
                <a:lnTo>
                  <a:pt x="40" y="72"/>
                </a:lnTo>
                <a:lnTo>
                  <a:pt x="37" y="69"/>
                </a:lnTo>
                <a:lnTo>
                  <a:pt x="34" y="67"/>
                </a:lnTo>
                <a:lnTo>
                  <a:pt x="31" y="64"/>
                </a:lnTo>
                <a:lnTo>
                  <a:pt x="28" y="61"/>
                </a:lnTo>
                <a:lnTo>
                  <a:pt x="25" y="58"/>
                </a:lnTo>
                <a:lnTo>
                  <a:pt x="22" y="55"/>
                </a:lnTo>
                <a:lnTo>
                  <a:pt x="20" y="52"/>
                </a:lnTo>
                <a:lnTo>
                  <a:pt x="17" y="48"/>
                </a:lnTo>
                <a:lnTo>
                  <a:pt x="15" y="45"/>
                </a:lnTo>
                <a:lnTo>
                  <a:pt x="13" y="41"/>
                </a:lnTo>
                <a:lnTo>
                  <a:pt x="11" y="37"/>
                </a:lnTo>
                <a:lnTo>
                  <a:pt x="10" y="34"/>
                </a:lnTo>
                <a:lnTo>
                  <a:pt x="8" y="30"/>
                </a:lnTo>
                <a:lnTo>
                  <a:pt x="6" y="26"/>
                </a:lnTo>
                <a:lnTo>
                  <a:pt x="6" y="22"/>
                </a:lnTo>
                <a:lnTo>
                  <a:pt x="5" y="17"/>
                </a:lnTo>
                <a:lnTo>
                  <a:pt x="4" y="14"/>
                </a:lnTo>
                <a:lnTo>
                  <a:pt x="3" y="10"/>
                </a:lnTo>
                <a:lnTo>
                  <a:pt x="2" y="5"/>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09" name="Freeform 1101"/>
          <p:cNvSpPr>
            <a:spLocks/>
          </p:cNvSpPr>
          <p:nvPr/>
        </p:nvSpPr>
        <p:spPr bwMode="auto">
          <a:xfrm>
            <a:off x="9762621" y="4484028"/>
            <a:ext cx="141288" cy="142875"/>
          </a:xfrm>
          <a:custGeom>
            <a:avLst/>
            <a:gdLst/>
            <a:ahLst/>
            <a:cxnLst>
              <a:cxn ang="0">
                <a:pos x="83" y="1"/>
              </a:cxn>
              <a:cxn ang="0">
                <a:pos x="75" y="2"/>
              </a:cxn>
              <a:cxn ang="0">
                <a:pos x="66" y="3"/>
              </a:cxn>
              <a:cxn ang="0">
                <a:pos x="58" y="6"/>
              </a:cxn>
              <a:cxn ang="0">
                <a:pos x="50" y="9"/>
              </a:cxn>
              <a:cxn ang="0">
                <a:pos x="43" y="14"/>
              </a:cxn>
              <a:cxn ang="0">
                <a:pos x="36" y="18"/>
              </a:cxn>
              <a:cxn ang="0">
                <a:pos x="29" y="23"/>
              </a:cxn>
              <a:cxn ang="0">
                <a:pos x="23" y="30"/>
              </a:cxn>
              <a:cxn ang="0">
                <a:pos x="17" y="36"/>
              </a:cxn>
              <a:cxn ang="0">
                <a:pos x="13" y="43"/>
              </a:cxn>
              <a:cxn ang="0">
                <a:pos x="9" y="51"/>
              </a:cxn>
              <a:cxn ang="0">
                <a:pos x="6" y="59"/>
              </a:cxn>
              <a:cxn ang="0">
                <a:pos x="3" y="67"/>
              </a:cxn>
              <a:cxn ang="0">
                <a:pos x="2" y="76"/>
              </a:cxn>
              <a:cxn ang="0">
                <a:pos x="0" y="85"/>
              </a:cxn>
              <a:cxn ang="0">
                <a:pos x="2" y="89"/>
              </a:cxn>
              <a:cxn ang="0">
                <a:pos x="3" y="80"/>
              </a:cxn>
              <a:cxn ang="0">
                <a:pos x="5" y="72"/>
              </a:cxn>
              <a:cxn ang="0">
                <a:pos x="6" y="63"/>
              </a:cxn>
              <a:cxn ang="0">
                <a:pos x="10" y="55"/>
              </a:cxn>
              <a:cxn ang="0">
                <a:pos x="13" y="48"/>
              </a:cxn>
              <a:cxn ang="0">
                <a:pos x="17" y="41"/>
              </a:cxn>
              <a:cxn ang="0">
                <a:pos x="22" y="34"/>
              </a:cxn>
              <a:cxn ang="0">
                <a:pos x="28" y="28"/>
              </a:cxn>
              <a:cxn ang="0">
                <a:pos x="34" y="22"/>
              </a:cxn>
              <a:cxn ang="0">
                <a:pos x="40" y="18"/>
              </a:cxn>
              <a:cxn ang="0">
                <a:pos x="48" y="14"/>
              </a:cxn>
              <a:cxn ang="0">
                <a:pos x="55" y="10"/>
              </a:cxn>
              <a:cxn ang="0">
                <a:pos x="63" y="6"/>
              </a:cxn>
              <a:cxn ang="0">
                <a:pos x="71" y="5"/>
              </a:cxn>
              <a:cxn ang="0">
                <a:pos x="79" y="3"/>
              </a:cxn>
              <a:cxn ang="0">
                <a:pos x="88" y="3"/>
              </a:cxn>
            </a:cxnLst>
            <a:rect l="0" t="0" r="r" b="b"/>
            <a:pathLst>
              <a:path w="89" h="90">
                <a:moveTo>
                  <a:pt x="88" y="0"/>
                </a:moveTo>
                <a:lnTo>
                  <a:pt x="83" y="1"/>
                </a:lnTo>
                <a:lnTo>
                  <a:pt x="79" y="1"/>
                </a:lnTo>
                <a:lnTo>
                  <a:pt x="75" y="2"/>
                </a:lnTo>
                <a:lnTo>
                  <a:pt x="71" y="2"/>
                </a:lnTo>
                <a:lnTo>
                  <a:pt x="66" y="3"/>
                </a:lnTo>
                <a:lnTo>
                  <a:pt x="62" y="4"/>
                </a:lnTo>
                <a:lnTo>
                  <a:pt x="58" y="6"/>
                </a:lnTo>
                <a:lnTo>
                  <a:pt x="54" y="7"/>
                </a:lnTo>
                <a:lnTo>
                  <a:pt x="50" y="9"/>
                </a:lnTo>
                <a:lnTo>
                  <a:pt x="46" y="11"/>
                </a:lnTo>
                <a:lnTo>
                  <a:pt x="43" y="14"/>
                </a:lnTo>
                <a:lnTo>
                  <a:pt x="39" y="15"/>
                </a:lnTo>
                <a:lnTo>
                  <a:pt x="36" y="18"/>
                </a:lnTo>
                <a:lnTo>
                  <a:pt x="33" y="21"/>
                </a:lnTo>
                <a:lnTo>
                  <a:pt x="29" y="23"/>
                </a:lnTo>
                <a:lnTo>
                  <a:pt x="26" y="26"/>
                </a:lnTo>
                <a:lnTo>
                  <a:pt x="23" y="30"/>
                </a:lnTo>
                <a:lnTo>
                  <a:pt x="21" y="33"/>
                </a:lnTo>
                <a:lnTo>
                  <a:pt x="17" y="36"/>
                </a:lnTo>
                <a:lnTo>
                  <a:pt x="15" y="39"/>
                </a:lnTo>
                <a:lnTo>
                  <a:pt x="13" y="43"/>
                </a:lnTo>
                <a:lnTo>
                  <a:pt x="11" y="47"/>
                </a:lnTo>
                <a:lnTo>
                  <a:pt x="9" y="51"/>
                </a:lnTo>
                <a:lnTo>
                  <a:pt x="7" y="55"/>
                </a:lnTo>
                <a:lnTo>
                  <a:pt x="6" y="59"/>
                </a:lnTo>
                <a:lnTo>
                  <a:pt x="4" y="63"/>
                </a:lnTo>
                <a:lnTo>
                  <a:pt x="3" y="67"/>
                </a:lnTo>
                <a:lnTo>
                  <a:pt x="2" y="71"/>
                </a:lnTo>
                <a:lnTo>
                  <a:pt x="2" y="76"/>
                </a:lnTo>
                <a:lnTo>
                  <a:pt x="1" y="80"/>
                </a:lnTo>
                <a:lnTo>
                  <a:pt x="0" y="85"/>
                </a:lnTo>
                <a:lnTo>
                  <a:pt x="0" y="89"/>
                </a:lnTo>
                <a:lnTo>
                  <a:pt x="2" y="89"/>
                </a:lnTo>
                <a:lnTo>
                  <a:pt x="2" y="85"/>
                </a:lnTo>
                <a:lnTo>
                  <a:pt x="3" y="80"/>
                </a:lnTo>
                <a:lnTo>
                  <a:pt x="4" y="76"/>
                </a:lnTo>
                <a:lnTo>
                  <a:pt x="5" y="72"/>
                </a:lnTo>
                <a:lnTo>
                  <a:pt x="6" y="67"/>
                </a:lnTo>
                <a:lnTo>
                  <a:pt x="6" y="63"/>
                </a:lnTo>
                <a:lnTo>
                  <a:pt x="8" y="59"/>
                </a:lnTo>
                <a:lnTo>
                  <a:pt x="10" y="55"/>
                </a:lnTo>
                <a:lnTo>
                  <a:pt x="11" y="52"/>
                </a:lnTo>
                <a:lnTo>
                  <a:pt x="13" y="48"/>
                </a:lnTo>
                <a:lnTo>
                  <a:pt x="15" y="44"/>
                </a:lnTo>
                <a:lnTo>
                  <a:pt x="17" y="41"/>
                </a:lnTo>
                <a:lnTo>
                  <a:pt x="20" y="38"/>
                </a:lnTo>
                <a:lnTo>
                  <a:pt x="22" y="34"/>
                </a:lnTo>
                <a:lnTo>
                  <a:pt x="25" y="31"/>
                </a:lnTo>
                <a:lnTo>
                  <a:pt x="28" y="28"/>
                </a:lnTo>
                <a:lnTo>
                  <a:pt x="31" y="25"/>
                </a:lnTo>
                <a:lnTo>
                  <a:pt x="34" y="22"/>
                </a:lnTo>
                <a:lnTo>
                  <a:pt x="37" y="20"/>
                </a:lnTo>
                <a:lnTo>
                  <a:pt x="40" y="18"/>
                </a:lnTo>
                <a:lnTo>
                  <a:pt x="44" y="15"/>
                </a:lnTo>
                <a:lnTo>
                  <a:pt x="48" y="14"/>
                </a:lnTo>
                <a:lnTo>
                  <a:pt x="51" y="11"/>
                </a:lnTo>
                <a:lnTo>
                  <a:pt x="55" y="10"/>
                </a:lnTo>
                <a:lnTo>
                  <a:pt x="59" y="8"/>
                </a:lnTo>
                <a:lnTo>
                  <a:pt x="63" y="6"/>
                </a:lnTo>
                <a:lnTo>
                  <a:pt x="67" y="6"/>
                </a:lnTo>
                <a:lnTo>
                  <a:pt x="71" y="5"/>
                </a:lnTo>
                <a:lnTo>
                  <a:pt x="75" y="4"/>
                </a:lnTo>
                <a:lnTo>
                  <a:pt x="79" y="3"/>
                </a:lnTo>
                <a:lnTo>
                  <a:pt x="83" y="3"/>
                </a:lnTo>
                <a:lnTo>
                  <a:pt x="88" y="3"/>
                </a:lnTo>
                <a:lnTo>
                  <a:pt x="88"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0" name="Freeform 1102"/>
          <p:cNvSpPr>
            <a:spLocks/>
          </p:cNvSpPr>
          <p:nvPr/>
        </p:nvSpPr>
        <p:spPr bwMode="auto">
          <a:xfrm>
            <a:off x="9908672" y="4490377"/>
            <a:ext cx="136525" cy="134938"/>
          </a:xfrm>
          <a:custGeom>
            <a:avLst/>
            <a:gdLst/>
            <a:ahLst/>
            <a:cxnLst>
              <a:cxn ang="0">
                <a:pos x="84" y="80"/>
              </a:cxn>
              <a:cxn ang="0">
                <a:pos x="83" y="71"/>
              </a:cxn>
              <a:cxn ang="0">
                <a:pos x="82" y="63"/>
              </a:cxn>
              <a:cxn ang="0">
                <a:pos x="79" y="55"/>
              </a:cxn>
              <a:cxn ang="0">
                <a:pos x="76" y="47"/>
              </a:cxn>
              <a:cxn ang="0">
                <a:pos x="72" y="40"/>
              </a:cxn>
              <a:cxn ang="0">
                <a:pos x="68" y="34"/>
              </a:cxn>
              <a:cxn ang="0">
                <a:pos x="63" y="27"/>
              </a:cxn>
              <a:cxn ang="0">
                <a:pos x="57" y="22"/>
              </a:cxn>
              <a:cxn ang="0">
                <a:pos x="51" y="16"/>
              </a:cxn>
              <a:cxn ang="0">
                <a:pos x="44" y="12"/>
              </a:cxn>
              <a:cxn ang="0">
                <a:pos x="37" y="8"/>
              </a:cxn>
              <a:cxn ang="0">
                <a:pos x="29" y="5"/>
              </a:cxn>
              <a:cxn ang="0">
                <a:pos x="22" y="2"/>
              </a:cxn>
              <a:cxn ang="0">
                <a:pos x="13" y="1"/>
              </a:cxn>
              <a:cxn ang="0">
                <a:pos x="5" y="0"/>
              </a:cxn>
              <a:cxn ang="0">
                <a:pos x="0" y="2"/>
              </a:cxn>
              <a:cxn ang="0">
                <a:pos x="9" y="2"/>
              </a:cxn>
              <a:cxn ang="0">
                <a:pos x="17" y="4"/>
              </a:cxn>
              <a:cxn ang="0">
                <a:pos x="25" y="6"/>
              </a:cxn>
              <a:cxn ang="0">
                <a:pos x="32" y="9"/>
              </a:cxn>
              <a:cxn ang="0">
                <a:pos x="39" y="12"/>
              </a:cxn>
              <a:cxn ang="0">
                <a:pos x="46" y="16"/>
              </a:cxn>
              <a:cxn ang="0">
                <a:pos x="52" y="21"/>
              </a:cxn>
              <a:cxn ang="0">
                <a:pos x="59" y="26"/>
              </a:cxn>
              <a:cxn ang="0">
                <a:pos x="63" y="32"/>
              </a:cxn>
              <a:cxn ang="0">
                <a:pos x="68" y="38"/>
              </a:cxn>
              <a:cxn ang="0">
                <a:pos x="72" y="45"/>
              </a:cxn>
              <a:cxn ang="0">
                <a:pos x="75" y="52"/>
              </a:cxn>
              <a:cxn ang="0">
                <a:pos x="79" y="60"/>
              </a:cxn>
              <a:cxn ang="0">
                <a:pos x="80" y="67"/>
              </a:cxn>
              <a:cxn ang="0">
                <a:pos x="82" y="76"/>
              </a:cxn>
              <a:cxn ang="0">
                <a:pos x="82" y="84"/>
              </a:cxn>
            </a:cxnLst>
            <a:rect l="0" t="0" r="r" b="b"/>
            <a:pathLst>
              <a:path w="86" h="85">
                <a:moveTo>
                  <a:pt x="85" y="84"/>
                </a:moveTo>
                <a:lnTo>
                  <a:pt x="84" y="80"/>
                </a:lnTo>
                <a:lnTo>
                  <a:pt x="84" y="75"/>
                </a:lnTo>
                <a:lnTo>
                  <a:pt x="83" y="71"/>
                </a:lnTo>
                <a:lnTo>
                  <a:pt x="83" y="67"/>
                </a:lnTo>
                <a:lnTo>
                  <a:pt x="82" y="63"/>
                </a:lnTo>
                <a:lnTo>
                  <a:pt x="81" y="59"/>
                </a:lnTo>
                <a:lnTo>
                  <a:pt x="79" y="55"/>
                </a:lnTo>
                <a:lnTo>
                  <a:pt x="78" y="51"/>
                </a:lnTo>
                <a:lnTo>
                  <a:pt x="76" y="47"/>
                </a:lnTo>
                <a:lnTo>
                  <a:pt x="75" y="44"/>
                </a:lnTo>
                <a:lnTo>
                  <a:pt x="72" y="40"/>
                </a:lnTo>
                <a:lnTo>
                  <a:pt x="71" y="37"/>
                </a:lnTo>
                <a:lnTo>
                  <a:pt x="68" y="34"/>
                </a:lnTo>
                <a:lnTo>
                  <a:pt x="65" y="30"/>
                </a:lnTo>
                <a:lnTo>
                  <a:pt x="63" y="27"/>
                </a:lnTo>
                <a:lnTo>
                  <a:pt x="60" y="25"/>
                </a:lnTo>
                <a:lnTo>
                  <a:pt x="57" y="22"/>
                </a:lnTo>
                <a:lnTo>
                  <a:pt x="54" y="19"/>
                </a:lnTo>
                <a:lnTo>
                  <a:pt x="51" y="16"/>
                </a:lnTo>
                <a:lnTo>
                  <a:pt x="47" y="14"/>
                </a:lnTo>
                <a:lnTo>
                  <a:pt x="44" y="12"/>
                </a:lnTo>
                <a:lnTo>
                  <a:pt x="40" y="10"/>
                </a:lnTo>
                <a:lnTo>
                  <a:pt x="37" y="8"/>
                </a:lnTo>
                <a:lnTo>
                  <a:pt x="33" y="6"/>
                </a:lnTo>
                <a:lnTo>
                  <a:pt x="29" y="5"/>
                </a:lnTo>
                <a:lnTo>
                  <a:pt x="26" y="3"/>
                </a:lnTo>
                <a:lnTo>
                  <a:pt x="22" y="2"/>
                </a:lnTo>
                <a:lnTo>
                  <a:pt x="17" y="2"/>
                </a:lnTo>
                <a:lnTo>
                  <a:pt x="13" y="1"/>
                </a:lnTo>
                <a:lnTo>
                  <a:pt x="9" y="0"/>
                </a:lnTo>
                <a:lnTo>
                  <a:pt x="5" y="0"/>
                </a:lnTo>
                <a:lnTo>
                  <a:pt x="0" y="0"/>
                </a:lnTo>
                <a:lnTo>
                  <a:pt x="0" y="2"/>
                </a:lnTo>
                <a:lnTo>
                  <a:pt x="5" y="2"/>
                </a:lnTo>
                <a:lnTo>
                  <a:pt x="9" y="2"/>
                </a:lnTo>
                <a:lnTo>
                  <a:pt x="13" y="3"/>
                </a:lnTo>
                <a:lnTo>
                  <a:pt x="17" y="4"/>
                </a:lnTo>
                <a:lnTo>
                  <a:pt x="21" y="5"/>
                </a:lnTo>
                <a:lnTo>
                  <a:pt x="25" y="6"/>
                </a:lnTo>
                <a:lnTo>
                  <a:pt x="28" y="7"/>
                </a:lnTo>
                <a:lnTo>
                  <a:pt x="32" y="9"/>
                </a:lnTo>
                <a:lnTo>
                  <a:pt x="36" y="10"/>
                </a:lnTo>
                <a:lnTo>
                  <a:pt x="39" y="12"/>
                </a:lnTo>
                <a:lnTo>
                  <a:pt x="43" y="14"/>
                </a:lnTo>
                <a:lnTo>
                  <a:pt x="46" y="16"/>
                </a:lnTo>
                <a:lnTo>
                  <a:pt x="49" y="18"/>
                </a:lnTo>
                <a:lnTo>
                  <a:pt x="52" y="21"/>
                </a:lnTo>
                <a:lnTo>
                  <a:pt x="55" y="23"/>
                </a:lnTo>
                <a:lnTo>
                  <a:pt x="59" y="26"/>
                </a:lnTo>
                <a:lnTo>
                  <a:pt x="61" y="29"/>
                </a:lnTo>
                <a:lnTo>
                  <a:pt x="63" y="32"/>
                </a:lnTo>
                <a:lnTo>
                  <a:pt x="66" y="35"/>
                </a:lnTo>
                <a:lnTo>
                  <a:pt x="68" y="38"/>
                </a:lnTo>
                <a:lnTo>
                  <a:pt x="71" y="42"/>
                </a:lnTo>
                <a:lnTo>
                  <a:pt x="72" y="45"/>
                </a:lnTo>
                <a:lnTo>
                  <a:pt x="74" y="49"/>
                </a:lnTo>
                <a:lnTo>
                  <a:pt x="75" y="52"/>
                </a:lnTo>
                <a:lnTo>
                  <a:pt x="77" y="56"/>
                </a:lnTo>
                <a:lnTo>
                  <a:pt x="79" y="60"/>
                </a:lnTo>
                <a:lnTo>
                  <a:pt x="79" y="63"/>
                </a:lnTo>
                <a:lnTo>
                  <a:pt x="80" y="67"/>
                </a:lnTo>
                <a:lnTo>
                  <a:pt x="81" y="72"/>
                </a:lnTo>
                <a:lnTo>
                  <a:pt x="82" y="76"/>
                </a:lnTo>
                <a:lnTo>
                  <a:pt x="82" y="80"/>
                </a:lnTo>
                <a:lnTo>
                  <a:pt x="82" y="84"/>
                </a:lnTo>
                <a:lnTo>
                  <a:pt x="85" y="84"/>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1" name="Freeform 1103"/>
          <p:cNvSpPr>
            <a:spLocks/>
          </p:cNvSpPr>
          <p:nvPr/>
        </p:nvSpPr>
        <p:spPr bwMode="auto">
          <a:xfrm>
            <a:off x="9908672" y="4630078"/>
            <a:ext cx="136525" cy="136525"/>
          </a:xfrm>
          <a:custGeom>
            <a:avLst/>
            <a:gdLst/>
            <a:ahLst/>
            <a:cxnLst>
              <a:cxn ang="0">
                <a:pos x="5" y="85"/>
              </a:cxn>
              <a:cxn ang="0">
                <a:pos x="13" y="84"/>
              </a:cxn>
              <a:cxn ang="0">
                <a:pos x="22" y="82"/>
              </a:cxn>
              <a:cxn ang="0">
                <a:pos x="29" y="79"/>
              </a:cxn>
              <a:cxn ang="0">
                <a:pos x="37" y="76"/>
              </a:cxn>
              <a:cxn ang="0">
                <a:pos x="44" y="72"/>
              </a:cxn>
              <a:cxn ang="0">
                <a:pos x="51" y="68"/>
              </a:cxn>
              <a:cxn ang="0">
                <a:pos x="57" y="63"/>
              </a:cxn>
              <a:cxn ang="0">
                <a:pos x="63" y="57"/>
              </a:cxn>
              <a:cxn ang="0">
                <a:pos x="68" y="51"/>
              </a:cxn>
              <a:cxn ang="0">
                <a:pos x="72" y="44"/>
              </a:cxn>
              <a:cxn ang="0">
                <a:pos x="76" y="37"/>
              </a:cxn>
              <a:cxn ang="0">
                <a:pos x="79" y="30"/>
              </a:cxn>
              <a:cxn ang="0">
                <a:pos x="82" y="22"/>
              </a:cxn>
              <a:cxn ang="0">
                <a:pos x="83" y="13"/>
              </a:cxn>
              <a:cxn ang="0">
                <a:pos x="84" y="5"/>
              </a:cxn>
              <a:cxn ang="0">
                <a:pos x="82" y="0"/>
              </a:cxn>
              <a:cxn ang="0">
                <a:pos x="82" y="9"/>
              </a:cxn>
              <a:cxn ang="0">
                <a:pos x="80" y="17"/>
              </a:cxn>
              <a:cxn ang="0">
                <a:pos x="79" y="25"/>
              </a:cxn>
              <a:cxn ang="0">
                <a:pos x="75" y="32"/>
              </a:cxn>
              <a:cxn ang="0">
                <a:pos x="72" y="39"/>
              </a:cxn>
              <a:cxn ang="0">
                <a:pos x="68" y="47"/>
              </a:cxn>
              <a:cxn ang="0">
                <a:pos x="63" y="53"/>
              </a:cxn>
              <a:cxn ang="0">
                <a:pos x="59" y="59"/>
              </a:cxn>
              <a:cxn ang="0">
                <a:pos x="52" y="63"/>
              </a:cxn>
              <a:cxn ang="0">
                <a:pos x="46" y="68"/>
              </a:cxn>
              <a:cxn ang="0">
                <a:pos x="39" y="72"/>
              </a:cxn>
              <a:cxn ang="0">
                <a:pos x="32" y="76"/>
              </a:cxn>
              <a:cxn ang="0">
                <a:pos x="25" y="79"/>
              </a:cxn>
              <a:cxn ang="0">
                <a:pos x="17" y="81"/>
              </a:cxn>
              <a:cxn ang="0">
                <a:pos x="9" y="82"/>
              </a:cxn>
              <a:cxn ang="0">
                <a:pos x="0" y="83"/>
              </a:cxn>
            </a:cxnLst>
            <a:rect l="0" t="0" r="r" b="b"/>
            <a:pathLst>
              <a:path w="86" h="86">
                <a:moveTo>
                  <a:pt x="0" y="85"/>
                </a:moveTo>
                <a:lnTo>
                  <a:pt x="5" y="85"/>
                </a:lnTo>
                <a:lnTo>
                  <a:pt x="9" y="84"/>
                </a:lnTo>
                <a:lnTo>
                  <a:pt x="13" y="84"/>
                </a:lnTo>
                <a:lnTo>
                  <a:pt x="17" y="83"/>
                </a:lnTo>
                <a:lnTo>
                  <a:pt x="22" y="82"/>
                </a:lnTo>
                <a:lnTo>
                  <a:pt x="26" y="81"/>
                </a:lnTo>
                <a:lnTo>
                  <a:pt x="29" y="79"/>
                </a:lnTo>
                <a:lnTo>
                  <a:pt x="33" y="79"/>
                </a:lnTo>
                <a:lnTo>
                  <a:pt x="37" y="76"/>
                </a:lnTo>
                <a:lnTo>
                  <a:pt x="40" y="75"/>
                </a:lnTo>
                <a:lnTo>
                  <a:pt x="44" y="72"/>
                </a:lnTo>
                <a:lnTo>
                  <a:pt x="47" y="71"/>
                </a:lnTo>
                <a:lnTo>
                  <a:pt x="51" y="68"/>
                </a:lnTo>
                <a:lnTo>
                  <a:pt x="54" y="66"/>
                </a:lnTo>
                <a:lnTo>
                  <a:pt x="57" y="63"/>
                </a:lnTo>
                <a:lnTo>
                  <a:pt x="60" y="60"/>
                </a:lnTo>
                <a:lnTo>
                  <a:pt x="63" y="57"/>
                </a:lnTo>
                <a:lnTo>
                  <a:pt x="65" y="54"/>
                </a:lnTo>
                <a:lnTo>
                  <a:pt x="68" y="51"/>
                </a:lnTo>
                <a:lnTo>
                  <a:pt x="71" y="47"/>
                </a:lnTo>
                <a:lnTo>
                  <a:pt x="72" y="44"/>
                </a:lnTo>
                <a:lnTo>
                  <a:pt x="75" y="41"/>
                </a:lnTo>
                <a:lnTo>
                  <a:pt x="76" y="37"/>
                </a:lnTo>
                <a:lnTo>
                  <a:pt x="78" y="33"/>
                </a:lnTo>
                <a:lnTo>
                  <a:pt x="79" y="30"/>
                </a:lnTo>
                <a:lnTo>
                  <a:pt x="81" y="26"/>
                </a:lnTo>
                <a:lnTo>
                  <a:pt x="82" y="22"/>
                </a:lnTo>
                <a:lnTo>
                  <a:pt x="83" y="17"/>
                </a:lnTo>
                <a:lnTo>
                  <a:pt x="83" y="13"/>
                </a:lnTo>
                <a:lnTo>
                  <a:pt x="84" y="9"/>
                </a:lnTo>
                <a:lnTo>
                  <a:pt x="84" y="5"/>
                </a:lnTo>
                <a:lnTo>
                  <a:pt x="85" y="0"/>
                </a:lnTo>
                <a:lnTo>
                  <a:pt x="82" y="0"/>
                </a:lnTo>
                <a:lnTo>
                  <a:pt x="82" y="5"/>
                </a:lnTo>
                <a:lnTo>
                  <a:pt x="82" y="9"/>
                </a:lnTo>
                <a:lnTo>
                  <a:pt x="81" y="13"/>
                </a:lnTo>
                <a:lnTo>
                  <a:pt x="80" y="17"/>
                </a:lnTo>
                <a:lnTo>
                  <a:pt x="79" y="21"/>
                </a:lnTo>
                <a:lnTo>
                  <a:pt x="79" y="25"/>
                </a:lnTo>
                <a:lnTo>
                  <a:pt x="77" y="29"/>
                </a:lnTo>
                <a:lnTo>
                  <a:pt x="75" y="32"/>
                </a:lnTo>
                <a:lnTo>
                  <a:pt x="74" y="36"/>
                </a:lnTo>
                <a:lnTo>
                  <a:pt x="72" y="39"/>
                </a:lnTo>
                <a:lnTo>
                  <a:pt x="71" y="43"/>
                </a:lnTo>
                <a:lnTo>
                  <a:pt x="68" y="47"/>
                </a:lnTo>
                <a:lnTo>
                  <a:pt x="66" y="50"/>
                </a:lnTo>
                <a:lnTo>
                  <a:pt x="63" y="53"/>
                </a:lnTo>
                <a:lnTo>
                  <a:pt x="61" y="55"/>
                </a:lnTo>
                <a:lnTo>
                  <a:pt x="59" y="59"/>
                </a:lnTo>
                <a:lnTo>
                  <a:pt x="55" y="61"/>
                </a:lnTo>
                <a:lnTo>
                  <a:pt x="52" y="63"/>
                </a:lnTo>
                <a:lnTo>
                  <a:pt x="49" y="66"/>
                </a:lnTo>
                <a:lnTo>
                  <a:pt x="46" y="68"/>
                </a:lnTo>
                <a:lnTo>
                  <a:pt x="43" y="71"/>
                </a:lnTo>
                <a:lnTo>
                  <a:pt x="39" y="72"/>
                </a:lnTo>
                <a:lnTo>
                  <a:pt x="36" y="75"/>
                </a:lnTo>
                <a:lnTo>
                  <a:pt x="32" y="76"/>
                </a:lnTo>
                <a:lnTo>
                  <a:pt x="28" y="77"/>
                </a:lnTo>
                <a:lnTo>
                  <a:pt x="25" y="79"/>
                </a:lnTo>
                <a:lnTo>
                  <a:pt x="21" y="79"/>
                </a:lnTo>
                <a:lnTo>
                  <a:pt x="17" y="81"/>
                </a:lnTo>
                <a:lnTo>
                  <a:pt x="13" y="82"/>
                </a:lnTo>
                <a:lnTo>
                  <a:pt x="9" y="82"/>
                </a:lnTo>
                <a:lnTo>
                  <a:pt x="5" y="83"/>
                </a:lnTo>
                <a:lnTo>
                  <a:pt x="0" y="83"/>
                </a:lnTo>
                <a:lnTo>
                  <a:pt x="0" y="85"/>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2" name="Freeform 1104"/>
          <p:cNvSpPr>
            <a:spLocks/>
          </p:cNvSpPr>
          <p:nvPr/>
        </p:nvSpPr>
        <p:spPr bwMode="auto">
          <a:xfrm>
            <a:off x="9767385" y="4630078"/>
            <a:ext cx="136525" cy="136525"/>
          </a:xfrm>
          <a:custGeom>
            <a:avLst/>
            <a:gdLst/>
            <a:ahLst/>
            <a:cxnLst>
              <a:cxn ang="0">
                <a:pos x="0" y="5"/>
              </a:cxn>
              <a:cxn ang="0">
                <a:pos x="1" y="13"/>
              </a:cxn>
              <a:cxn ang="0">
                <a:pos x="2" y="22"/>
              </a:cxn>
              <a:cxn ang="0">
                <a:pos x="6" y="30"/>
              </a:cxn>
              <a:cxn ang="0">
                <a:pos x="9" y="37"/>
              </a:cxn>
              <a:cxn ang="0">
                <a:pos x="13" y="44"/>
              </a:cxn>
              <a:cxn ang="0">
                <a:pos x="17" y="51"/>
              </a:cxn>
              <a:cxn ang="0">
                <a:pos x="23" y="57"/>
              </a:cxn>
              <a:cxn ang="0">
                <a:pos x="28" y="63"/>
              </a:cxn>
              <a:cxn ang="0">
                <a:pos x="35" y="68"/>
              </a:cxn>
              <a:cxn ang="0">
                <a:pos x="41" y="72"/>
              </a:cxn>
              <a:cxn ang="0">
                <a:pos x="49" y="76"/>
              </a:cxn>
              <a:cxn ang="0">
                <a:pos x="56" y="79"/>
              </a:cxn>
              <a:cxn ang="0">
                <a:pos x="64" y="82"/>
              </a:cxn>
              <a:cxn ang="0">
                <a:pos x="72" y="84"/>
              </a:cxn>
              <a:cxn ang="0">
                <a:pos x="81" y="85"/>
              </a:cxn>
              <a:cxn ang="0">
                <a:pos x="85" y="83"/>
              </a:cxn>
              <a:cxn ang="0">
                <a:pos x="77" y="82"/>
              </a:cxn>
              <a:cxn ang="0">
                <a:pos x="69" y="81"/>
              </a:cxn>
              <a:cxn ang="0">
                <a:pos x="61" y="79"/>
              </a:cxn>
              <a:cxn ang="0">
                <a:pos x="53" y="76"/>
              </a:cxn>
              <a:cxn ang="0">
                <a:pos x="46" y="72"/>
              </a:cxn>
              <a:cxn ang="0">
                <a:pos x="39" y="68"/>
              </a:cxn>
              <a:cxn ang="0">
                <a:pos x="32" y="63"/>
              </a:cxn>
              <a:cxn ang="0">
                <a:pos x="27" y="59"/>
              </a:cxn>
              <a:cxn ang="0">
                <a:pos x="22" y="53"/>
              </a:cxn>
              <a:cxn ang="0">
                <a:pos x="17" y="47"/>
              </a:cxn>
              <a:cxn ang="0">
                <a:pos x="13" y="39"/>
              </a:cxn>
              <a:cxn ang="0">
                <a:pos x="9" y="32"/>
              </a:cxn>
              <a:cxn ang="0">
                <a:pos x="6" y="25"/>
              </a:cxn>
              <a:cxn ang="0">
                <a:pos x="4" y="17"/>
              </a:cxn>
              <a:cxn ang="0">
                <a:pos x="3" y="9"/>
              </a:cxn>
              <a:cxn ang="0">
                <a:pos x="2" y="0"/>
              </a:cxn>
            </a:cxnLst>
            <a:rect l="0" t="0" r="r" b="b"/>
            <a:pathLst>
              <a:path w="86" h="86">
                <a:moveTo>
                  <a:pt x="0" y="0"/>
                </a:moveTo>
                <a:lnTo>
                  <a:pt x="0" y="5"/>
                </a:lnTo>
                <a:lnTo>
                  <a:pt x="1" y="9"/>
                </a:lnTo>
                <a:lnTo>
                  <a:pt x="1" y="13"/>
                </a:lnTo>
                <a:lnTo>
                  <a:pt x="2" y="17"/>
                </a:lnTo>
                <a:lnTo>
                  <a:pt x="2" y="22"/>
                </a:lnTo>
                <a:lnTo>
                  <a:pt x="4" y="26"/>
                </a:lnTo>
                <a:lnTo>
                  <a:pt x="6" y="30"/>
                </a:lnTo>
                <a:lnTo>
                  <a:pt x="6" y="33"/>
                </a:lnTo>
                <a:lnTo>
                  <a:pt x="9" y="37"/>
                </a:lnTo>
                <a:lnTo>
                  <a:pt x="11" y="41"/>
                </a:lnTo>
                <a:lnTo>
                  <a:pt x="13" y="44"/>
                </a:lnTo>
                <a:lnTo>
                  <a:pt x="15" y="47"/>
                </a:lnTo>
                <a:lnTo>
                  <a:pt x="17" y="51"/>
                </a:lnTo>
                <a:lnTo>
                  <a:pt x="19" y="54"/>
                </a:lnTo>
                <a:lnTo>
                  <a:pt x="23" y="57"/>
                </a:lnTo>
                <a:lnTo>
                  <a:pt x="25" y="60"/>
                </a:lnTo>
                <a:lnTo>
                  <a:pt x="28" y="63"/>
                </a:lnTo>
                <a:lnTo>
                  <a:pt x="32" y="66"/>
                </a:lnTo>
                <a:lnTo>
                  <a:pt x="35" y="68"/>
                </a:lnTo>
                <a:lnTo>
                  <a:pt x="38" y="71"/>
                </a:lnTo>
                <a:lnTo>
                  <a:pt x="41" y="72"/>
                </a:lnTo>
                <a:lnTo>
                  <a:pt x="45" y="75"/>
                </a:lnTo>
                <a:lnTo>
                  <a:pt x="49" y="76"/>
                </a:lnTo>
                <a:lnTo>
                  <a:pt x="53" y="79"/>
                </a:lnTo>
                <a:lnTo>
                  <a:pt x="56" y="79"/>
                </a:lnTo>
                <a:lnTo>
                  <a:pt x="60" y="81"/>
                </a:lnTo>
                <a:lnTo>
                  <a:pt x="64" y="82"/>
                </a:lnTo>
                <a:lnTo>
                  <a:pt x="68" y="83"/>
                </a:lnTo>
                <a:lnTo>
                  <a:pt x="72" y="84"/>
                </a:lnTo>
                <a:lnTo>
                  <a:pt x="77" y="84"/>
                </a:lnTo>
                <a:lnTo>
                  <a:pt x="81" y="85"/>
                </a:lnTo>
                <a:lnTo>
                  <a:pt x="85" y="85"/>
                </a:lnTo>
                <a:lnTo>
                  <a:pt x="85" y="83"/>
                </a:lnTo>
                <a:lnTo>
                  <a:pt x="81" y="83"/>
                </a:lnTo>
                <a:lnTo>
                  <a:pt x="77" y="82"/>
                </a:lnTo>
                <a:lnTo>
                  <a:pt x="73" y="82"/>
                </a:lnTo>
                <a:lnTo>
                  <a:pt x="69" y="81"/>
                </a:lnTo>
                <a:lnTo>
                  <a:pt x="65" y="79"/>
                </a:lnTo>
                <a:lnTo>
                  <a:pt x="61" y="79"/>
                </a:lnTo>
                <a:lnTo>
                  <a:pt x="57" y="77"/>
                </a:lnTo>
                <a:lnTo>
                  <a:pt x="53" y="76"/>
                </a:lnTo>
                <a:lnTo>
                  <a:pt x="49" y="75"/>
                </a:lnTo>
                <a:lnTo>
                  <a:pt x="46" y="72"/>
                </a:lnTo>
                <a:lnTo>
                  <a:pt x="43" y="71"/>
                </a:lnTo>
                <a:lnTo>
                  <a:pt x="39" y="68"/>
                </a:lnTo>
                <a:lnTo>
                  <a:pt x="36" y="66"/>
                </a:lnTo>
                <a:lnTo>
                  <a:pt x="32" y="63"/>
                </a:lnTo>
                <a:lnTo>
                  <a:pt x="30" y="61"/>
                </a:lnTo>
                <a:lnTo>
                  <a:pt x="27" y="59"/>
                </a:lnTo>
                <a:lnTo>
                  <a:pt x="24" y="55"/>
                </a:lnTo>
                <a:lnTo>
                  <a:pt x="22" y="53"/>
                </a:lnTo>
                <a:lnTo>
                  <a:pt x="19" y="50"/>
                </a:lnTo>
                <a:lnTo>
                  <a:pt x="17" y="47"/>
                </a:lnTo>
                <a:lnTo>
                  <a:pt x="15" y="43"/>
                </a:lnTo>
                <a:lnTo>
                  <a:pt x="13" y="39"/>
                </a:lnTo>
                <a:lnTo>
                  <a:pt x="11" y="36"/>
                </a:lnTo>
                <a:lnTo>
                  <a:pt x="9" y="32"/>
                </a:lnTo>
                <a:lnTo>
                  <a:pt x="8" y="29"/>
                </a:lnTo>
                <a:lnTo>
                  <a:pt x="6" y="25"/>
                </a:lnTo>
                <a:lnTo>
                  <a:pt x="5" y="21"/>
                </a:lnTo>
                <a:lnTo>
                  <a:pt x="4" y="17"/>
                </a:lnTo>
                <a:lnTo>
                  <a:pt x="3" y="13"/>
                </a:lnTo>
                <a:lnTo>
                  <a:pt x="3" y="9"/>
                </a:lnTo>
                <a:lnTo>
                  <a:pt x="2" y="5"/>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3" name="Freeform 1105"/>
          <p:cNvSpPr>
            <a:spLocks/>
          </p:cNvSpPr>
          <p:nvPr/>
        </p:nvSpPr>
        <p:spPr bwMode="auto">
          <a:xfrm>
            <a:off x="9767385" y="4490377"/>
            <a:ext cx="136525" cy="134938"/>
          </a:xfrm>
          <a:custGeom>
            <a:avLst/>
            <a:gdLst/>
            <a:ahLst/>
            <a:cxnLst>
              <a:cxn ang="0">
                <a:pos x="81" y="0"/>
              </a:cxn>
              <a:cxn ang="0">
                <a:pos x="72" y="1"/>
              </a:cxn>
              <a:cxn ang="0">
                <a:pos x="64" y="2"/>
              </a:cxn>
              <a:cxn ang="0">
                <a:pos x="56" y="5"/>
              </a:cxn>
              <a:cxn ang="0">
                <a:pos x="49" y="8"/>
              </a:cxn>
              <a:cxn ang="0">
                <a:pos x="41" y="12"/>
              </a:cxn>
              <a:cxn ang="0">
                <a:pos x="35" y="16"/>
              </a:cxn>
              <a:cxn ang="0">
                <a:pos x="28" y="22"/>
              </a:cxn>
              <a:cxn ang="0">
                <a:pos x="23" y="27"/>
              </a:cxn>
              <a:cxn ang="0">
                <a:pos x="17" y="34"/>
              </a:cxn>
              <a:cxn ang="0">
                <a:pos x="13" y="40"/>
              </a:cxn>
              <a:cxn ang="0">
                <a:pos x="9" y="47"/>
              </a:cxn>
              <a:cxn ang="0">
                <a:pos x="6" y="55"/>
              </a:cxn>
              <a:cxn ang="0">
                <a:pos x="2" y="63"/>
              </a:cxn>
              <a:cxn ang="0">
                <a:pos x="1" y="71"/>
              </a:cxn>
              <a:cxn ang="0">
                <a:pos x="0" y="80"/>
              </a:cxn>
              <a:cxn ang="0">
                <a:pos x="2" y="84"/>
              </a:cxn>
              <a:cxn ang="0">
                <a:pos x="3" y="76"/>
              </a:cxn>
              <a:cxn ang="0">
                <a:pos x="4" y="67"/>
              </a:cxn>
              <a:cxn ang="0">
                <a:pos x="6" y="60"/>
              </a:cxn>
              <a:cxn ang="0">
                <a:pos x="9" y="52"/>
              </a:cxn>
              <a:cxn ang="0">
                <a:pos x="13" y="45"/>
              </a:cxn>
              <a:cxn ang="0">
                <a:pos x="17" y="38"/>
              </a:cxn>
              <a:cxn ang="0">
                <a:pos x="22" y="32"/>
              </a:cxn>
              <a:cxn ang="0">
                <a:pos x="27" y="26"/>
              </a:cxn>
              <a:cxn ang="0">
                <a:pos x="32" y="21"/>
              </a:cxn>
              <a:cxn ang="0">
                <a:pos x="39" y="16"/>
              </a:cxn>
              <a:cxn ang="0">
                <a:pos x="46" y="12"/>
              </a:cxn>
              <a:cxn ang="0">
                <a:pos x="53" y="9"/>
              </a:cxn>
              <a:cxn ang="0">
                <a:pos x="61" y="6"/>
              </a:cxn>
              <a:cxn ang="0">
                <a:pos x="69" y="4"/>
              </a:cxn>
              <a:cxn ang="0">
                <a:pos x="77" y="2"/>
              </a:cxn>
              <a:cxn ang="0">
                <a:pos x="85" y="2"/>
              </a:cxn>
            </a:cxnLst>
            <a:rect l="0" t="0" r="r" b="b"/>
            <a:pathLst>
              <a:path w="86" h="85">
                <a:moveTo>
                  <a:pt x="85" y="0"/>
                </a:moveTo>
                <a:lnTo>
                  <a:pt x="81" y="0"/>
                </a:lnTo>
                <a:lnTo>
                  <a:pt x="77" y="0"/>
                </a:lnTo>
                <a:lnTo>
                  <a:pt x="72" y="1"/>
                </a:lnTo>
                <a:lnTo>
                  <a:pt x="68" y="2"/>
                </a:lnTo>
                <a:lnTo>
                  <a:pt x="64" y="2"/>
                </a:lnTo>
                <a:lnTo>
                  <a:pt x="60" y="3"/>
                </a:lnTo>
                <a:lnTo>
                  <a:pt x="56" y="5"/>
                </a:lnTo>
                <a:lnTo>
                  <a:pt x="53" y="6"/>
                </a:lnTo>
                <a:lnTo>
                  <a:pt x="49" y="8"/>
                </a:lnTo>
                <a:lnTo>
                  <a:pt x="45" y="10"/>
                </a:lnTo>
                <a:lnTo>
                  <a:pt x="41" y="12"/>
                </a:lnTo>
                <a:lnTo>
                  <a:pt x="38" y="14"/>
                </a:lnTo>
                <a:lnTo>
                  <a:pt x="35" y="16"/>
                </a:lnTo>
                <a:lnTo>
                  <a:pt x="32" y="19"/>
                </a:lnTo>
                <a:lnTo>
                  <a:pt x="28" y="22"/>
                </a:lnTo>
                <a:lnTo>
                  <a:pt x="25" y="25"/>
                </a:lnTo>
                <a:lnTo>
                  <a:pt x="23" y="27"/>
                </a:lnTo>
                <a:lnTo>
                  <a:pt x="19" y="30"/>
                </a:lnTo>
                <a:lnTo>
                  <a:pt x="17" y="34"/>
                </a:lnTo>
                <a:lnTo>
                  <a:pt x="15" y="37"/>
                </a:lnTo>
                <a:lnTo>
                  <a:pt x="13" y="40"/>
                </a:lnTo>
                <a:lnTo>
                  <a:pt x="11" y="44"/>
                </a:lnTo>
                <a:lnTo>
                  <a:pt x="9" y="47"/>
                </a:lnTo>
                <a:lnTo>
                  <a:pt x="6" y="51"/>
                </a:lnTo>
                <a:lnTo>
                  <a:pt x="6" y="55"/>
                </a:lnTo>
                <a:lnTo>
                  <a:pt x="4" y="59"/>
                </a:lnTo>
                <a:lnTo>
                  <a:pt x="2" y="63"/>
                </a:lnTo>
                <a:lnTo>
                  <a:pt x="2" y="67"/>
                </a:lnTo>
                <a:lnTo>
                  <a:pt x="1" y="71"/>
                </a:lnTo>
                <a:lnTo>
                  <a:pt x="1" y="75"/>
                </a:lnTo>
                <a:lnTo>
                  <a:pt x="0" y="80"/>
                </a:lnTo>
                <a:lnTo>
                  <a:pt x="0" y="84"/>
                </a:lnTo>
                <a:lnTo>
                  <a:pt x="2" y="84"/>
                </a:lnTo>
                <a:lnTo>
                  <a:pt x="2" y="80"/>
                </a:lnTo>
                <a:lnTo>
                  <a:pt x="3" y="76"/>
                </a:lnTo>
                <a:lnTo>
                  <a:pt x="3" y="72"/>
                </a:lnTo>
                <a:lnTo>
                  <a:pt x="4" y="67"/>
                </a:lnTo>
                <a:lnTo>
                  <a:pt x="5" y="63"/>
                </a:lnTo>
                <a:lnTo>
                  <a:pt x="6" y="60"/>
                </a:lnTo>
                <a:lnTo>
                  <a:pt x="8" y="56"/>
                </a:lnTo>
                <a:lnTo>
                  <a:pt x="9" y="52"/>
                </a:lnTo>
                <a:lnTo>
                  <a:pt x="11" y="49"/>
                </a:lnTo>
                <a:lnTo>
                  <a:pt x="13" y="45"/>
                </a:lnTo>
                <a:lnTo>
                  <a:pt x="15" y="42"/>
                </a:lnTo>
                <a:lnTo>
                  <a:pt x="17" y="38"/>
                </a:lnTo>
                <a:lnTo>
                  <a:pt x="19" y="35"/>
                </a:lnTo>
                <a:lnTo>
                  <a:pt x="22" y="32"/>
                </a:lnTo>
                <a:lnTo>
                  <a:pt x="24" y="29"/>
                </a:lnTo>
                <a:lnTo>
                  <a:pt x="27" y="26"/>
                </a:lnTo>
                <a:lnTo>
                  <a:pt x="30" y="23"/>
                </a:lnTo>
                <a:lnTo>
                  <a:pt x="32" y="21"/>
                </a:lnTo>
                <a:lnTo>
                  <a:pt x="36" y="18"/>
                </a:lnTo>
                <a:lnTo>
                  <a:pt x="39" y="16"/>
                </a:lnTo>
                <a:lnTo>
                  <a:pt x="43" y="14"/>
                </a:lnTo>
                <a:lnTo>
                  <a:pt x="46" y="12"/>
                </a:lnTo>
                <a:lnTo>
                  <a:pt x="49" y="10"/>
                </a:lnTo>
                <a:lnTo>
                  <a:pt x="53" y="9"/>
                </a:lnTo>
                <a:lnTo>
                  <a:pt x="57" y="7"/>
                </a:lnTo>
                <a:lnTo>
                  <a:pt x="61" y="6"/>
                </a:lnTo>
                <a:lnTo>
                  <a:pt x="65" y="5"/>
                </a:lnTo>
                <a:lnTo>
                  <a:pt x="69" y="4"/>
                </a:lnTo>
                <a:lnTo>
                  <a:pt x="73" y="3"/>
                </a:lnTo>
                <a:lnTo>
                  <a:pt x="77" y="2"/>
                </a:lnTo>
                <a:lnTo>
                  <a:pt x="81" y="2"/>
                </a:lnTo>
                <a:lnTo>
                  <a:pt x="85" y="2"/>
                </a:lnTo>
                <a:lnTo>
                  <a:pt x="85"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4" name="Freeform 1106"/>
          <p:cNvSpPr>
            <a:spLocks/>
          </p:cNvSpPr>
          <p:nvPr/>
        </p:nvSpPr>
        <p:spPr bwMode="auto">
          <a:xfrm>
            <a:off x="9908672" y="4501490"/>
            <a:ext cx="123825" cy="125412"/>
          </a:xfrm>
          <a:custGeom>
            <a:avLst/>
            <a:gdLst/>
            <a:ahLst/>
            <a:cxnLst>
              <a:cxn ang="0">
                <a:pos x="77" y="74"/>
              </a:cxn>
              <a:cxn ang="0">
                <a:pos x="76" y="66"/>
              </a:cxn>
              <a:cxn ang="0">
                <a:pos x="75" y="58"/>
              </a:cxn>
              <a:cxn ang="0">
                <a:pos x="72" y="51"/>
              </a:cxn>
              <a:cxn ang="0">
                <a:pos x="70" y="44"/>
              </a:cxn>
              <a:cxn ang="0">
                <a:pos x="66" y="37"/>
              </a:cxn>
              <a:cxn ang="0">
                <a:pos x="62" y="31"/>
              </a:cxn>
              <a:cxn ang="0">
                <a:pos x="57" y="25"/>
              </a:cxn>
              <a:cxn ang="0">
                <a:pos x="52" y="20"/>
              </a:cxn>
              <a:cxn ang="0">
                <a:pos x="46" y="15"/>
              </a:cxn>
              <a:cxn ang="0">
                <a:pos x="40" y="11"/>
              </a:cxn>
              <a:cxn ang="0">
                <a:pos x="33" y="7"/>
              </a:cxn>
              <a:cxn ang="0">
                <a:pos x="26" y="5"/>
              </a:cxn>
              <a:cxn ang="0">
                <a:pos x="19" y="2"/>
              </a:cxn>
              <a:cxn ang="0">
                <a:pos x="12" y="1"/>
              </a:cxn>
              <a:cxn ang="0">
                <a:pos x="4" y="0"/>
              </a:cxn>
              <a:cxn ang="0">
                <a:pos x="0" y="2"/>
              </a:cxn>
              <a:cxn ang="0">
                <a:pos x="8" y="2"/>
              </a:cxn>
              <a:cxn ang="0">
                <a:pos x="15" y="4"/>
              </a:cxn>
              <a:cxn ang="0">
                <a:pos x="22" y="6"/>
              </a:cxn>
              <a:cxn ang="0">
                <a:pos x="29" y="8"/>
              </a:cxn>
              <a:cxn ang="0">
                <a:pos x="36" y="11"/>
              </a:cxn>
              <a:cxn ang="0">
                <a:pos x="42" y="15"/>
              </a:cxn>
              <a:cxn ang="0">
                <a:pos x="48" y="20"/>
              </a:cxn>
              <a:cxn ang="0">
                <a:pos x="53" y="25"/>
              </a:cxn>
              <a:cxn ang="0">
                <a:pos x="58" y="29"/>
              </a:cxn>
              <a:cxn ang="0">
                <a:pos x="62" y="36"/>
              </a:cxn>
              <a:cxn ang="0">
                <a:pos x="66" y="42"/>
              </a:cxn>
              <a:cxn ang="0">
                <a:pos x="69" y="49"/>
              </a:cxn>
              <a:cxn ang="0">
                <a:pos x="71" y="56"/>
              </a:cxn>
              <a:cxn ang="0">
                <a:pos x="73" y="63"/>
              </a:cxn>
              <a:cxn ang="0">
                <a:pos x="75" y="70"/>
              </a:cxn>
              <a:cxn ang="0">
                <a:pos x="75" y="78"/>
              </a:cxn>
            </a:cxnLst>
            <a:rect l="0" t="0" r="r" b="b"/>
            <a:pathLst>
              <a:path w="78" h="79">
                <a:moveTo>
                  <a:pt x="77" y="78"/>
                </a:moveTo>
                <a:lnTo>
                  <a:pt x="77" y="74"/>
                </a:lnTo>
                <a:lnTo>
                  <a:pt x="77" y="70"/>
                </a:lnTo>
                <a:lnTo>
                  <a:pt x="76" y="66"/>
                </a:lnTo>
                <a:lnTo>
                  <a:pt x="75" y="62"/>
                </a:lnTo>
                <a:lnTo>
                  <a:pt x="75" y="58"/>
                </a:lnTo>
                <a:lnTo>
                  <a:pt x="74" y="55"/>
                </a:lnTo>
                <a:lnTo>
                  <a:pt x="72" y="51"/>
                </a:lnTo>
                <a:lnTo>
                  <a:pt x="71" y="48"/>
                </a:lnTo>
                <a:lnTo>
                  <a:pt x="70" y="44"/>
                </a:lnTo>
                <a:lnTo>
                  <a:pt x="68" y="41"/>
                </a:lnTo>
                <a:lnTo>
                  <a:pt x="66" y="37"/>
                </a:lnTo>
                <a:lnTo>
                  <a:pt x="64" y="34"/>
                </a:lnTo>
                <a:lnTo>
                  <a:pt x="62" y="31"/>
                </a:lnTo>
                <a:lnTo>
                  <a:pt x="60" y="29"/>
                </a:lnTo>
                <a:lnTo>
                  <a:pt x="57" y="25"/>
                </a:lnTo>
                <a:lnTo>
                  <a:pt x="55" y="23"/>
                </a:lnTo>
                <a:lnTo>
                  <a:pt x="52" y="20"/>
                </a:lnTo>
                <a:lnTo>
                  <a:pt x="49" y="18"/>
                </a:lnTo>
                <a:lnTo>
                  <a:pt x="46" y="15"/>
                </a:lnTo>
                <a:lnTo>
                  <a:pt x="43" y="14"/>
                </a:lnTo>
                <a:lnTo>
                  <a:pt x="40" y="11"/>
                </a:lnTo>
                <a:lnTo>
                  <a:pt x="37" y="10"/>
                </a:lnTo>
                <a:lnTo>
                  <a:pt x="33" y="7"/>
                </a:lnTo>
                <a:lnTo>
                  <a:pt x="30" y="6"/>
                </a:lnTo>
                <a:lnTo>
                  <a:pt x="26" y="5"/>
                </a:lnTo>
                <a:lnTo>
                  <a:pt x="23" y="3"/>
                </a:lnTo>
                <a:lnTo>
                  <a:pt x="19" y="2"/>
                </a:lnTo>
                <a:lnTo>
                  <a:pt x="16" y="2"/>
                </a:lnTo>
                <a:lnTo>
                  <a:pt x="12" y="1"/>
                </a:lnTo>
                <a:lnTo>
                  <a:pt x="8" y="0"/>
                </a:lnTo>
                <a:lnTo>
                  <a:pt x="4" y="0"/>
                </a:lnTo>
                <a:lnTo>
                  <a:pt x="0" y="0"/>
                </a:lnTo>
                <a:lnTo>
                  <a:pt x="0" y="2"/>
                </a:lnTo>
                <a:lnTo>
                  <a:pt x="4" y="2"/>
                </a:lnTo>
                <a:lnTo>
                  <a:pt x="8" y="2"/>
                </a:lnTo>
                <a:lnTo>
                  <a:pt x="11" y="3"/>
                </a:lnTo>
                <a:lnTo>
                  <a:pt x="15" y="4"/>
                </a:lnTo>
                <a:lnTo>
                  <a:pt x="19" y="5"/>
                </a:lnTo>
                <a:lnTo>
                  <a:pt x="22" y="6"/>
                </a:lnTo>
                <a:lnTo>
                  <a:pt x="26" y="7"/>
                </a:lnTo>
                <a:lnTo>
                  <a:pt x="29" y="8"/>
                </a:lnTo>
                <a:lnTo>
                  <a:pt x="33" y="10"/>
                </a:lnTo>
                <a:lnTo>
                  <a:pt x="36" y="11"/>
                </a:lnTo>
                <a:lnTo>
                  <a:pt x="39" y="14"/>
                </a:lnTo>
                <a:lnTo>
                  <a:pt x="42" y="15"/>
                </a:lnTo>
                <a:lnTo>
                  <a:pt x="44" y="18"/>
                </a:lnTo>
                <a:lnTo>
                  <a:pt x="48" y="20"/>
                </a:lnTo>
                <a:lnTo>
                  <a:pt x="50" y="22"/>
                </a:lnTo>
                <a:lnTo>
                  <a:pt x="53" y="25"/>
                </a:lnTo>
                <a:lnTo>
                  <a:pt x="56" y="27"/>
                </a:lnTo>
                <a:lnTo>
                  <a:pt x="58" y="29"/>
                </a:lnTo>
                <a:lnTo>
                  <a:pt x="60" y="33"/>
                </a:lnTo>
                <a:lnTo>
                  <a:pt x="62" y="36"/>
                </a:lnTo>
                <a:lnTo>
                  <a:pt x="64" y="39"/>
                </a:lnTo>
                <a:lnTo>
                  <a:pt x="66" y="42"/>
                </a:lnTo>
                <a:lnTo>
                  <a:pt x="67" y="45"/>
                </a:lnTo>
                <a:lnTo>
                  <a:pt x="69" y="49"/>
                </a:lnTo>
                <a:lnTo>
                  <a:pt x="70" y="52"/>
                </a:lnTo>
                <a:lnTo>
                  <a:pt x="71" y="56"/>
                </a:lnTo>
                <a:lnTo>
                  <a:pt x="72" y="59"/>
                </a:lnTo>
                <a:lnTo>
                  <a:pt x="73" y="63"/>
                </a:lnTo>
                <a:lnTo>
                  <a:pt x="74" y="66"/>
                </a:lnTo>
                <a:lnTo>
                  <a:pt x="75" y="70"/>
                </a:lnTo>
                <a:lnTo>
                  <a:pt x="75" y="74"/>
                </a:lnTo>
                <a:lnTo>
                  <a:pt x="75" y="78"/>
                </a:lnTo>
                <a:lnTo>
                  <a:pt x="77" y="78"/>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5" name="Freeform 1107"/>
          <p:cNvSpPr>
            <a:spLocks/>
          </p:cNvSpPr>
          <p:nvPr/>
        </p:nvSpPr>
        <p:spPr bwMode="auto">
          <a:xfrm>
            <a:off x="9908672" y="4631665"/>
            <a:ext cx="123825" cy="125412"/>
          </a:xfrm>
          <a:custGeom>
            <a:avLst/>
            <a:gdLst/>
            <a:ahLst/>
            <a:cxnLst>
              <a:cxn ang="0">
                <a:pos x="4" y="78"/>
              </a:cxn>
              <a:cxn ang="0">
                <a:pos x="12" y="77"/>
              </a:cxn>
              <a:cxn ang="0">
                <a:pos x="19" y="76"/>
              </a:cxn>
              <a:cxn ang="0">
                <a:pos x="26" y="73"/>
              </a:cxn>
              <a:cxn ang="0">
                <a:pos x="33" y="70"/>
              </a:cxn>
              <a:cxn ang="0">
                <a:pos x="40" y="67"/>
              </a:cxn>
              <a:cxn ang="0">
                <a:pos x="46" y="62"/>
              </a:cxn>
              <a:cxn ang="0">
                <a:pos x="52" y="57"/>
              </a:cxn>
              <a:cxn ang="0">
                <a:pos x="57" y="53"/>
              </a:cxn>
              <a:cxn ang="0">
                <a:pos x="62" y="46"/>
              </a:cxn>
              <a:cxn ang="0">
                <a:pos x="66" y="41"/>
              </a:cxn>
              <a:cxn ang="0">
                <a:pos x="70" y="33"/>
              </a:cxn>
              <a:cxn ang="0">
                <a:pos x="72" y="26"/>
              </a:cxn>
              <a:cxn ang="0">
                <a:pos x="75" y="19"/>
              </a:cxn>
              <a:cxn ang="0">
                <a:pos x="76" y="12"/>
              </a:cxn>
              <a:cxn ang="0">
                <a:pos x="77" y="4"/>
              </a:cxn>
              <a:cxn ang="0">
                <a:pos x="75" y="0"/>
              </a:cxn>
              <a:cxn ang="0">
                <a:pos x="75" y="7"/>
              </a:cxn>
              <a:cxn ang="0">
                <a:pos x="73" y="15"/>
              </a:cxn>
              <a:cxn ang="0">
                <a:pos x="71" y="22"/>
              </a:cxn>
              <a:cxn ang="0">
                <a:pos x="69" y="29"/>
              </a:cxn>
              <a:cxn ang="0">
                <a:pos x="66" y="36"/>
              </a:cxn>
              <a:cxn ang="0">
                <a:pos x="62" y="42"/>
              </a:cxn>
              <a:cxn ang="0">
                <a:pos x="58" y="48"/>
              </a:cxn>
              <a:cxn ang="0">
                <a:pos x="53" y="53"/>
              </a:cxn>
              <a:cxn ang="0">
                <a:pos x="48" y="58"/>
              </a:cxn>
              <a:cxn ang="0">
                <a:pos x="42" y="63"/>
              </a:cxn>
              <a:cxn ang="0">
                <a:pos x="36" y="66"/>
              </a:cxn>
              <a:cxn ang="0">
                <a:pos x="29" y="69"/>
              </a:cxn>
              <a:cxn ang="0">
                <a:pos x="22" y="72"/>
              </a:cxn>
              <a:cxn ang="0">
                <a:pos x="15" y="74"/>
              </a:cxn>
              <a:cxn ang="0">
                <a:pos x="8" y="75"/>
              </a:cxn>
              <a:cxn ang="0">
                <a:pos x="0" y="76"/>
              </a:cxn>
            </a:cxnLst>
            <a:rect l="0" t="0" r="r" b="b"/>
            <a:pathLst>
              <a:path w="78" h="79">
                <a:moveTo>
                  <a:pt x="0" y="78"/>
                </a:moveTo>
                <a:lnTo>
                  <a:pt x="4" y="78"/>
                </a:lnTo>
                <a:lnTo>
                  <a:pt x="8" y="77"/>
                </a:lnTo>
                <a:lnTo>
                  <a:pt x="12" y="77"/>
                </a:lnTo>
                <a:lnTo>
                  <a:pt x="16" y="76"/>
                </a:lnTo>
                <a:lnTo>
                  <a:pt x="19" y="76"/>
                </a:lnTo>
                <a:lnTo>
                  <a:pt x="23" y="74"/>
                </a:lnTo>
                <a:lnTo>
                  <a:pt x="26" y="73"/>
                </a:lnTo>
                <a:lnTo>
                  <a:pt x="30" y="72"/>
                </a:lnTo>
                <a:lnTo>
                  <a:pt x="33" y="70"/>
                </a:lnTo>
                <a:lnTo>
                  <a:pt x="37" y="68"/>
                </a:lnTo>
                <a:lnTo>
                  <a:pt x="40" y="67"/>
                </a:lnTo>
                <a:lnTo>
                  <a:pt x="43" y="64"/>
                </a:lnTo>
                <a:lnTo>
                  <a:pt x="46" y="62"/>
                </a:lnTo>
                <a:lnTo>
                  <a:pt x="49" y="60"/>
                </a:lnTo>
                <a:lnTo>
                  <a:pt x="52" y="57"/>
                </a:lnTo>
                <a:lnTo>
                  <a:pt x="55" y="55"/>
                </a:lnTo>
                <a:lnTo>
                  <a:pt x="57" y="53"/>
                </a:lnTo>
                <a:lnTo>
                  <a:pt x="60" y="49"/>
                </a:lnTo>
                <a:lnTo>
                  <a:pt x="62" y="46"/>
                </a:lnTo>
                <a:lnTo>
                  <a:pt x="64" y="44"/>
                </a:lnTo>
                <a:lnTo>
                  <a:pt x="66" y="41"/>
                </a:lnTo>
                <a:lnTo>
                  <a:pt x="68" y="37"/>
                </a:lnTo>
                <a:lnTo>
                  <a:pt x="70" y="33"/>
                </a:lnTo>
                <a:lnTo>
                  <a:pt x="71" y="30"/>
                </a:lnTo>
                <a:lnTo>
                  <a:pt x="72" y="26"/>
                </a:lnTo>
                <a:lnTo>
                  <a:pt x="74" y="23"/>
                </a:lnTo>
                <a:lnTo>
                  <a:pt x="75" y="19"/>
                </a:lnTo>
                <a:lnTo>
                  <a:pt x="75" y="15"/>
                </a:lnTo>
                <a:lnTo>
                  <a:pt x="76" y="12"/>
                </a:lnTo>
                <a:lnTo>
                  <a:pt x="77" y="8"/>
                </a:lnTo>
                <a:lnTo>
                  <a:pt x="77" y="4"/>
                </a:lnTo>
                <a:lnTo>
                  <a:pt x="77" y="0"/>
                </a:lnTo>
                <a:lnTo>
                  <a:pt x="75" y="0"/>
                </a:lnTo>
                <a:lnTo>
                  <a:pt x="75" y="4"/>
                </a:lnTo>
                <a:lnTo>
                  <a:pt x="75" y="7"/>
                </a:lnTo>
                <a:lnTo>
                  <a:pt x="74" y="11"/>
                </a:lnTo>
                <a:lnTo>
                  <a:pt x="73" y="15"/>
                </a:lnTo>
                <a:lnTo>
                  <a:pt x="72" y="19"/>
                </a:lnTo>
                <a:lnTo>
                  <a:pt x="71" y="22"/>
                </a:lnTo>
                <a:lnTo>
                  <a:pt x="70" y="25"/>
                </a:lnTo>
                <a:lnTo>
                  <a:pt x="69" y="29"/>
                </a:lnTo>
                <a:lnTo>
                  <a:pt x="67" y="33"/>
                </a:lnTo>
                <a:lnTo>
                  <a:pt x="66" y="36"/>
                </a:lnTo>
                <a:lnTo>
                  <a:pt x="64" y="39"/>
                </a:lnTo>
                <a:lnTo>
                  <a:pt x="62" y="42"/>
                </a:lnTo>
                <a:lnTo>
                  <a:pt x="60" y="45"/>
                </a:lnTo>
                <a:lnTo>
                  <a:pt x="58" y="48"/>
                </a:lnTo>
                <a:lnTo>
                  <a:pt x="56" y="51"/>
                </a:lnTo>
                <a:lnTo>
                  <a:pt x="53" y="53"/>
                </a:lnTo>
                <a:lnTo>
                  <a:pt x="50" y="56"/>
                </a:lnTo>
                <a:lnTo>
                  <a:pt x="48" y="58"/>
                </a:lnTo>
                <a:lnTo>
                  <a:pt x="44" y="60"/>
                </a:lnTo>
                <a:lnTo>
                  <a:pt x="42" y="63"/>
                </a:lnTo>
                <a:lnTo>
                  <a:pt x="39" y="64"/>
                </a:lnTo>
                <a:lnTo>
                  <a:pt x="36" y="66"/>
                </a:lnTo>
                <a:lnTo>
                  <a:pt x="33" y="68"/>
                </a:lnTo>
                <a:lnTo>
                  <a:pt x="29" y="69"/>
                </a:lnTo>
                <a:lnTo>
                  <a:pt x="26" y="71"/>
                </a:lnTo>
                <a:lnTo>
                  <a:pt x="22" y="72"/>
                </a:lnTo>
                <a:lnTo>
                  <a:pt x="19" y="73"/>
                </a:lnTo>
                <a:lnTo>
                  <a:pt x="15" y="74"/>
                </a:lnTo>
                <a:lnTo>
                  <a:pt x="11" y="75"/>
                </a:lnTo>
                <a:lnTo>
                  <a:pt x="8" y="75"/>
                </a:lnTo>
                <a:lnTo>
                  <a:pt x="4" y="76"/>
                </a:lnTo>
                <a:lnTo>
                  <a:pt x="0" y="76"/>
                </a:lnTo>
                <a:lnTo>
                  <a:pt x="0" y="78"/>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6" name="Freeform 1108"/>
          <p:cNvSpPr>
            <a:spLocks/>
          </p:cNvSpPr>
          <p:nvPr/>
        </p:nvSpPr>
        <p:spPr bwMode="auto">
          <a:xfrm>
            <a:off x="9780085" y="4631665"/>
            <a:ext cx="123825" cy="125412"/>
          </a:xfrm>
          <a:custGeom>
            <a:avLst/>
            <a:gdLst/>
            <a:ahLst/>
            <a:cxnLst>
              <a:cxn ang="0">
                <a:pos x="0" y="4"/>
              </a:cxn>
              <a:cxn ang="0">
                <a:pos x="1" y="12"/>
              </a:cxn>
              <a:cxn ang="0">
                <a:pos x="2" y="19"/>
              </a:cxn>
              <a:cxn ang="0">
                <a:pos x="5" y="26"/>
              </a:cxn>
              <a:cxn ang="0">
                <a:pos x="8" y="33"/>
              </a:cxn>
              <a:cxn ang="0">
                <a:pos x="11" y="41"/>
              </a:cxn>
              <a:cxn ang="0">
                <a:pos x="15" y="46"/>
              </a:cxn>
              <a:cxn ang="0">
                <a:pos x="20" y="53"/>
              </a:cxn>
              <a:cxn ang="0">
                <a:pos x="25" y="57"/>
              </a:cxn>
              <a:cxn ang="0">
                <a:pos x="31" y="62"/>
              </a:cxn>
              <a:cxn ang="0">
                <a:pos x="37" y="67"/>
              </a:cxn>
              <a:cxn ang="0">
                <a:pos x="44" y="70"/>
              </a:cxn>
              <a:cxn ang="0">
                <a:pos x="51" y="73"/>
              </a:cxn>
              <a:cxn ang="0">
                <a:pos x="58" y="76"/>
              </a:cxn>
              <a:cxn ang="0">
                <a:pos x="66" y="77"/>
              </a:cxn>
              <a:cxn ang="0">
                <a:pos x="73" y="78"/>
              </a:cxn>
              <a:cxn ang="0">
                <a:pos x="77" y="76"/>
              </a:cxn>
              <a:cxn ang="0">
                <a:pos x="70" y="75"/>
              </a:cxn>
              <a:cxn ang="0">
                <a:pos x="62" y="74"/>
              </a:cxn>
              <a:cxn ang="0">
                <a:pos x="55" y="72"/>
              </a:cxn>
              <a:cxn ang="0">
                <a:pos x="48" y="69"/>
              </a:cxn>
              <a:cxn ang="0">
                <a:pos x="41" y="66"/>
              </a:cxn>
              <a:cxn ang="0">
                <a:pos x="36" y="63"/>
              </a:cxn>
              <a:cxn ang="0">
                <a:pos x="30" y="58"/>
              </a:cxn>
              <a:cxn ang="0">
                <a:pos x="25" y="53"/>
              </a:cxn>
              <a:cxn ang="0">
                <a:pos x="20" y="48"/>
              </a:cxn>
              <a:cxn ang="0">
                <a:pos x="15" y="42"/>
              </a:cxn>
              <a:cxn ang="0">
                <a:pos x="12" y="36"/>
              </a:cxn>
              <a:cxn ang="0">
                <a:pos x="9" y="29"/>
              </a:cxn>
              <a:cxn ang="0">
                <a:pos x="6" y="22"/>
              </a:cxn>
              <a:cxn ang="0">
                <a:pos x="4" y="15"/>
              </a:cxn>
              <a:cxn ang="0">
                <a:pos x="3" y="7"/>
              </a:cxn>
              <a:cxn ang="0">
                <a:pos x="2" y="0"/>
              </a:cxn>
            </a:cxnLst>
            <a:rect l="0" t="0" r="r" b="b"/>
            <a:pathLst>
              <a:path w="78" h="79">
                <a:moveTo>
                  <a:pt x="0" y="0"/>
                </a:moveTo>
                <a:lnTo>
                  <a:pt x="0" y="4"/>
                </a:lnTo>
                <a:lnTo>
                  <a:pt x="1" y="8"/>
                </a:lnTo>
                <a:lnTo>
                  <a:pt x="1" y="12"/>
                </a:lnTo>
                <a:lnTo>
                  <a:pt x="2" y="15"/>
                </a:lnTo>
                <a:lnTo>
                  <a:pt x="2" y="19"/>
                </a:lnTo>
                <a:lnTo>
                  <a:pt x="4" y="23"/>
                </a:lnTo>
                <a:lnTo>
                  <a:pt x="5" y="26"/>
                </a:lnTo>
                <a:lnTo>
                  <a:pt x="6" y="30"/>
                </a:lnTo>
                <a:lnTo>
                  <a:pt x="8" y="33"/>
                </a:lnTo>
                <a:lnTo>
                  <a:pt x="10" y="37"/>
                </a:lnTo>
                <a:lnTo>
                  <a:pt x="11" y="41"/>
                </a:lnTo>
                <a:lnTo>
                  <a:pt x="13" y="44"/>
                </a:lnTo>
                <a:lnTo>
                  <a:pt x="15" y="46"/>
                </a:lnTo>
                <a:lnTo>
                  <a:pt x="17" y="49"/>
                </a:lnTo>
                <a:lnTo>
                  <a:pt x="20" y="53"/>
                </a:lnTo>
                <a:lnTo>
                  <a:pt x="23" y="55"/>
                </a:lnTo>
                <a:lnTo>
                  <a:pt x="25" y="57"/>
                </a:lnTo>
                <a:lnTo>
                  <a:pt x="29" y="60"/>
                </a:lnTo>
                <a:lnTo>
                  <a:pt x="31" y="62"/>
                </a:lnTo>
                <a:lnTo>
                  <a:pt x="34" y="64"/>
                </a:lnTo>
                <a:lnTo>
                  <a:pt x="37" y="67"/>
                </a:lnTo>
                <a:lnTo>
                  <a:pt x="40" y="68"/>
                </a:lnTo>
                <a:lnTo>
                  <a:pt x="44" y="70"/>
                </a:lnTo>
                <a:lnTo>
                  <a:pt x="48" y="72"/>
                </a:lnTo>
                <a:lnTo>
                  <a:pt x="51" y="73"/>
                </a:lnTo>
                <a:lnTo>
                  <a:pt x="54" y="74"/>
                </a:lnTo>
                <a:lnTo>
                  <a:pt x="58" y="76"/>
                </a:lnTo>
                <a:lnTo>
                  <a:pt x="62" y="76"/>
                </a:lnTo>
                <a:lnTo>
                  <a:pt x="66" y="77"/>
                </a:lnTo>
                <a:lnTo>
                  <a:pt x="69" y="77"/>
                </a:lnTo>
                <a:lnTo>
                  <a:pt x="73" y="78"/>
                </a:lnTo>
                <a:lnTo>
                  <a:pt x="77" y="78"/>
                </a:lnTo>
                <a:lnTo>
                  <a:pt x="77" y="76"/>
                </a:lnTo>
                <a:lnTo>
                  <a:pt x="73" y="76"/>
                </a:lnTo>
                <a:lnTo>
                  <a:pt x="70" y="75"/>
                </a:lnTo>
                <a:lnTo>
                  <a:pt x="66" y="75"/>
                </a:lnTo>
                <a:lnTo>
                  <a:pt x="62" y="74"/>
                </a:lnTo>
                <a:lnTo>
                  <a:pt x="59" y="73"/>
                </a:lnTo>
                <a:lnTo>
                  <a:pt x="55" y="72"/>
                </a:lnTo>
                <a:lnTo>
                  <a:pt x="52" y="71"/>
                </a:lnTo>
                <a:lnTo>
                  <a:pt x="48" y="69"/>
                </a:lnTo>
                <a:lnTo>
                  <a:pt x="45" y="68"/>
                </a:lnTo>
                <a:lnTo>
                  <a:pt x="41" y="66"/>
                </a:lnTo>
                <a:lnTo>
                  <a:pt x="39" y="64"/>
                </a:lnTo>
                <a:lnTo>
                  <a:pt x="36" y="63"/>
                </a:lnTo>
                <a:lnTo>
                  <a:pt x="33" y="60"/>
                </a:lnTo>
                <a:lnTo>
                  <a:pt x="30" y="58"/>
                </a:lnTo>
                <a:lnTo>
                  <a:pt x="27" y="56"/>
                </a:lnTo>
                <a:lnTo>
                  <a:pt x="25" y="53"/>
                </a:lnTo>
                <a:lnTo>
                  <a:pt x="22" y="51"/>
                </a:lnTo>
                <a:lnTo>
                  <a:pt x="20" y="48"/>
                </a:lnTo>
                <a:lnTo>
                  <a:pt x="17" y="45"/>
                </a:lnTo>
                <a:lnTo>
                  <a:pt x="15" y="42"/>
                </a:lnTo>
                <a:lnTo>
                  <a:pt x="13" y="39"/>
                </a:lnTo>
                <a:lnTo>
                  <a:pt x="12" y="36"/>
                </a:lnTo>
                <a:lnTo>
                  <a:pt x="10" y="33"/>
                </a:lnTo>
                <a:lnTo>
                  <a:pt x="9" y="29"/>
                </a:lnTo>
                <a:lnTo>
                  <a:pt x="7" y="25"/>
                </a:lnTo>
                <a:lnTo>
                  <a:pt x="6" y="22"/>
                </a:lnTo>
                <a:lnTo>
                  <a:pt x="5" y="19"/>
                </a:lnTo>
                <a:lnTo>
                  <a:pt x="4" y="15"/>
                </a:lnTo>
                <a:lnTo>
                  <a:pt x="3" y="11"/>
                </a:lnTo>
                <a:lnTo>
                  <a:pt x="3" y="7"/>
                </a:lnTo>
                <a:lnTo>
                  <a:pt x="2" y="4"/>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7" name="Freeform 1109"/>
          <p:cNvSpPr>
            <a:spLocks/>
          </p:cNvSpPr>
          <p:nvPr/>
        </p:nvSpPr>
        <p:spPr bwMode="auto">
          <a:xfrm>
            <a:off x="9780085" y="4501490"/>
            <a:ext cx="123825" cy="125412"/>
          </a:xfrm>
          <a:custGeom>
            <a:avLst/>
            <a:gdLst/>
            <a:ahLst/>
            <a:cxnLst>
              <a:cxn ang="0">
                <a:pos x="73" y="0"/>
              </a:cxn>
              <a:cxn ang="0">
                <a:pos x="66" y="1"/>
              </a:cxn>
              <a:cxn ang="0">
                <a:pos x="58" y="2"/>
              </a:cxn>
              <a:cxn ang="0">
                <a:pos x="51" y="5"/>
              </a:cxn>
              <a:cxn ang="0">
                <a:pos x="44" y="7"/>
              </a:cxn>
              <a:cxn ang="0">
                <a:pos x="37" y="11"/>
              </a:cxn>
              <a:cxn ang="0">
                <a:pos x="31" y="15"/>
              </a:cxn>
              <a:cxn ang="0">
                <a:pos x="25" y="20"/>
              </a:cxn>
              <a:cxn ang="0">
                <a:pos x="20" y="25"/>
              </a:cxn>
              <a:cxn ang="0">
                <a:pos x="15" y="31"/>
              </a:cxn>
              <a:cxn ang="0">
                <a:pos x="11" y="37"/>
              </a:cxn>
              <a:cxn ang="0">
                <a:pos x="8" y="44"/>
              </a:cxn>
              <a:cxn ang="0">
                <a:pos x="5" y="51"/>
              </a:cxn>
              <a:cxn ang="0">
                <a:pos x="2" y="58"/>
              </a:cxn>
              <a:cxn ang="0">
                <a:pos x="1" y="66"/>
              </a:cxn>
              <a:cxn ang="0">
                <a:pos x="0" y="74"/>
              </a:cxn>
              <a:cxn ang="0">
                <a:pos x="2" y="78"/>
              </a:cxn>
              <a:cxn ang="0">
                <a:pos x="3" y="70"/>
              </a:cxn>
              <a:cxn ang="0">
                <a:pos x="4" y="63"/>
              </a:cxn>
              <a:cxn ang="0">
                <a:pos x="6" y="56"/>
              </a:cxn>
              <a:cxn ang="0">
                <a:pos x="9" y="49"/>
              </a:cxn>
              <a:cxn ang="0">
                <a:pos x="12" y="42"/>
              </a:cxn>
              <a:cxn ang="0">
                <a:pos x="15" y="36"/>
              </a:cxn>
              <a:cxn ang="0">
                <a:pos x="20" y="29"/>
              </a:cxn>
              <a:cxn ang="0">
                <a:pos x="25" y="25"/>
              </a:cxn>
              <a:cxn ang="0">
                <a:pos x="30" y="20"/>
              </a:cxn>
              <a:cxn ang="0">
                <a:pos x="36" y="15"/>
              </a:cxn>
              <a:cxn ang="0">
                <a:pos x="41" y="11"/>
              </a:cxn>
              <a:cxn ang="0">
                <a:pos x="48" y="8"/>
              </a:cxn>
              <a:cxn ang="0">
                <a:pos x="55" y="6"/>
              </a:cxn>
              <a:cxn ang="0">
                <a:pos x="62" y="4"/>
              </a:cxn>
              <a:cxn ang="0">
                <a:pos x="70" y="2"/>
              </a:cxn>
              <a:cxn ang="0">
                <a:pos x="77" y="2"/>
              </a:cxn>
            </a:cxnLst>
            <a:rect l="0" t="0" r="r" b="b"/>
            <a:pathLst>
              <a:path w="78" h="79">
                <a:moveTo>
                  <a:pt x="77" y="0"/>
                </a:moveTo>
                <a:lnTo>
                  <a:pt x="73" y="0"/>
                </a:lnTo>
                <a:lnTo>
                  <a:pt x="69" y="0"/>
                </a:lnTo>
                <a:lnTo>
                  <a:pt x="66" y="1"/>
                </a:lnTo>
                <a:lnTo>
                  <a:pt x="62" y="2"/>
                </a:lnTo>
                <a:lnTo>
                  <a:pt x="58" y="2"/>
                </a:lnTo>
                <a:lnTo>
                  <a:pt x="54" y="3"/>
                </a:lnTo>
                <a:lnTo>
                  <a:pt x="51" y="5"/>
                </a:lnTo>
                <a:lnTo>
                  <a:pt x="48" y="6"/>
                </a:lnTo>
                <a:lnTo>
                  <a:pt x="44" y="7"/>
                </a:lnTo>
                <a:lnTo>
                  <a:pt x="40" y="10"/>
                </a:lnTo>
                <a:lnTo>
                  <a:pt x="37" y="11"/>
                </a:lnTo>
                <a:lnTo>
                  <a:pt x="34" y="14"/>
                </a:lnTo>
                <a:lnTo>
                  <a:pt x="31" y="15"/>
                </a:lnTo>
                <a:lnTo>
                  <a:pt x="29" y="18"/>
                </a:lnTo>
                <a:lnTo>
                  <a:pt x="25" y="20"/>
                </a:lnTo>
                <a:lnTo>
                  <a:pt x="23" y="23"/>
                </a:lnTo>
                <a:lnTo>
                  <a:pt x="20" y="25"/>
                </a:lnTo>
                <a:lnTo>
                  <a:pt x="17" y="29"/>
                </a:lnTo>
                <a:lnTo>
                  <a:pt x="15" y="31"/>
                </a:lnTo>
                <a:lnTo>
                  <a:pt x="13" y="34"/>
                </a:lnTo>
                <a:lnTo>
                  <a:pt x="11" y="37"/>
                </a:lnTo>
                <a:lnTo>
                  <a:pt x="10" y="41"/>
                </a:lnTo>
                <a:lnTo>
                  <a:pt x="8" y="44"/>
                </a:lnTo>
                <a:lnTo>
                  <a:pt x="6" y="48"/>
                </a:lnTo>
                <a:lnTo>
                  <a:pt x="5" y="51"/>
                </a:lnTo>
                <a:lnTo>
                  <a:pt x="4" y="55"/>
                </a:lnTo>
                <a:lnTo>
                  <a:pt x="2" y="58"/>
                </a:lnTo>
                <a:lnTo>
                  <a:pt x="2" y="62"/>
                </a:lnTo>
                <a:lnTo>
                  <a:pt x="1" y="66"/>
                </a:lnTo>
                <a:lnTo>
                  <a:pt x="1" y="70"/>
                </a:lnTo>
                <a:lnTo>
                  <a:pt x="0" y="74"/>
                </a:lnTo>
                <a:lnTo>
                  <a:pt x="0" y="78"/>
                </a:lnTo>
                <a:lnTo>
                  <a:pt x="2" y="78"/>
                </a:lnTo>
                <a:lnTo>
                  <a:pt x="2" y="74"/>
                </a:lnTo>
                <a:lnTo>
                  <a:pt x="3" y="70"/>
                </a:lnTo>
                <a:lnTo>
                  <a:pt x="3" y="66"/>
                </a:lnTo>
                <a:lnTo>
                  <a:pt x="4" y="63"/>
                </a:lnTo>
                <a:lnTo>
                  <a:pt x="5" y="59"/>
                </a:lnTo>
                <a:lnTo>
                  <a:pt x="6" y="56"/>
                </a:lnTo>
                <a:lnTo>
                  <a:pt x="7" y="52"/>
                </a:lnTo>
                <a:lnTo>
                  <a:pt x="9" y="49"/>
                </a:lnTo>
                <a:lnTo>
                  <a:pt x="10" y="45"/>
                </a:lnTo>
                <a:lnTo>
                  <a:pt x="12" y="42"/>
                </a:lnTo>
                <a:lnTo>
                  <a:pt x="13" y="39"/>
                </a:lnTo>
                <a:lnTo>
                  <a:pt x="15" y="36"/>
                </a:lnTo>
                <a:lnTo>
                  <a:pt x="17" y="33"/>
                </a:lnTo>
                <a:lnTo>
                  <a:pt x="20" y="29"/>
                </a:lnTo>
                <a:lnTo>
                  <a:pt x="22" y="27"/>
                </a:lnTo>
                <a:lnTo>
                  <a:pt x="25" y="25"/>
                </a:lnTo>
                <a:lnTo>
                  <a:pt x="27" y="22"/>
                </a:lnTo>
                <a:lnTo>
                  <a:pt x="30" y="20"/>
                </a:lnTo>
                <a:lnTo>
                  <a:pt x="33" y="18"/>
                </a:lnTo>
                <a:lnTo>
                  <a:pt x="36" y="15"/>
                </a:lnTo>
                <a:lnTo>
                  <a:pt x="39" y="14"/>
                </a:lnTo>
                <a:lnTo>
                  <a:pt x="41" y="11"/>
                </a:lnTo>
                <a:lnTo>
                  <a:pt x="45" y="10"/>
                </a:lnTo>
                <a:lnTo>
                  <a:pt x="48" y="8"/>
                </a:lnTo>
                <a:lnTo>
                  <a:pt x="52" y="7"/>
                </a:lnTo>
                <a:lnTo>
                  <a:pt x="55" y="6"/>
                </a:lnTo>
                <a:lnTo>
                  <a:pt x="59" y="5"/>
                </a:lnTo>
                <a:lnTo>
                  <a:pt x="62" y="4"/>
                </a:lnTo>
                <a:lnTo>
                  <a:pt x="66" y="3"/>
                </a:lnTo>
                <a:lnTo>
                  <a:pt x="70" y="2"/>
                </a:lnTo>
                <a:lnTo>
                  <a:pt x="73" y="2"/>
                </a:lnTo>
                <a:lnTo>
                  <a:pt x="77" y="2"/>
                </a:lnTo>
                <a:lnTo>
                  <a:pt x="77"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8" name="Freeform 1110"/>
          <p:cNvSpPr>
            <a:spLocks/>
          </p:cNvSpPr>
          <p:nvPr/>
        </p:nvSpPr>
        <p:spPr bwMode="auto">
          <a:xfrm>
            <a:off x="9908672" y="4545941"/>
            <a:ext cx="79375" cy="79375"/>
          </a:xfrm>
          <a:custGeom>
            <a:avLst/>
            <a:gdLst/>
            <a:ahLst/>
            <a:cxnLst>
              <a:cxn ang="0">
                <a:pos x="49" y="49"/>
              </a:cxn>
              <a:cxn ang="0">
                <a:pos x="48" y="44"/>
              </a:cxn>
              <a:cxn ang="0">
                <a:pos x="47" y="40"/>
              </a:cxn>
              <a:cxn ang="0">
                <a:pos x="47" y="34"/>
              </a:cxn>
              <a:cxn ang="0">
                <a:pos x="45" y="30"/>
              </a:cxn>
              <a:cxn ang="0">
                <a:pos x="43" y="26"/>
              </a:cxn>
              <a:cxn ang="0">
                <a:pos x="41" y="21"/>
              </a:cxn>
              <a:cxn ang="0">
                <a:pos x="38" y="18"/>
              </a:cxn>
              <a:cxn ang="0">
                <a:pos x="34" y="15"/>
              </a:cxn>
              <a:cxn ang="0">
                <a:pos x="31" y="11"/>
              </a:cxn>
              <a:cxn ang="0">
                <a:pos x="27" y="8"/>
              </a:cxn>
              <a:cxn ang="0">
                <a:pos x="23" y="6"/>
              </a:cxn>
              <a:cxn ang="0">
                <a:pos x="19" y="4"/>
              </a:cxn>
              <a:cxn ang="0">
                <a:pos x="15" y="2"/>
              </a:cxn>
              <a:cxn ang="0">
                <a:pos x="10" y="1"/>
              </a:cxn>
              <a:cxn ang="0">
                <a:pos x="5" y="0"/>
              </a:cxn>
              <a:cxn ang="0">
                <a:pos x="0" y="0"/>
              </a:cxn>
              <a:cxn ang="0">
                <a:pos x="0" y="2"/>
              </a:cxn>
              <a:cxn ang="0">
                <a:pos x="5" y="2"/>
              </a:cxn>
              <a:cxn ang="0">
                <a:pos x="9" y="3"/>
              </a:cxn>
              <a:cxn ang="0">
                <a:pos x="14" y="5"/>
              </a:cxn>
              <a:cxn ang="0">
                <a:pos x="18" y="6"/>
              </a:cxn>
              <a:cxn ang="0">
                <a:pos x="22" y="8"/>
              </a:cxn>
              <a:cxn ang="0">
                <a:pos x="26" y="10"/>
              </a:cxn>
              <a:cxn ang="0">
                <a:pos x="30" y="13"/>
              </a:cxn>
              <a:cxn ang="0">
                <a:pos x="33" y="16"/>
              </a:cxn>
              <a:cxn ang="0">
                <a:pos x="36" y="19"/>
              </a:cxn>
              <a:cxn ang="0">
                <a:pos x="38" y="23"/>
              </a:cxn>
              <a:cxn ang="0">
                <a:pos x="41" y="27"/>
              </a:cxn>
              <a:cxn ang="0">
                <a:pos x="43" y="31"/>
              </a:cxn>
              <a:cxn ang="0">
                <a:pos x="44" y="35"/>
              </a:cxn>
              <a:cxn ang="0">
                <a:pos x="45" y="40"/>
              </a:cxn>
              <a:cxn ang="0">
                <a:pos x="46" y="44"/>
              </a:cxn>
              <a:cxn ang="0">
                <a:pos x="47" y="49"/>
              </a:cxn>
              <a:cxn ang="0">
                <a:pos x="49" y="49"/>
              </a:cxn>
            </a:cxnLst>
            <a:rect l="0" t="0" r="r" b="b"/>
            <a:pathLst>
              <a:path w="50" h="50">
                <a:moveTo>
                  <a:pt x="49" y="49"/>
                </a:moveTo>
                <a:lnTo>
                  <a:pt x="48" y="44"/>
                </a:lnTo>
                <a:lnTo>
                  <a:pt x="47" y="40"/>
                </a:lnTo>
                <a:lnTo>
                  <a:pt x="47" y="34"/>
                </a:lnTo>
                <a:lnTo>
                  <a:pt x="45" y="30"/>
                </a:lnTo>
                <a:lnTo>
                  <a:pt x="43" y="26"/>
                </a:lnTo>
                <a:lnTo>
                  <a:pt x="41" y="21"/>
                </a:lnTo>
                <a:lnTo>
                  <a:pt x="38" y="18"/>
                </a:lnTo>
                <a:lnTo>
                  <a:pt x="34" y="15"/>
                </a:lnTo>
                <a:lnTo>
                  <a:pt x="31" y="11"/>
                </a:lnTo>
                <a:lnTo>
                  <a:pt x="27" y="8"/>
                </a:lnTo>
                <a:lnTo>
                  <a:pt x="23" y="6"/>
                </a:lnTo>
                <a:lnTo>
                  <a:pt x="19" y="4"/>
                </a:lnTo>
                <a:lnTo>
                  <a:pt x="15" y="2"/>
                </a:lnTo>
                <a:lnTo>
                  <a:pt x="10" y="1"/>
                </a:lnTo>
                <a:lnTo>
                  <a:pt x="5" y="0"/>
                </a:lnTo>
                <a:lnTo>
                  <a:pt x="0" y="0"/>
                </a:lnTo>
                <a:lnTo>
                  <a:pt x="0" y="2"/>
                </a:lnTo>
                <a:lnTo>
                  <a:pt x="5" y="2"/>
                </a:lnTo>
                <a:lnTo>
                  <a:pt x="9" y="3"/>
                </a:lnTo>
                <a:lnTo>
                  <a:pt x="14" y="5"/>
                </a:lnTo>
                <a:lnTo>
                  <a:pt x="18" y="6"/>
                </a:lnTo>
                <a:lnTo>
                  <a:pt x="22" y="8"/>
                </a:lnTo>
                <a:lnTo>
                  <a:pt x="26" y="10"/>
                </a:lnTo>
                <a:lnTo>
                  <a:pt x="30" y="13"/>
                </a:lnTo>
                <a:lnTo>
                  <a:pt x="33" y="16"/>
                </a:lnTo>
                <a:lnTo>
                  <a:pt x="36" y="19"/>
                </a:lnTo>
                <a:lnTo>
                  <a:pt x="38" y="23"/>
                </a:lnTo>
                <a:lnTo>
                  <a:pt x="41" y="27"/>
                </a:lnTo>
                <a:lnTo>
                  <a:pt x="43" y="31"/>
                </a:lnTo>
                <a:lnTo>
                  <a:pt x="44" y="35"/>
                </a:lnTo>
                <a:lnTo>
                  <a:pt x="45" y="40"/>
                </a:lnTo>
                <a:lnTo>
                  <a:pt x="46" y="44"/>
                </a:lnTo>
                <a:lnTo>
                  <a:pt x="47" y="49"/>
                </a:lnTo>
                <a:lnTo>
                  <a:pt x="49" y="49"/>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19" name="Freeform 1111"/>
          <p:cNvSpPr>
            <a:spLocks/>
          </p:cNvSpPr>
          <p:nvPr/>
        </p:nvSpPr>
        <p:spPr bwMode="auto">
          <a:xfrm>
            <a:off x="9908672" y="4630078"/>
            <a:ext cx="79375" cy="80963"/>
          </a:xfrm>
          <a:custGeom>
            <a:avLst/>
            <a:gdLst/>
            <a:ahLst/>
            <a:cxnLst>
              <a:cxn ang="0">
                <a:pos x="0" y="50"/>
              </a:cxn>
              <a:cxn ang="0">
                <a:pos x="5" y="50"/>
              </a:cxn>
              <a:cxn ang="0">
                <a:pos x="10" y="49"/>
              </a:cxn>
              <a:cxn ang="0">
                <a:pos x="15" y="48"/>
              </a:cxn>
              <a:cxn ang="0">
                <a:pos x="19" y="46"/>
              </a:cxn>
              <a:cxn ang="0">
                <a:pos x="23" y="44"/>
              </a:cxn>
              <a:cxn ang="0">
                <a:pos x="27" y="42"/>
              </a:cxn>
              <a:cxn ang="0">
                <a:pos x="31" y="38"/>
              </a:cxn>
              <a:cxn ang="0">
                <a:pos x="34" y="35"/>
              </a:cxn>
              <a:cxn ang="0">
                <a:pos x="38" y="32"/>
              </a:cxn>
              <a:cxn ang="0">
                <a:pos x="41" y="28"/>
              </a:cxn>
              <a:cxn ang="0">
                <a:pos x="43" y="24"/>
              </a:cxn>
              <a:cxn ang="0">
                <a:pos x="45" y="20"/>
              </a:cxn>
              <a:cxn ang="0">
                <a:pos x="47" y="15"/>
              </a:cxn>
              <a:cxn ang="0">
                <a:pos x="47" y="10"/>
              </a:cxn>
              <a:cxn ang="0">
                <a:pos x="48" y="5"/>
              </a:cxn>
              <a:cxn ang="0">
                <a:pos x="49" y="0"/>
              </a:cxn>
              <a:cxn ang="0">
                <a:pos x="47" y="0"/>
              </a:cxn>
              <a:cxn ang="0">
                <a:pos x="46" y="5"/>
              </a:cxn>
              <a:cxn ang="0">
                <a:pos x="45" y="10"/>
              </a:cxn>
              <a:cxn ang="0">
                <a:pos x="44" y="15"/>
              </a:cxn>
              <a:cxn ang="0">
                <a:pos x="43" y="18"/>
              </a:cxn>
              <a:cxn ang="0">
                <a:pos x="41" y="23"/>
              </a:cxn>
              <a:cxn ang="0">
                <a:pos x="38" y="27"/>
              </a:cxn>
              <a:cxn ang="0">
                <a:pos x="36" y="31"/>
              </a:cxn>
              <a:cxn ang="0">
                <a:pos x="33" y="34"/>
              </a:cxn>
              <a:cxn ang="0">
                <a:pos x="30" y="37"/>
              </a:cxn>
              <a:cxn ang="0">
                <a:pos x="26" y="40"/>
              </a:cxn>
              <a:cxn ang="0">
                <a:pos x="22" y="42"/>
              </a:cxn>
              <a:cxn ang="0">
                <a:pos x="18" y="44"/>
              </a:cxn>
              <a:cxn ang="0">
                <a:pos x="14" y="45"/>
              </a:cxn>
              <a:cxn ang="0">
                <a:pos x="9" y="47"/>
              </a:cxn>
              <a:cxn ang="0">
                <a:pos x="5" y="48"/>
              </a:cxn>
              <a:cxn ang="0">
                <a:pos x="0" y="48"/>
              </a:cxn>
              <a:cxn ang="0">
                <a:pos x="0" y="50"/>
              </a:cxn>
            </a:cxnLst>
            <a:rect l="0" t="0" r="r" b="b"/>
            <a:pathLst>
              <a:path w="50" h="51">
                <a:moveTo>
                  <a:pt x="0" y="50"/>
                </a:moveTo>
                <a:lnTo>
                  <a:pt x="5" y="50"/>
                </a:lnTo>
                <a:lnTo>
                  <a:pt x="10" y="49"/>
                </a:lnTo>
                <a:lnTo>
                  <a:pt x="15" y="48"/>
                </a:lnTo>
                <a:lnTo>
                  <a:pt x="19" y="46"/>
                </a:lnTo>
                <a:lnTo>
                  <a:pt x="23" y="44"/>
                </a:lnTo>
                <a:lnTo>
                  <a:pt x="27" y="42"/>
                </a:lnTo>
                <a:lnTo>
                  <a:pt x="31" y="38"/>
                </a:lnTo>
                <a:lnTo>
                  <a:pt x="34" y="35"/>
                </a:lnTo>
                <a:lnTo>
                  <a:pt x="38" y="32"/>
                </a:lnTo>
                <a:lnTo>
                  <a:pt x="41" y="28"/>
                </a:lnTo>
                <a:lnTo>
                  <a:pt x="43" y="24"/>
                </a:lnTo>
                <a:lnTo>
                  <a:pt x="45" y="20"/>
                </a:lnTo>
                <a:lnTo>
                  <a:pt x="47" y="15"/>
                </a:lnTo>
                <a:lnTo>
                  <a:pt x="47" y="10"/>
                </a:lnTo>
                <a:lnTo>
                  <a:pt x="48" y="5"/>
                </a:lnTo>
                <a:lnTo>
                  <a:pt x="49" y="0"/>
                </a:lnTo>
                <a:lnTo>
                  <a:pt x="47" y="0"/>
                </a:lnTo>
                <a:lnTo>
                  <a:pt x="46" y="5"/>
                </a:lnTo>
                <a:lnTo>
                  <a:pt x="45" y="10"/>
                </a:lnTo>
                <a:lnTo>
                  <a:pt x="44" y="15"/>
                </a:lnTo>
                <a:lnTo>
                  <a:pt x="43" y="18"/>
                </a:lnTo>
                <a:lnTo>
                  <a:pt x="41" y="23"/>
                </a:lnTo>
                <a:lnTo>
                  <a:pt x="38" y="27"/>
                </a:lnTo>
                <a:lnTo>
                  <a:pt x="36" y="31"/>
                </a:lnTo>
                <a:lnTo>
                  <a:pt x="33" y="34"/>
                </a:lnTo>
                <a:lnTo>
                  <a:pt x="30" y="37"/>
                </a:lnTo>
                <a:lnTo>
                  <a:pt x="26" y="40"/>
                </a:lnTo>
                <a:lnTo>
                  <a:pt x="22" y="42"/>
                </a:lnTo>
                <a:lnTo>
                  <a:pt x="18" y="44"/>
                </a:lnTo>
                <a:lnTo>
                  <a:pt x="14" y="45"/>
                </a:lnTo>
                <a:lnTo>
                  <a:pt x="9" y="47"/>
                </a:lnTo>
                <a:lnTo>
                  <a:pt x="5" y="48"/>
                </a:lnTo>
                <a:lnTo>
                  <a:pt x="0" y="48"/>
                </a:lnTo>
                <a:lnTo>
                  <a:pt x="0" y="5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0" name="Freeform 1112"/>
          <p:cNvSpPr>
            <a:spLocks/>
          </p:cNvSpPr>
          <p:nvPr/>
        </p:nvSpPr>
        <p:spPr bwMode="auto">
          <a:xfrm>
            <a:off x="9822947" y="4630078"/>
            <a:ext cx="80963" cy="80963"/>
          </a:xfrm>
          <a:custGeom>
            <a:avLst/>
            <a:gdLst/>
            <a:ahLst/>
            <a:cxnLst>
              <a:cxn ang="0">
                <a:pos x="0" y="0"/>
              </a:cxn>
              <a:cxn ang="0">
                <a:pos x="0" y="5"/>
              </a:cxn>
              <a:cxn ang="0">
                <a:pos x="1" y="10"/>
              </a:cxn>
              <a:cxn ang="0">
                <a:pos x="2" y="15"/>
              </a:cxn>
              <a:cxn ang="0">
                <a:pos x="4" y="20"/>
              </a:cxn>
              <a:cxn ang="0">
                <a:pos x="6" y="24"/>
              </a:cxn>
              <a:cxn ang="0">
                <a:pos x="9" y="28"/>
              </a:cxn>
              <a:cxn ang="0">
                <a:pos x="12" y="32"/>
              </a:cxn>
              <a:cxn ang="0">
                <a:pos x="15" y="35"/>
              </a:cxn>
              <a:cxn ang="0">
                <a:pos x="18" y="38"/>
              </a:cxn>
              <a:cxn ang="0">
                <a:pos x="22" y="42"/>
              </a:cxn>
              <a:cxn ang="0">
                <a:pos x="27" y="44"/>
              </a:cxn>
              <a:cxn ang="0">
                <a:pos x="30" y="46"/>
              </a:cxn>
              <a:cxn ang="0">
                <a:pos x="35" y="48"/>
              </a:cxn>
              <a:cxn ang="0">
                <a:pos x="40" y="49"/>
              </a:cxn>
              <a:cxn ang="0">
                <a:pos x="45" y="50"/>
              </a:cxn>
              <a:cxn ang="0">
                <a:pos x="50" y="50"/>
              </a:cxn>
              <a:cxn ang="0">
                <a:pos x="50" y="48"/>
              </a:cxn>
              <a:cxn ang="0">
                <a:pos x="45" y="48"/>
              </a:cxn>
              <a:cxn ang="0">
                <a:pos x="41" y="47"/>
              </a:cxn>
              <a:cxn ang="0">
                <a:pos x="36" y="45"/>
              </a:cxn>
              <a:cxn ang="0">
                <a:pos x="31" y="44"/>
              </a:cxn>
              <a:cxn ang="0">
                <a:pos x="27" y="42"/>
              </a:cxn>
              <a:cxn ang="0">
                <a:pos x="23" y="40"/>
              </a:cxn>
              <a:cxn ang="0">
                <a:pos x="20" y="37"/>
              </a:cxn>
              <a:cxn ang="0">
                <a:pos x="16" y="34"/>
              </a:cxn>
              <a:cxn ang="0">
                <a:pos x="13" y="31"/>
              </a:cxn>
              <a:cxn ang="0">
                <a:pos x="11" y="27"/>
              </a:cxn>
              <a:cxn ang="0">
                <a:pos x="9" y="23"/>
              </a:cxn>
              <a:cxn ang="0">
                <a:pos x="6" y="18"/>
              </a:cxn>
              <a:cxn ang="0">
                <a:pos x="5" y="15"/>
              </a:cxn>
              <a:cxn ang="0">
                <a:pos x="3" y="10"/>
              </a:cxn>
              <a:cxn ang="0">
                <a:pos x="2" y="5"/>
              </a:cxn>
              <a:cxn ang="0">
                <a:pos x="2" y="0"/>
              </a:cxn>
              <a:cxn ang="0">
                <a:pos x="0" y="0"/>
              </a:cxn>
            </a:cxnLst>
            <a:rect l="0" t="0" r="r" b="b"/>
            <a:pathLst>
              <a:path w="51" h="51">
                <a:moveTo>
                  <a:pt x="0" y="0"/>
                </a:moveTo>
                <a:lnTo>
                  <a:pt x="0" y="5"/>
                </a:lnTo>
                <a:lnTo>
                  <a:pt x="1" y="10"/>
                </a:lnTo>
                <a:lnTo>
                  <a:pt x="2" y="15"/>
                </a:lnTo>
                <a:lnTo>
                  <a:pt x="4" y="20"/>
                </a:lnTo>
                <a:lnTo>
                  <a:pt x="6" y="24"/>
                </a:lnTo>
                <a:lnTo>
                  <a:pt x="9" y="28"/>
                </a:lnTo>
                <a:lnTo>
                  <a:pt x="12" y="32"/>
                </a:lnTo>
                <a:lnTo>
                  <a:pt x="15" y="35"/>
                </a:lnTo>
                <a:lnTo>
                  <a:pt x="18" y="38"/>
                </a:lnTo>
                <a:lnTo>
                  <a:pt x="22" y="42"/>
                </a:lnTo>
                <a:lnTo>
                  <a:pt x="27" y="44"/>
                </a:lnTo>
                <a:lnTo>
                  <a:pt x="30" y="46"/>
                </a:lnTo>
                <a:lnTo>
                  <a:pt x="35" y="48"/>
                </a:lnTo>
                <a:lnTo>
                  <a:pt x="40" y="49"/>
                </a:lnTo>
                <a:lnTo>
                  <a:pt x="45" y="50"/>
                </a:lnTo>
                <a:lnTo>
                  <a:pt x="50" y="50"/>
                </a:lnTo>
                <a:lnTo>
                  <a:pt x="50" y="48"/>
                </a:lnTo>
                <a:lnTo>
                  <a:pt x="45" y="48"/>
                </a:lnTo>
                <a:lnTo>
                  <a:pt x="41" y="47"/>
                </a:lnTo>
                <a:lnTo>
                  <a:pt x="36" y="45"/>
                </a:lnTo>
                <a:lnTo>
                  <a:pt x="31" y="44"/>
                </a:lnTo>
                <a:lnTo>
                  <a:pt x="27" y="42"/>
                </a:lnTo>
                <a:lnTo>
                  <a:pt x="23" y="40"/>
                </a:lnTo>
                <a:lnTo>
                  <a:pt x="20" y="37"/>
                </a:lnTo>
                <a:lnTo>
                  <a:pt x="16" y="34"/>
                </a:lnTo>
                <a:lnTo>
                  <a:pt x="13" y="31"/>
                </a:lnTo>
                <a:lnTo>
                  <a:pt x="11" y="27"/>
                </a:lnTo>
                <a:lnTo>
                  <a:pt x="9" y="23"/>
                </a:lnTo>
                <a:lnTo>
                  <a:pt x="6" y="18"/>
                </a:lnTo>
                <a:lnTo>
                  <a:pt x="5" y="15"/>
                </a:lnTo>
                <a:lnTo>
                  <a:pt x="3" y="10"/>
                </a:lnTo>
                <a:lnTo>
                  <a:pt x="2" y="5"/>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1" name="Freeform 1113"/>
          <p:cNvSpPr>
            <a:spLocks/>
          </p:cNvSpPr>
          <p:nvPr/>
        </p:nvSpPr>
        <p:spPr bwMode="auto">
          <a:xfrm>
            <a:off x="9822947" y="4545941"/>
            <a:ext cx="80963" cy="79375"/>
          </a:xfrm>
          <a:custGeom>
            <a:avLst/>
            <a:gdLst/>
            <a:ahLst/>
            <a:cxnLst>
              <a:cxn ang="0">
                <a:pos x="50" y="0"/>
              </a:cxn>
              <a:cxn ang="0">
                <a:pos x="45" y="0"/>
              </a:cxn>
              <a:cxn ang="0">
                <a:pos x="40" y="1"/>
              </a:cxn>
              <a:cxn ang="0">
                <a:pos x="35" y="2"/>
              </a:cxn>
              <a:cxn ang="0">
                <a:pos x="30" y="4"/>
              </a:cxn>
              <a:cxn ang="0">
                <a:pos x="27" y="6"/>
              </a:cxn>
              <a:cxn ang="0">
                <a:pos x="22" y="8"/>
              </a:cxn>
              <a:cxn ang="0">
                <a:pos x="18" y="11"/>
              </a:cxn>
              <a:cxn ang="0">
                <a:pos x="15" y="15"/>
              </a:cxn>
              <a:cxn ang="0">
                <a:pos x="12" y="18"/>
              </a:cxn>
              <a:cxn ang="0">
                <a:pos x="9" y="21"/>
              </a:cxn>
              <a:cxn ang="0">
                <a:pos x="6" y="26"/>
              </a:cxn>
              <a:cxn ang="0">
                <a:pos x="4" y="30"/>
              </a:cxn>
              <a:cxn ang="0">
                <a:pos x="2" y="34"/>
              </a:cxn>
              <a:cxn ang="0">
                <a:pos x="1" y="40"/>
              </a:cxn>
              <a:cxn ang="0">
                <a:pos x="0" y="44"/>
              </a:cxn>
              <a:cxn ang="0">
                <a:pos x="0" y="49"/>
              </a:cxn>
              <a:cxn ang="0">
                <a:pos x="2" y="49"/>
              </a:cxn>
              <a:cxn ang="0">
                <a:pos x="2" y="44"/>
              </a:cxn>
              <a:cxn ang="0">
                <a:pos x="3" y="40"/>
              </a:cxn>
              <a:cxn ang="0">
                <a:pos x="5" y="35"/>
              </a:cxn>
              <a:cxn ang="0">
                <a:pos x="6" y="31"/>
              </a:cxn>
              <a:cxn ang="0">
                <a:pos x="9" y="27"/>
              </a:cxn>
              <a:cxn ang="0">
                <a:pos x="11" y="23"/>
              </a:cxn>
              <a:cxn ang="0">
                <a:pos x="13" y="19"/>
              </a:cxn>
              <a:cxn ang="0">
                <a:pos x="16" y="16"/>
              </a:cxn>
              <a:cxn ang="0">
                <a:pos x="20" y="13"/>
              </a:cxn>
              <a:cxn ang="0">
                <a:pos x="23" y="10"/>
              </a:cxn>
              <a:cxn ang="0">
                <a:pos x="27" y="8"/>
              </a:cxn>
              <a:cxn ang="0">
                <a:pos x="31" y="6"/>
              </a:cxn>
              <a:cxn ang="0">
                <a:pos x="36" y="5"/>
              </a:cxn>
              <a:cxn ang="0">
                <a:pos x="41" y="3"/>
              </a:cxn>
              <a:cxn ang="0">
                <a:pos x="45" y="2"/>
              </a:cxn>
              <a:cxn ang="0">
                <a:pos x="50" y="2"/>
              </a:cxn>
              <a:cxn ang="0">
                <a:pos x="50" y="0"/>
              </a:cxn>
            </a:cxnLst>
            <a:rect l="0" t="0" r="r" b="b"/>
            <a:pathLst>
              <a:path w="51" h="50">
                <a:moveTo>
                  <a:pt x="50" y="0"/>
                </a:moveTo>
                <a:lnTo>
                  <a:pt x="45" y="0"/>
                </a:lnTo>
                <a:lnTo>
                  <a:pt x="40" y="1"/>
                </a:lnTo>
                <a:lnTo>
                  <a:pt x="35" y="2"/>
                </a:lnTo>
                <a:lnTo>
                  <a:pt x="30" y="4"/>
                </a:lnTo>
                <a:lnTo>
                  <a:pt x="27" y="6"/>
                </a:lnTo>
                <a:lnTo>
                  <a:pt x="22" y="8"/>
                </a:lnTo>
                <a:lnTo>
                  <a:pt x="18" y="11"/>
                </a:lnTo>
                <a:lnTo>
                  <a:pt x="15" y="15"/>
                </a:lnTo>
                <a:lnTo>
                  <a:pt x="12" y="18"/>
                </a:lnTo>
                <a:lnTo>
                  <a:pt x="9" y="21"/>
                </a:lnTo>
                <a:lnTo>
                  <a:pt x="6" y="26"/>
                </a:lnTo>
                <a:lnTo>
                  <a:pt x="4" y="30"/>
                </a:lnTo>
                <a:lnTo>
                  <a:pt x="2" y="34"/>
                </a:lnTo>
                <a:lnTo>
                  <a:pt x="1" y="40"/>
                </a:lnTo>
                <a:lnTo>
                  <a:pt x="0" y="44"/>
                </a:lnTo>
                <a:lnTo>
                  <a:pt x="0" y="49"/>
                </a:lnTo>
                <a:lnTo>
                  <a:pt x="2" y="49"/>
                </a:lnTo>
                <a:lnTo>
                  <a:pt x="2" y="44"/>
                </a:lnTo>
                <a:lnTo>
                  <a:pt x="3" y="40"/>
                </a:lnTo>
                <a:lnTo>
                  <a:pt x="5" y="35"/>
                </a:lnTo>
                <a:lnTo>
                  <a:pt x="6" y="31"/>
                </a:lnTo>
                <a:lnTo>
                  <a:pt x="9" y="27"/>
                </a:lnTo>
                <a:lnTo>
                  <a:pt x="11" y="23"/>
                </a:lnTo>
                <a:lnTo>
                  <a:pt x="13" y="19"/>
                </a:lnTo>
                <a:lnTo>
                  <a:pt x="16" y="16"/>
                </a:lnTo>
                <a:lnTo>
                  <a:pt x="20" y="13"/>
                </a:lnTo>
                <a:lnTo>
                  <a:pt x="23" y="10"/>
                </a:lnTo>
                <a:lnTo>
                  <a:pt x="27" y="8"/>
                </a:lnTo>
                <a:lnTo>
                  <a:pt x="31" y="6"/>
                </a:lnTo>
                <a:lnTo>
                  <a:pt x="36" y="5"/>
                </a:lnTo>
                <a:lnTo>
                  <a:pt x="41" y="3"/>
                </a:lnTo>
                <a:lnTo>
                  <a:pt x="45" y="2"/>
                </a:lnTo>
                <a:lnTo>
                  <a:pt x="50" y="2"/>
                </a:lnTo>
                <a:lnTo>
                  <a:pt x="5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2" name="Freeform 1114"/>
          <p:cNvSpPr>
            <a:spLocks/>
          </p:cNvSpPr>
          <p:nvPr/>
        </p:nvSpPr>
        <p:spPr bwMode="auto">
          <a:xfrm>
            <a:off x="9908672" y="4526890"/>
            <a:ext cx="100013" cy="100012"/>
          </a:xfrm>
          <a:custGeom>
            <a:avLst/>
            <a:gdLst/>
            <a:ahLst/>
            <a:cxnLst>
              <a:cxn ang="0">
                <a:pos x="61" y="59"/>
              </a:cxn>
              <a:cxn ang="0">
                <a:pos x="61" y="53"/>
              </a:cxn>
              <a:cxn ang="0">
                <a:pos x="60" y="46"/>
              </a:cxn>
              <a:cxn ang="0">
                <a:pos x="58" y="41"/>
              </a:cxn>
              <a:cxn ang="0">
                <a:pos x="56" y="35"/>
              </a:cxn>
              <a:cxn ang="0">
                <a:pos x="53" y="30"/>
              </a:cxn>
              <a:cxn ang="0">
                <a:pos x="49" y="25"/>
              </a:cxn>
              <a:cxn ang="0">
                <a:pos x="46" y="20"/>
              </a:cxn>
              <a:cxn ang="0">
                <a:pos x="42" y="16"/>
              </a:cxn>
              <a:cxn ang="0">
                <a:pos x="37" y="13"/>
              </a:cxn>
              <a:cxn ang="0">
                <a:pos x="31" y="9"/>
              </a:cxn>
              <a:cxn ang="0">
                <a:pos x="27" y="6"/>
              </a:cxn>
              <a:cxn ang="0">
                <a:pos x="21" y="4"/>
              </a:cxn>
              <a:cxn ang="0">
                <a:pos x="15" y="2"/>
              </a:cxn>
              <a:cxn ang="0">
                <a:pos x="9" y="1"/>
              </a:cxn>
              <a:cxn ang="0">
                <a:pos x="3" y="0"/>
              </a:cxn>
              <a:cxn ang="0">
                <a:pos x="0" y="2"/>
              </a:cxn>
              <a:cxn ang="0">
                <a:pos x="6" y="2"/>
              </a:cxn>
              <a:cxn ang="0">
                <a:pos x="12" y="4"/>
              </a:cxn>
              <a:cxn ang="0">
                <a:pos x="17" y="5"/>
              </a:cxn>
              <a:cxn ang="0">
                <a:pos x="23" y="7"/>
              </a:cxn>
              <a:cxn ang="0">
                <a:pos x="28" y="9"/>
              </a:cxn>
              <a:cxn ang="0">
                <a:pos x="33" y="13"/>
              </a:cxn>
              <a:cxn ang="0">
                <a:pos x="38" y="16"/>
              </a:cxn>
              <a:cxn ang="0">
                <a:pos x="42" y="20"/>
              </a:cxn>
              <a:cxn ang="0">
                <a:pos x="46" y="24"/>
              </a:cxn>
              <a:cxn ang="0">
                <a:pos x="49" y="28"/>
              </a:cxn>
              <a:cxn ang="0">
                <a:pos x="52" y="34"/>
              </a:cxn>
              <a:cxn ang="0">
                <a:pos x="54" y="38"/>
              </a:cxn>
              <a:cxn ang="0">
                <a:pos x="57" y="44"/>
              </a:cxn>
              <a:cxn ang="0">
                <a:pos x="58" y="49"/>
              </a:cxn>
              <a:cxn ang="0">
                <a:pos x="59" y="56"/>
              </a:cxn>
              <a:cxn ang="0">
                <a:pos x="59" y="62"/>
              </a:cxn>
            </a:cxnLst>
            <a:rect l="0" t="0" r="r" b="b"/>
            <a:pathLst>
              <a:path w="63" h="63">
                <a:moveTo>
                  <a:pt x="62" y="62"/>
                </a:moveTo>
                <a:lnTo>
                  <a:pt x="61" y="59"/>
                </a:lnTo>
                <a:lnTo>
                  <a:pt x="61" y="56"/>
                </a:lnTo>
                <a:lnTo>
                  <a:pt x="61" y="53"/>
                </a:lnTo>
                <a:lnTo>
                  <a:pt x="60" y="49"/>
                </a:lnTo>
                <a:lnTo>
                  <a:pt x="60" y="46"/>
                </a:lnTo>
                <a:lnTo>
                  <a:pt x="59" y="43"/>
                </a:lnTo>
                <a:lnTo>
                  <a:pt x="58" y="41"/>
                </a:lnTo>
                <a:lnTo>
                  <a:pt x="57" y="38"/>
                </a:lnTo>
                <a:lnTo>
                  <a:pt x="56" y="35"/>
                </a:lnTo>
                <a:lnTo>
                  <a:pt x="54" y="32"/>
                </a:lnTo>
                <a:lnTo>
                  <a:pt x="53" y="30"/>
                </a:lnTo>
                <a:lnTo>
                  <a:pt x="51" y="27"/>
                </a:lnTo>
                <a:lnTo>
                  <a:pt x="49" y="25"/>
                </a:lnTo>
                <a:lnTo>
                  <a:pt x="47" y="23"/>
                </a:lnTo>
                <a:lnTo>
                  <a:pt x="46" y="20"/>
                </a:lnTo>
                <a:lnTo>
                  <a:pt x="43" y="18"/>
                </a:lnTo>
                <a:lnTo>
                  <a:pt x="42" y="16"/>
                </a:lnTo>
                <a:lnTo>
                  <a:pt x="39" y="14"/>
                </a:lnTo>
                <a:lnTo>
                  <a:pt x="37" y="13"/>
                </a:lnTo>
                <a:lnTo>
                  <a:pt x="35" y="10"/>
                </a:lnTo>
                <a:lnTo>
                  <a:pt x="31" y="9"/>
                </a:lnTo>
                <a:lnTo>
                  <a:pt x="29" y="8"/>
                </a:lnTo>
                <a:lnTo>
                  <a:pt x="27" y="6"/>
                </a:lnTo>
                <a:lnTo>
                  <a:pt x="24" y="5"/>
                </a:lnTo>
                <a:lnTo>
                  <a:pt x="21" y="4"/>
                </a:lnTo>
                <a:lnTo>
                  <a:pt x="18" y="3"/>
                </a:lnTo>
                <a:lnTo>
                  <a:pt x="15" y="2"/>
                </a:lnTo>
                <a:lnTo>
                  <a:pt x="13" y="2"/>
                </a:lnTo>
                <a:lnTo>
                  <a:pt x="9" y="1"/>
                </a:lnTo>
                <a:lnTo>
                  <a:pt x="6" y="0"/>
                </a:lnTo>
                <a:lnTo>
                  <a:pt x="3" y="0"/>
                </a:lnTo>
                <a:lnTo>
                  <a:pt x="0" y="0"/>
                </a:lnTo>
                <a:lnTo>
                  <a:pt x="0" y="2"/>
                </a:lnTo>
                <a:lnTo>
                  <a:pt x="3" y="2"/>
                </a:lnTo>
                <a:lnTo>
                  <a:pt x="6" y="2"/>
                </a:lnTo>
                <a:lnTo>
                  <a:pt x="9" y="3"/>
                </a:lnTo>
                <a:lnTo>
                  <a:pt x="12" y="4"/>
                </a:lnTo>
                <a:lnTo>
                  <a:pt x="15" y="4"/>
                </a:lnTo>
                <a:lnTo>
                  <a:pt x="17" y="5"/>
                </a:lnTo>
                <a:lnTo>
                  <a:pt x="20" y="6"/>
                </a:lnTo>
                <a:lnTo>
                  <a:pt x="23" y="7"/>
                </a:lnTo>
                <a:lnTo>
                  <a:pt x="25" y="9"/>
                </a:lnTo>
                <a:lnTo>
                  <a:pt x="28" y="9"/>
                </a:lnTo>
                <a:lnTo>
                  <a:pt x="31" y="11"/>
                </a:lnTo>
                <a:lnTo>
                  <a:pt x="33" y="13"/>
                </a:lnTo>
                <a:lnTo>
                  <a:pt x="35" y="14"/>
                </a:lnTo>
                <a:lnTo>
                  <a:pt x="38" y="16"/>
                </a:lnTo>
                <a:lnTo>
                  <a:pt x="39" y="18"/>
                </a:lnTo>
                <a:lnTo>
                  <a:pt x="42" y="20"/>
                </a:lnTo>
                <a:lnTo>
                  <a:pt x="44" y="22"/>
                </a:lnTo>
                <a:lnTo>
                  <a:pt x="46" y="24"/>
                </a:lnTo>
                <a:lnTo>
                  <a:pt x="47" y="26"/>
                </a:lnTo>
                <a:lnTo>
                  <a:pt x="49" y="28"/>
                </a:lnTo>
                <a:lnTo>
                  <a:pt x="50" y="31"/>
                </a:lnTo>
                <a:lnTo>
                  <a:pt x="52" y="34"/>
                </a:lnTo>
                <a:lnTo>
                  <a:pt x="53" y="36"/>
                </a:lnTo>
                <a:lnTo>
                  <a:pt x="54" y="38"/>
                </a:lnTo>
                <a:lnTo>
                  <a:pt x="56" y="42"/>
                </a:lnTo>
                <a:lnTo>
                  <a:pt x="57" y="44"/>
                </a:lnTo>
                <a:lnTo>
                  <a:pt x="57" y="47"/>
                </a:lnTo>
                <a:lnTo>
                  <a:pt x="58" y="49"/>
                </a:lnTo>
                <a:lnTo>
                  <a:pt x="59" y="53"/>
                </a:lnTo>
                <a:lnTo>
                  <a:pt x="59" y="56"/>
                </a:lnTo>
                <a:lnTo>
                  <a:pt x="59" y="59"/>
                </a:lnTo>
                <a:lnTo>
                  <a:pt x="59" y="62"/>
                </a:lnTo>
                <a:lnTo>
                  <a:pt x="62" y="62"/>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3" name="Freeform 1115"/>
          <p:cNvSpPr>
            <a:spLocks/>
          </p:cNvSpPr>
          <p:nvPr/>
        </p:nvSpPr>
        <p:spPr bwMode="auto">
          <a:xfrm>
            <a:off x="9908672" y="4631666"/>
            <a:ext cx="100013" cy="98425"/>
          </a:xfrm>
          <a:custGeom>
            <a:avLst/>
            <a:gdLst/>
            <a:ahLst/>
            <a:cxnLst>
              <a:cxn ang="0">
                <a:pos x="3" y="61"/>
              </a:cxn>
              <a:cxn ang="0">
                <a:pos x="9" y="60"/>
              </a:cxn>
              <a:cxn ang="0">
                <a:pos x="15" y="59"/>
              </a:cxn>
              <a:cxn ang="0">
                <a:pos x="21" y="58"/>
              </a:cxn>
              <a:cxn ang="0">
                <a:pos x="27" y="56"/>
              </a:cxn>
              <a:cxn ang="0">
                <a:pos x="31" y="52"/>
              </a:cxn>
              <a:cxn ang="0">
                <a:pos x="37" y="49"/>
              </a:cxn>
              <a:cxn ang="0">
                <a:pos x="42" y="45"/>
              </a:cxn>
              <a:cxn ang="0">
                <a:pos x="46" y="41"/>
              </a:cxn>
              <a:cxn ang="0">
                <a:pos x="49" y="37"/>
              </a:cxn>
              <a:cxn ang="0">
                <a:pos x="53" y="31"/>
              </a:cxn>
              <a:cxn ang="0">
                <a:pos x="56" y="27"/>
              </a:cxn>
              <a:cxn ang="0">
                <a:pos x="58" y="21"/>
              </a:cxn>
              <a:cxn ang="0">
                <a:pos x="60" y="15"/>
              </a:cxn>
              <a:cxn ang="0">
                <a:pos x="61" y="9"/>
              </a:cxn>
              <a:cxn ang="0">
                <a:pos x="61" y="3"/>
              </a:cxn>
              <a:cxn ang="0">
                <a:pos x="59" y="0"/>
              </a:cxn>
              <a:cxn ang="0">
                <a:pos x="59" y="5"/>
              </a:cxn>
              <a:cxn ang="0">
                <a:pos x="58" y="12"/>
              </a:cxn>
              <a:cxn ang="0">
                <a:pos x="57" y="17"/>
              </a:cxn>
              <a:cxn ang="0">
                <a:pos x="54" y="23"/>
              </a:cxn>
              <a:cxn ang="0">
                <a:pos x="52" y="28"/>
              </a:cxn>
              <a:cxn ang="0">
                <a:pos x="49" y="33"/>
              </a:cxn>
              <a:cxn ang="0">
                <a:pos x="46" y="38"/>
              </a:cxn>
              <a:cxn ang="0">
                <a:pos x="42" y="41"/>
              </a:cxn>
              <a:cxn ang="0">
                <a:pos x="38" y="45"/>
              </a:cxn>
              <a:cxn ang="0">
                <a:pos x="33" y="48"/>
              </a:cxn>
              <a:cxn ang="0">
                <a:pos x="28" y="52"/>
              </a:cxn>
              <a:cxn ang="0">
                <a:pos x="23" y="54"/>
              </a:cxn>
              <a:cxn ang="0">
                <a:pos x="17" y="56"/>
              </a:cxn>
              <a:cxn ang="0">
                <a:pos x="12" y="58"/>
              </a:cxn>
              <a:cxn ang="0">
                <a:pos x="6" y="59"/>
              </a:cxn>
              <a:cxn ang="0">
                <a:pos x="0" y="59"/>
              </a:cxn>
            </a:cxnLst>
            <a:rect l="0" t="0" r="r" b="b"/>
            <a:pathLst>
              <a:path w="63" h="62">
                <a:moveTo>
                  <a:pt x="0" y="61"/>
                </a:moveTo>
                <a:lnTo>
                  <a:pt x="3" y="61"/>
                </a:lnTo>
                <a:lnTo>
                  <a:pt x="6" y="61"/>
                </a:lnTo>
                <a:lnTo>
                  <a:pt x="9" y="60"/>
                </a:lnTo>
                <a:lnTo>
                  <a:pt x="13" y="60"/>
                </a:lnTo>
                <a:lnTo>
                  <a:pt x="15" y="59"/>
                </a:lnTo>
                <a:lnTo>
                  <a:pt x="18" y="59"/>
                </a:lnTo>
                <a:lnTo>
                  <a:pt x="21" y="58"/>
                </a:lnTo>
                <a:lnTo>
                  <a:pt x="24" y="56"/>
                </a:lnTo>
                <a:lnTo>
                  <a:pt x="27" y="56"/>
                </a:lnTo>
                <a:lnTo>
                  <a:pt x="29" y="54"/>
                </a:lnTo>
                <a:lnTo>
                  <a:pt x="31" y="52"/>
                </a:lnTo>
                <a:lnTo>
                  <a:pt x="35" y="51"/>
                </a:lnTo>
                <a:lnTo>
                  <a:pt x="37" y="49"/>
                </a:lnTo>
                <a:lnTo>
                  <a:pt x="39" y="47"/>
                </a:lnTo>
                <a:lnTo>
                  <a:pt x="42" y="45"/>
                </a:lnTo>
                <a:lnTo>
                  <a:pt x="43" y="43"/>
                </a:lnTo>
                <a:lnTo>
                  <a:pt x="46" y="41"/>
                </a:lnTo>
                <a:lnTo>
                  <a:pt x="47" y="39"/>
                </a:lnTo>
                <a:lnTo>
                  <a:pt x="49" y="37"/>
                </a:lnTo>
                <a:lnTo>
                  <a:pt x="51" y="34"/>
                </a:lnTo>
                <a:lnTo>
                  <a:pt x="53" y="31"/>
                </a:lnTo>
                <a:lnTo>
                  <a:pt x="54" y="29"/>
                </a:lnTo>
                <a:lnTo>
                  <a:pt x="56" y="27"/>
                </a:lnTo>
                <a:lnTo>
                  <a:pt x="57" y="23"/>
                </a:lnTo>
                <a:lnTo>
                  <a:pt x="58" y="21"/>
                </a:lnTo>
                <a:lnTo>
                  <a:pt x="59" y="18"/>
                </a:lnTo>
                <a:lnTo>
                  <a:pt x="60" y="15"/>
                </a:lnTo>
                <a:lnTo>
                  <a:pt x="60" y="12"/>
                </a:lnTo>
                <a:lnTo>
                  <a:pt x="61" y="9"/>
                </a:lnTo>
                <a:lnTo>
                  <a:pt x="61" y="6"/>
                </a:lnTo>
                <a:lnTo>
                  <a:pt x="61" y="3"/>
                </a:lnTo>
                <a:lnTo>
                  <a:pt x="62" y="0"/>
                </a:lnTo>
                <a:lnTo>
                  <a:pt x="59" y="0"/>
                </a:lnTo>
                <a:lnTo>
                  <a:pt x="59" y="3"/>
                </a:lnTo>
                <a:lnTo>
                  <a:pt x="59" y="5"/>
                </a:lnTo>
                <a:lnTo>
                  <a:pt x="59" y="9"/>
                </a:lnTo>
                <a:lnTo>
                  <a:pt x="58" y="12"/>
                </a:lnTo>
                <a:lnTo>
                  <a:pt x="57" y="15"/>
                </a:lnTo>
                <a:lnTo>
                  <a:pt x="57" y="17"/>
                </a:lnTo>
                <a:lnTo>
                  <a:pt x="56" y="20"/>
                </a:lnTo>
                <a:lnTo>
                  <a:pt x="54" y="23"/>
                </a:lnTo>
                <a:lnTo>
                  <a:pt x="53" y="25"/>
                </a:lnTo>
                <a:lnTo>
                  <a:pt x="52" y="28"/>
                </a:lnTo>
                <a:lnTo>
                  <a:pt x="50" y="31"/>
                </a:lnTo>
                <a:lnTo>
                  <a:pt x="49" y="33"/>
                </a:lnTo>
                <a:lnTo>
                  <a:pt x="47" y="35"/>
                </a:lnTo>
                <a:lnTo>
                  <a:pt x="46" y="38"/>
                </a:lnTo>
                <a:lnTo>
                  <a:pt x="44" y="39"/>
                </a:lnTo>
                <a:lnTo>
                  <a:pt x="42" y="41"/>
                </a:lnTo>
                <a:lnTo>
                  <a:pt x="39" y="44"/>
                </a:lnTo>
                <a:lnTo>
                  <a:pt x="38" y="45"/>
                </a:lnTo>
                <a:lnTo>
                  <a:pt x="35" y="47"/>
                </a:lnTo>
                <a:lnTo>
                  <a:pt x="33" y="48"/>
                </a:lnTo>
                <a:lnTo>
                  <a:pt x="31" y="50"/>
                </a:lnTo>
                <a:lnTo>
                  <a:pt x="28" y="52"/>
                </a:lnTo>
                <a:lnTo>
                  <a:pt x="25" y="53"/>
                </a:lnTo>
                <a:lnTo>
                  <a:pt x="23" y="54"/>
                </a:lnTo>
                <a:lnTo>
                  <a:pt x="20" y="56"/>
                </a:lnTo>
                <a:lnTo>
                  <a:pt x="17" y="56"/>
                </a:lnTo>
                <a:lnTo>
                  <a:pt x="15" y="57"/>
                </a:lnTo>
                <a:lnTo>
                  <a:pt x="12" y="58"/>
                </a:lnTo>
                <a:lnTo>
                  <a:pt x="9" y="58"/>
                </a:lnTo>
                <a:lnTo>
                  <a:pt x="6" y="59"/>
                </a:lnTo>
                <a:lnTo>
                  <a:pt x="3" y="59"/>
                </a:lnTo>
                <a:lnTo>
                  <a:pt x="0" y="59"/>
                </a:lnTo>
                <a:lnTo>
                  <a:pt x="0" y="61"/>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4" name="Freeform 1116"/>
          <p:cNvSpPr>
            <a:spLocks/>
          </p:cNvSpPr>
          <p:nvPr/>
        </p:nvSpPr>
        <p:spPr bwMode="auto">
          <a:xfrm>
            <a:off x="9805485" y="4631666"/>
            <a:ext cx="98425" cy="98425"/>
          </a:xfrm>
          <a:custGeom>
            <a:avLst/>
            <a:gdLst/>
            <a:ahLst/>
            <a:cxnLst>
              <a:cxn ang="0">
                <a:pos x="0" y="3"/>
              </a:cxn>
              <a:cxn ang="0">
                <a:pos x="1" y="9"/>
              </a:cxn>
              <a:cxn ang="0">
                <a:pos x="2" y="15"/>
              </a:cxn>
              <a:cxn ang="0">
                <a:pos x="3" y="21"/>
              </a:cxn>
              <a:cxn ang="0">
                <a:pos x="6" y="27"/>
              </a:cxn>
              <a:cxn ang="0">
                <a:pos x="9" y="31"/>
              </a:cxn>
              <a:cxn ang="0">
                <a:pos x="12" y="37"/>
              </a:cxn>
              <a:cxn ang="0">
                <a:pos x="16" y="41"/>
              </a:cxn>
              <a:cxn ang="0">
                <a:pos x="20" y="45"/>
              </a:cxn>
              <a:cxn ang="0">
                <a:pos x="24" y="49"/>
              </a:cxn>
              <a:cxn ang="0">
                <a:pos x="30" y="52"/>
              </a:cxn>
              <a:cxn ang="0">
                <a:pos x="34" y="56"/>
              </a:cxn>
              <a:cxn ang="0">
                <a:pos x="40" y="58"/>
              </a:cxn>
              <a:cxn ang="0">
                <a:pos x="46" y="59"/>
              </a:cxn>
              <a:cxn ang="0">
                <a:pos x="52" y="60"/>
              </a:cxn>
              <a:cxn ang="0">
                <a:pos x="58" y="61"/>
              </a:cxn>
              <a:cxn ang="0">
                <a:pos x="61" y="59"/>
              </a:cxn>
              <a:cxn ang="0">
                <a:pos x="56" y="59"/>
              </a:cxn>
              <a:cxn ang="0">
                <a:pos x="49" y="58"/>
              </a:cxn>
              <a:cxn ang="0">
                <a:pos x="44" y="56"/>
              </a:cxn>
              <a:cxn ang="0">
                <a:pos x="38" y="54"/>
              </a:cxn>
              <a:cxn ang="0">
                <a:pos x="33" y="52"/>
              </a:cxn>
              <a:cxn ang="0">
                <a:pos x="28" y="48"/>
              </a:cxn>
              <a:cxn ang="0">
                <a:pos x="23" y="45"/>
              </a:cxn>
              <a:cxn ang="0">
                <a:pos x="20" y="41"/>
              </a:cxn>
              <a:cxn ang="0">
                <a:pos x="16" y="38"/>
              </a:cxn>
              <a:cxn ang="0">
                <a:pos x="13" y="33"/>
              </a:cxn>
              <a:cxn ang="0">
                <a:pos x="9" y="28"/>
              </a:cxn>
              <a:cxn ang="0">
                <a:pos x="7" y="23"/>
              </a:cxn>
              <a:cxn ang="0">
                <a:pos x="5" y="17"/>
              </a:cxn>
              <a:cxn ang="0">
                <a:pos x="3" y="12"/>
              </a:cxn>
              <a:cxn ang="0">
                <a:pos x="2" y="5"/>
              </a:cxn>
              <a:cxn ang="0">
                <a:pos x="2" y="0"/>
              </a:cxn>
            </a:cxnLst>
            <a:rect l="0" t="0" r="r" b="b"/>
            <a:pathLst>
              <a:path w="62" h="62">
                <a:moveTo>
                  <a:pt x="0" y="0"/>
                </a:moveTo>
                <a:lnTo>
                  <a:pt x="0" y="3"/>
                </a:lnTo>
                <a:lnTo>
                  <a:pt x="0" y="6"/>
                </a:lnTo>
                <a:lnTo>
                  <a:pt x="1" y="9"/>
                </a:lnTo>
                <a:lnTo>
                  <a:pt x="1" y="12"/>
                </a:lnTo>
                <a:lnTo>
                  <a:pt x="2" y="15"/>
                </a:lnTo>
                <a:lnTo>
                  <a:pt x="2" y="18"/>
                </a:lnTo>
                <a:lnTo>
                  <a:pt x="3" y="21"/>
                </a:lnTo>
                <a:lnTo>
                  <a:pt x="5" y="23"/>
                </a:lnTo>
                <a:lnTo>
                  <a:pt x="6" y="27"/>
                </a:lnTo>
                <a:lnTo>
                  <a:pt x="7" y="29"/>
                </a:lnTo>
                <a:lnTo>
                  <a:pt x="9" y="31"/>
                </a:lnTo>
                <a:lnTo>
                  <a:pt x="10" y="34"/>
                </a:lnTo>
                <a:lnTo>
                  <a:pt x="12" y="37"/>
                </a:lnTo>
                <a:lnTo>
                  <a:pt x="14" y="39"/>
                </a:lnTo>
                <a:lnTo>
                  <a:pt x="16" y="41"/>
                </a:lnTo>
                <a:lnTo>
                  <a:pt x="18" y="43"/>
                </a:lnTo>
                <a:lnTo>
                  <a:pt x="20" y="45"/>
                </a:lnTo>
                <a:lnTo>
                  <a:pt x="23" y="47"/>
                </a:lnTo>
                <a:lnTo>
                  <a:pt x="24" y="49"/>
                </a:lnTo>
                <a:lnTo>
                  <a:pt x="27" y="51"/>
                </a:lnTo>
                <a:lnTo>
                  <a:pt x="30" y="52"/>
                </a:lnTo>
                <a:lnTo>
                  <a:pt x="32" y="54"/>
                </a:lnTo>
                <a:lnTo>
                  <a:pt x="34" y="56"/>
                </a:lnTo>
                <a:lnTo>
                  <a:pt x="38" y="56"/>
                </a:lnTo>
                <a:lnTo>
                  <a:pt x="40" y="58"/>
                </a:lnTo>
                <a:lnTo>
                  <a:pt x="43" y="59"/>
                </a:lnTo>
                <a:lnTo>
                  <a:pt x="46" y="59"/>
                </a:lnTo>
                <a:lnTo>
                  <a:pt x="49" y="60"/>
                </a:lnTo>
                <a:lnTo>
                  <a:pt x="52" y="60"/>
                </a:lnTo>
                <a:lnTo>
                  <a:pt x="55" y="61"/>
                </a:lnTo>
                <a:lnTo>
                  <a:pt x="58" y="61"/>
                </a:lnTo>
                <a:lnTo>
                  <a:pt x="61" y="61"/>
                </a:lnTo>
                <a:lnTo>
                  <a:pt x="61" y="59"/>
                </a:lnTo>
                <a:lnTo>
                  <a:pt x="58" y="59"/>
                </a:lnTo>
                <a:lnTo>
                  <a:pt x="56" y="59"/>
                </a:lnTo>
                <a:lnTo>
                  <a:pt x="52" y="58"/>
                </a:lnTo>
                <a:lnTo>
                  <a:pt x="49" y="58"/>
                </a:lnTo>
                <a:lnTo>
                  <a:pt x="46" y="57"/>
                </a:lnTo>
                <a:lnTo>
                  <a:pt x="44" y="56"/>
                </a:lnTo>
                <a:lnTo>
                  <a:pt x="41" y="56"/>
                </a:lnTo>
                <a:lnTo>
                  <a:pt x="38" y="54"/>
                </a:lnTo>
                <a:lnTo>
                  <a:pt x="36" y="53"/>
                </a:lnTo>
                <a:lnTo>
                  <a:pt x="33" y="52"/>
                </a:lnTo>
                <a:lnTo>
                  <a:pt x="31" y="50"/>
                </a:lnTo>
                <a:lnTo>
                  <a:pt x="28" y="48"/>
                </a:lnTo>
                <a:lnTo>
                  <a:pt x="26" y="47"/>
                </a:lnTo>
                <a:lnTo>
                  <a:pt x="23" y="45"/>
                </a:lnTo>
                <a:lnTo>
                  <a:pt x="22" y="44"/>
                </a:lnTo>
                <a:lnTo>
                  <a:pt x="20" y="41"/>
                </a:lnTo>
                <a:lnTo>
                  <a:pt x="18" y="39"/>
                </a:lnTo>
                <a:lnTo>
                  <a:pt x="16" y="38"/>
                </a:lnTo>
                <a:lnTo>
                  <a:pt x="14" y="35"/>
                </a:lnTo>
                <a:lnTo>
                  <a:pt x="13" y="33"/>
                </a:lnTo>
                <a:lnTo>
                  <a:pt x="11" y="31"/>
                </a:lnTo>
                <a:lnTo>
                  <a:pt x="9" y="28"/>
                </a:lnTo>
                <a:lnTo>
                  <a:pt x="8" y="25"/>
                </a:lnTo>
                <a:lnTo>
                  <a:pt x="7" y="23"/>
                </a:lnTo>
                <a:lnTo>
                  <a:pt x="5" y="20"/>
                </a:lnTo>
                <a:lnTo>
                  <a:pt x="5" y="17"/>
                </a:lnTo>
                <a:lnTo>
                  <a:pt x="4" y="15"/>
                </a:lnTo>
                <a:lnTo>
                  <a:pt x="3" y="12"/>
                </a:lnTo>
                <a:lnTo>
                  <a:pt x="3" y="9"/>
                </a:lnTo>
                <a:lnTo>
                  <a:pt x="2" y="5"/>
                </a:lnTo>
                <a:lnTo>
                  <a:pt x="2" y="3"/>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5" name="Freeform 1117"/>
          <p:cNvSpPr>
            <a:spLocks/>
          </p:cNvSpPr>
          <p:nvPr/>
        </p:nvSpPr>
        <p:spPr bwMode="auto">
          <a:xfrm>
            <a:off x="9805485" y="4526890"/>
            <a:ext cx="98425" cy="100012"/>
          </a:xfrm>
          <a:custGeom>
            <a:avLst/>
            <a:gdLst/>
            <a:ahLst/>
            <a:cxnLst>
              <a:cxn ang="0">
                <a:pos x="58" y="0"/>
              </a:cxn>
              <a:cxn ang="0">
                <a:pos x="52" y="1"/>
              </a:cxn>
              <a:cxn ang="0">
                <a:pos x="46" y="2"/>
              </a:cxn>
              <a:cxn ang="0">
                <a:pos x="40" y="4"/>
              </a:cxn>
              <a:cxn ang="0">
                <a:pos x="34" y="6"/>
              </a:cxn>
              <a:cxn ang="0">
                <a:pos x="30" y="9"/>
              </a:cxn>
              <a:cxn ang="0">
                <a:pos x="24" y="13"/>
              </a:cxn>
              <a:cxn ang="0">
                <a:pos x="20" y="16"/>
              </a:cxn>
              <a:cxn ang="0">
                <a:pos x="16" y="20"/>
              </a:cxn>
              <a:cxn ang="0">
                <a:pos x="12" y="25"/>
              </a:cxn>
              <a:cxn ang="0">
                <a:pos x="9" y="30"/>
              </a:cxn>
              <a:cxn ang="0">
                <a:pos x="6" y="35"/>
              </a:cxn>
              <a:cxn ang="0">
                <a:pos x="3" y="41"/>
              </a:cxn>
              <a:cxn ang="0">
                <a:pos x="2" y="46"/>
              </a:cxn>
              <a:cxn ang="0">
                <a:pos x="1" y="53"/>
              </a:cxn>
              <a:cxn ang="0">
                <a:pos x="0" y="59"/>
              </a:cxn>
              <a:cxn ang="0">
                <a:pos x="2" y="62"/>
              </a:cxn>
              <a:cxn ang="0">
                <a:pos x="2" y="56"/>
              </a:cxn>
              <a:cxn ang="0">
                <a:pos x="3" y="49"/>
              </a:cxn>
              <a:cxn ang="0">
                <a:pos x="5" y="44"/>
              </a:cxn>
              <a:cxn ang="0">
                <a:pos x="7" y="38"/>
              </a:cxn>
              <a:cxn ang="0">
                <a:pos x="9" y="34"/>
              </a:cxn>
              <a:cxn ang="0">
                <a:pos x="13" y="28"/>
              </a:cxn>
              <a:cxn ang="0">
                <a:pos x="16" y="24"/>
              </a:cxn>
              <a:cxn ang="0">
                <a:pos x="20" y="20"/>
              </a:cxn>
              <a:cxn ang="0">
                <a:pos x="23" y="16"/>
              </a:cxn>
              <a:cxn ang="0">
                <a:pos x="28" y="13"/>
              </a:cxn>
              <a:cxn ang="0">
                <a:pos x="33" y="9"/>
              </a:cxn>
              <a:cxn ang="0">
                <a:pos x="38" y="7"/>
              </a:cxn>
              <a:cxn ang="0">
                <a:pos x="44" y="5"/>
              </a:cxn>
              <a:cxn ang="0">
                <a:pos x="49" y="4"/>
              </a:cxn>
              <a:cxn ang="0">
                <a:pos x="56" y="2"/>
              </a:cxn>
              <a:cxn ang="0">
                <a:pos x="61" y="2"/>
              </a:cxn>
            </a:cxnLst>
            <a:rect l="0" t="0" r="r" b="b"/>
            <a:pathLst>
              <a:path w="62" h="63">
                <a:moveTo>
                  <a:pt x="61" y="0"/>
                </a:moveTo>
                <a:lnTo>
                  <a:pt x="58" y="0"/>
                </a:lnTo>
                <a:lnTo>
                  <a:pt x="55" y="0"/>
                </a:lnTo>
                <a:lnTo>
                  <a:pt x="52" y="1"/>
                </a:lnTo>
                <a:lnTo>
                  <a:pt x="49" y="2"/>
                </a:lnTo>
                <a:lnTo>
                  <a:pt x="46" y="2"/>
                </a:lnTo>
                <a:lnTo>
                  <a:pt x="43" y="3"/>
                </a:lnTo>
                <a:lnTo>
                  <a:pt x="40" y="4"/>
                </a:lnTo>
                <a:lnTo>
                  <a:pt x="38" y="5"/>
                </a:lnTo>
                <a:lnTo>
                  <a:pt x="34" y="6"/>
                </a:lnTo>
                <a:lnTo>
                  <a:pt x="32" y="8"/>
                </a:lnTo>
                <a:lnTo>
                  <a:pt x="30" y="9"/>
                </a:lnTo>
                <a:lnTo>
                  <a:pt x="27" y="10"/>
                </a:lnTo>
                <a:lnTo>
                  <a:pt x="24" y="13"/>
                </a:lnTo>
                <a:lnTo>
                  <a:pt x="23" y="14"/>
                </a:lnTo>
                <a:lnTo>
                  <a:pt x="20" y="16"/>
                </a:lnTo>
                <a:lnTo>
                  <a:pt x="18" y="18"/>
                </a:lnTo>
                <a:lnTo>
                  <a:pt x="16" y="20"/>
                </a:lnTo>
                <a:lnTo>
                  <a:pt x="14" y="23"/>
                </a:lnTo>
                <a:lnTo>
                  <a:pt x="12" y="25"/>
                </a:lnTo>
                <a:lnTo>
                  <a:pt x="10" y="27"/>
                </a:lnTo>
                <a:lnTo>
                  <a:pt x="9" y="30"/>
                </a:lnTo>
                <a:lnTo>
                  <a:pt x="7" y="32"/>
                </a:lnTo>
                <a:lnTo>
                  <a:pt x="6" y="35"/>
                </a:lnTo>
                <a:lnTo>
                  <a:pt x="5" y="38"/>
                </a:lnTo>
                <a:lnTo>
                  <a:pt x="3" y="41"/>
                </a:lnTo>
                <a:lnTo>
                  <a:pt x="2" y="43"/>
                </a:lnTo>
                <a:lnTo>
                  <a:pt x="2" y="46"/>
                </a:lnTo>
                <a:lnTo>
                  <a:pt x="1" y="49"/>
                </a:lnTo>
                <a:lnTo>
                  <a:pt x="1" y="53"/>
                </a:lnTo>
                <a:lnTo>
                  <a:pt x="0" y="56"/>
                </a:lnTo>
                <a:lnTo>
                  <a:pt x="0" y="59"/>
                </a:lnTo>
                <a:lnTo>
                  <a:pt x="0" y="62"/>
                </a:lnTo>
                <a:lnTo>
                  <a:pt x="2" y="62"/>
                </a:lnTo>
                <a:lnTo>
                  <a:pt x="2" y="59"/>
                </a:lnTo>
                <a:lnTo>
                  <a:pt x="2" y="56"/>
                </a:lnTo>
                <a:lnTo>
                  <a:pt x="3" y="53"/>
                </a:lnTo>
                <a:lnTo>
                  <a:pt x="3" y="49"/>
                </a:lnTo>
                <a:lnTo>
                  <a:pt x="4" y="47"/>
                </a:lnTo>
                <a:lnTo>
                  <a:pt x="5" y="44"/>
                </a:lnTo>
                <a:lnTo>
                  <a:pt x="5" y="42"/>
                </a:lnTo>
                <a:lnTo>
                  <a:pt x="7" y="38"/>
                </a:lnTo>
                <a:lnTo>
                  <a:pt x="8" y="36"/>
                </a:lnTo>
                <a:lnTo>
                  <a:pt x="9" y="34"/>
                </a:lnTo>
                <a:lnTo>
                  <a:pt x="11" y="31"/>
                </a:lnTo>
                <a:lnTo>
                  <a:pt x="13" y="28"/>
                </a:lnTo>
                <a:lnTo>
                  <a:pt x="14" y="26"/>
                </a:lnTo>
                <a:lnTo>
                  <a:pt x="16" y="24"/>
                </a:lnTo>
                <a:lnTo>
                  <a:pt x="18" y="22"/>
                </a:lnTo>
                <a:lnTo>
                  <a:pt x="20" y="20"/>
                </a:lnTo>
                <a:lnTo>
                  <a:pt x="22" y="18"/>
                </a:lnTo>
                <a:lnTo>
                  <a:pt x="23" y="16"/>
                </a:lnTo>
                <a:lnTo>
                  <a:pt x="26" y="14"/>
                </a:lnTo>
                <a:lnTo>
                  <a:pt x="28" y="13"/>
                </a:lnTo>
                <a:lnTo>
                  <a:pt x="31" y="11"/>
                </a:lnTo>
                <a:lnTo>
                  <a:pt x="33" y="9"/>
                </a:lnTo>
                <a:lnTo>
                  <a:pt x="36" y="9"/>
                </a:lnTo>
                <a:lnTo>
                  <a:pt x="38" y="7"/>
                </a:lnTo>
                <a:lnTo>
                  <a:pt x="41" y="6"/>
                </a:lnTo>
                <a:lnTo>
                  <a:pt x="44" y="5"/>
                </a:lnTo>
                <a:lnTo>
                  <a:pt x="46" y="4"/>
                </a:lnTo>
                <a:lnTo>
                  <a:pt x="49" y="4"/>
                </a:lnTo>
                <a:lnTo>
                  <a:pt x="52" y="3"/>
                </a:lnTo>
                <a:lnTo>
                  <a:pt x="56" y="2"/>
                </a:lnTo>
                <a:lnTo>
                  <a:pt x="58" y="2"/>
                </a:lnTo>
                <a:lnTo>
                  <a:pt x="61" y="2"/>
                </a:lnTo>
                <a:lnTo>
                  <a:pt x="61"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6" name="Freeform 1118"/>
          <p:cNvSpPr>
            <a:spLocks/>
          </p:cNvSpPr>
          <p:nvPr/>
        </p:nvSpPr>
        <p:spPr bwMode="auto">
          <a:xfrm>
            <a:off x="9908672" y="4514190"/>
            <a:ext cx="112713" cy="112712"/>
          </a:xfrm>
          <a:custGeom>
            <a:avLst/>
            <a:gdLst/>
            <a:ahLst/>
            <a:cxnLst>
              <a:cxn ang="0">
                <a:pos x="70" y="66"/>
              </a:cxn>
              <a:cxn ang="0">
                <a:pos x="69" y="59"/>
              </a:cxn>
              <a:cxn ang="0">
                <a:pos x="68" y="53"/>
              </a:cxn>
              <a:cxn ang="0">
                <a:pos x="66" y="46"/>
              </a:cxn>
              <a:cxn ang="0">
                <a:pos x="63" y="39"/>
              </a:cxn>
              <a:cxn ang="0">
                <a:pos x="60" y="34"/>
              </a:cxn>
              <a:cxn ang="0">
                <a:pos x="56" y="28"/>
              </a:cxn>
              <a:cxn ang="0">
                <a:pos x="52" y="23"/>
              </a:cxn>
              <a:cxn ang="0">
                <a:pos x="47" y="18"/>
              </a:cxn>
              <a:cxn ang="0">
                <a:pos x="41" y="13"/>
              </a:cxn>
              <a:cxn ang="0">
                <a:pos x="36" y="10"/>
              </a:cxn>
              <a:cxn ang="0">
                <a:pos x="30" y="7"/>
              </a:cxn>
              <a:cxn ang="0">
                <a:pos x="24" y="4"/>
              </a:cxn>
              <a:cxn ang="0">
                <a:pos x="18" y="2"/>
              </a:cxn>
              <a:cxn ang="0">
                <a:pos x="10" y="1"/>
              </a:cxn>
              <a:cxn ang="0">
                <a:pos x="3" y="0"/>
              </a:cxn>
              <a:cxn ang="0">
                <a:pos x="0" y="2"/>
              </a:cxn>
              <a:cxn ang="0">
                <a:pos x="7" y="2"/>
              </a:cxn>
              <a:cxn ang="0">
                <a:pos x="14" y="4"/>
              </a:cxn>
              <a:cxn ang="0">
                <a:pos x="20" y="6"/>
              </a:cxn>
              <a:cxn ang="0">
                <a:pos x="26" y="8"/>
              </a:cxn>
              <a:cxn ang="0">
                <a:pos x="32" y="10"/>
              </a:cxn>
              <a:cxn ang="0">
                <a:pos x="37" y="14"/>
              </a:cxn>
              <a:cxn ang="0">
                <a:pos x="43" y="17"/>
              </a:cxn>
              <a:cxn ang="0">
                <a:pos x="48" y="22"/>
              </a:cxn>
              <a:cxn ang="0">
                <a:pos x="52" y="27"/>
              </a:cxn>
              <a:cxn ang="0">
                <a:pos x="56" y="32"/>
              </a:cxn>
              <a:cxn ang="0">
                <a:pos x="60" y="38"/>
              </a:cxn>
              <a:cxn ang="0">
                <a:pos x="62" y="43"/>
              </a:cxn>
              <a:cxn ang="0">
                <a:pos x="64" y="50"/>
              </a:cxn>
              <a:cxn ang="0">
                <a:pos x="66" y="56"/>
              </a:cxn>
              <a:cxn ang="0">
                <a:pos x="68" y="63"/>
              </a:cxn>
              <a:cxn ang="0">
                <a:pos x="68" y="70"/>
              </a:cxn>
            </a:cxnLst>
            <a:rect l="0" t="0" r="r" b="b"/>
            <a:pathLst>
              <a:path w="71" h="71">
                <a:moveTo>
                  <a:pt x="70" y="70"/>
                </a:moveTo>
                <a:lnTo>
                  <a:pt x="70" y="66"/>
                </a:lnTo>
                <a:lnTo>
                  <a:pt x="70" y="63"/>
                </a:lnTo>
                <a:lnTo>
                  <a:pt x="69" y="59"/>
                </a:lnTo>
                <a:lnTo>
                  <a:pt x="68" y="56"/>
                </a:lnTo>
                <a:lnTo>
                  <a:pt x="68" y="53"/>
                </a:lnTo>
                <a:lnTo>
                  <a:pt x="67" y="49"/>
                </a:lnTo>
                <a:lnTo>
                  <a:pt x="66" y="46"/>
                </a:lnTo>
                <a:lnTo>
                  <a:pt x="64" y="42"/>
                </a:lnTo>
                <a:lnTo>
                  <a:pt x="63" y="39"/>
                </a:lnTo>
                <a:lnTo>
                  <a:pt x="61" y="36"/>
                </a:lnTo>
                <a:lnTo>
                  <a:pt x="60" y="34"/>
                </a:lnTo>
                <a:lnTo>
                  <a:pt x="58" y="31"/>
                </a:lnTo>
                <a:lnTo>
                  <a:pt x="56" y="28"/>
                </a:lnTo>
                <a:lnTo>
                  <a:pt x="54" y="25"/>
                </a:lnTo>
                <a:lnTo>
                  <a:pt x="52" y="23"/>
                </a:lnTo>
                <a:lnTo>
                  <a:pt x="49" y="20"/>
                </a:lnTo>
                <a:lnTo>
                  <a:pt x="47" y="18"/>
                </a:lnTo>
                <a:lnTo>
                  <a:pt x="45" y="16"/>
                </a:lnTo>
                <a:lnTo>
                  <a:pt x="41" y="13"/>
                </a:lnTo>
                <a:lnTo>
                  <a:pt x="39" y="12"/>
                </a:lnTo>
                <a:lnTo>
                  <a:pt x="36" y="10"/>
                </a:lnTo>
                <a:lnTo>
                  <a:pt x="33" y="9"/>
                </a:lnTo>
                <a:lnTo>
                  <a:pt x="30" y="7"/>
                </a:lnTo>
                <a:lnTo>
                  <a:pt x="27" y="6"/>
                </a:lnTo>
                <a:lnTo>
                  <a:pt x="24" y="4"/>
                </a:lnTo>
                <a:lnTo>
                  <a:pt x="21" y="3"/>
                </a:lnTo>
                <a:lnTo>
                  <a:pt x="18" y="2"/>
                </a:lnTo>
                <a:lnTo>
                  <a:pt x="14" y="2"/>
                </a:lnTo>
                <a:lnTo>
                  <a:pt x="10" y="1"/>
                </a:lnTo>
                <a:lnTo>
                  <a:pt x="7" y="0"/>
                </a:lnTo>
                <a:lnTo>
                  <a:pt x="3" y="0"/>
                </a:lnTo>
                <a:lnTo>
                  <a:pt x="0" y="0"/>
                </a:lnTo>
                <a:lnTo>
                  <a:pt x="0" y="2"/>
                </a:lnTo>
                <a:lnTo>
                  <a:pt x="3" y="2"/>
                </a:lnTo>
                <a:lnTo>
                  <a:pt x="7" y="2"/>
                </a:lnTo>
                <a:lnTo>
                  <a:pt x="10" y="3"/>
                </a:lnTo>
                <a:lnTo>
                  <a:pt x="14" y="4"/>
                </a:lnTo>
                <a:lnTo>
                  <a:pt x="17" y="5"/>
                </a:lnTo>
                <a:lnTo>
                  <a:pt x="20" y="6"/>
                </a:lnTo>
                <a:lnTo>
                  <a:pt x="23" y="6"/>
                </a:lnTo>
                <a:lnTo>
                  <a:pt x="26" y="8"/>
                </a:lnTo>
                <a:lnTo>
                  <a:pt x="29" y="9"/>
                </a:lnTo>
                <a:lnTo>
                  <a:pt x="32" y="10"/>
                </a:lnTo>
                <a:lnTo>
                  <a:pt x="35" y="12"/>
                </a:lnTo>
                <a:lnTo>
                  <a:pt x="37" y="14"/>
                </a:lnTo>
                <a:lnTo>
                  <a:pt x="41" y="16"/>
                </a:lnTo>
                <a:lnTo>
                  <a:pt x="43" y="17"/>
                </a:lnTo>
                <a:lnTo>
                  <a:pt x="45" y="20"/>
                </a:lnTo>
                <a:lnTo>
                  <a:pt x="48" y="22"/>
                </a:lnTo>
                <a:lnTo>
                  <a:pt x="50" y="24"/>
                </a:lnTo>
                <a:lnTo>
                  <a:pt x="52" y="27"/>
                </a:lnTo>
                <a:lnTo>
                  <a:pt x="54" y="29"/>
                </a:lnTo>
                <a:lnTo>
                  <a:pt x="56" y="32"/>
                </a:lnTo>
                <a:lnTo>
                  <a:pt x="58" y="35"/>
                </a:lnTo>
                <a:lnTo>
                  <a:pt x="60" y="38"/>
                </a:lnTo>
                <a:lnTo>
                  <a:pt x="60" y="41"/>
                </a:lnTo>
                <a:lnTo>
                  <a:pt x="62" y="43"/>
                </a:lnTo>
                <a:lnTo>
                  <a:pt x="64" y="46"/>
                </a:lnTo>
                <a:lnTo>
                  <a:pt x="64" y="50"/>
                </a:lnTo>
                <a:lnTo>
                  <a:pt x="65" y="53"/>
                </a:lnTo>
                <a:lnTo>
                  <a:pt x="66" y="56"/>
                </a:lnTo>
                <a:lnTo>
                  <a:pt x="67" y="60"/>
                </a:lnTo>
                <a:lnTo>
                  <a:pt x="68" y="63"/>
                </a:lnTo>
                <a:lnTo>
                  <a:pt x="68" y="66"/>
                </a:lnTo>
                <a:lnTo>
                  <a:pt x="68" y="70"/>
                </a:lnTo>
                <a:lnTo>
                  <a:pt x="70" y="7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7" name="Freeform 1119"/>
          <p:cNvSpPr>
            <a:spLocks/>
          </p:cNvSpPr>
          <p:nvPr/>
        </p:nvSpPr>
        <p:spPr bwMode="auto">
          <a:xfrm>
            <a:off x="9908672" y="4631665"/>
            <a:ext cx="112713" cy="114300"/>
          </a:xfrm>
          <a:custGeom>
            <a:avLst/>
            <a:gdLst/>
            <a:ahLst/>
            <a:cxnLst>
              <a:cxn ang="0">
                <a:pos x="3" y="70"/>
              </a:cxn>
              <a:cxn ang="0">
                <a:pos x="10" y="69"/>
              </a:cxn>
              <a:cxn ang="0">
                <a:pos x="18" y="69"/>
              </a:cxn>
              <a:cxn ang="0">
                <a:pos x="24" y="66"/>
              </a:cxn>
              <a:cxn ang="0">
                <a:pos x="30" y="64"/>
              </a:cxn>
              <a:cxn ang="0">
                <a:pos x="36" y="61"/>
              </a:cxn>
              <a:cxn ang="0">
                <a:pos x="41" y="57"/>
              </a:cxn>
              <a:cxn ang="0">
                <a:pos x="47" y="52"/>
              </a:cxn>
              <a:cxn ang="0">
                <a:pos x="52" y="47"/>
              </a:cxn>
              <a:cxn ang="0">
                <a:pos x="56" y="42"/>
              </a:cxn>
              <a:cxn ang="0">
                <a:pos x="60" y="37"/>
              </a:cxn>
              <a:cxn ang="0">
                <a:pos x="63" y="30"/>
              </a:cxn>
              <a:cxn ang="0">
                <a:pos x="66" y="24"/>
              </a:cxn>
              <a:cxn ang="0">
                <a:pos x="68" y="18"/>
              </a:cxn>
              <a:cxn ang="0">
                <a:pos x="69" y="10"/>
              </a:cxn>
              <a:cxn ang="0">
                <a:pos x="70" y="3"/>
              </a:cxn>
              <a:cxn ang="0">
                <a:pos x="68" y="0"/>
              </a:cxn>
              <a:cxn ang="0">
                <a:pos x="68" y="6"/>
              </a:cxn>
              <a:cxn ang="0">
                <a:pos x="66" y="14"/>
              </a:cxn>
              <a:cxn ang="0">
                <a:pos x="64" y="20"/>
              </a:cxn>
              <a:cxn ang="0">
                <a:pos x="62" y="26"/>
              </a:cxn>
              <a:cxn ang="0">
                <a:pos x="60" y="32"/>
              </a:cxn>
              <a:cxn ang="0">
                <a:pos x="56" y="37"/>
              </a:cxn>
              <a:cxn ang="0">
                <a:pos x="52" y="43"/>
              </a:cxn>
              <a:cxn ang="0">
                <a:pos x="48" y="48"/>
              </a:cxn>
              <a:cxn ang="0">
                <a:pos x="43" y="53"/>
              </a:cxn>
              <a:cxn ang="0">
                <a:pos x="37" y="57"/>
              </a:cxn>
              <a:cxn ang="0">
                <a:pos x="32" y="60"/>
              </a:cxn>
              <a:cxn ang="0">
                <a:pos x="26" y="63"/>
              </a:cxn>
              <a:cxn ang="0">
                <a:pos x="20" y="65"/>
              </a:cxn>
              <a:cxn ang="0">
                <a:pos x="14" y="67"/>
              </a:cxn>
              <a:cxn ang="0">
                <a:pos x="7" y="68"/>
              </a:cxn>
              <a:cxn ang="0">
                <a:pos x="0" y="68"/>
              </a:cxn>
            </a:cxnLst>
            <a:rect l="0" t="0" r="r" b="b"/>
            <a:pathLst>
              <a:path w="71" h="72">
                <a:moveTo>
                  <a:pt x="0" y="71"/>
                </a:moveTo>
                <a:lnTo>
                  <a:pt x="3" y="70"/>
                </a:lnTo>
                <a:lnTo>
                  <a:pt x="7" y="70"/>
                </a:lnTo>
                <a:lnTo>
                  <a:pt x="10" y="69"/>
                </a:lnTo>
                <a:lnTo>
                  <a:pt x="14" y="69"/>
                </a:lnTo>
                <a:lnTo>
                  <a:pt x="18" y="69"/>
                </a:lnTo>
                <a:lnTo>
                  <a:pt x="21" y="68"/>
                </a:lnTo>
                <a:lnTo>
                  <a:pt x="24" y="66"/>
                </a:lnTo>
                <a:lnTo>
                  <a:pt x="27" y="65"/>
                </a:lnTo>
                <a:lnTo>
                  <a:pt x="30" y="64"/>
                </a:lnTo>
                <a:lnTo>
                  <a:pt x="33" y="62"/>
                </a:lnTo>
                <a:lnTo>
                  <a:pt x="36" y="61"/>
                </a:lnTo>
                <a:lnTo>
                  <a:pt x="39" y="58"/>
                </a:lnTo>
                <a:lnTo>
                  <a:pt x="41" y="57"/>
                </a:lnTo>
                <a:lnTo>
                  <a:pt x="45" y="54"/>
                </a:lnTo>
                <a:lnTo>
                  <a:pt x="47" y="52"/>
                </a:lnTo>
                <a:lnTo>
                  <a:pt x="49" y="49"/>
                </a:lnTo>
                <a:lnTo>
                  <a:pt x="52" y="47"/>
                </a:lnTo>
                <a:lnTo>
                  <a:pt x="54" y="45"/>
                </a:lnTo>
                <a:lnTo>
                  <a:pt x="56" y="42"/>
                </a:lnTo>
                <a:lnTo>
                  <a:pt x="58" y="39"/>
                </a:lnTo>
                <a:lnTo>
                  <a:pt x="60" y="37"/>
                </a:lnTo>
                <a:lnTo>
                  <a:pt x="61" y="34"/>
                </a:lnTo>
                <a:lnTo>
                  <a:pt x="63" y="30"/>
                </a:lnTo>
                <a:lnTo>
                  <a:pt x="64" y="27"/>
                </a:lnTo>
                <a:lnTo>
                  <a:pt x="66" y="24"/>
                </a:lnTo>
                <a:lnTo>
                  <a:pt x="67" y="21"/>
                </a:lnTo>
                <a:lnTo>
                  <a:pt x="68" y="18"/>
                </a:lnTo>
                <a:lnTo>
                  <a:pt x="68" y="14"/>
                </a:lnTo>
                <a:lnTo>
                  <a:pt x="69" y="10"/>
                </a:lnTo>
                <a:lnTo>
                  <a:pt x="70" y="7"/>
                </a:lnTo>
                <a:lnTo>
                  <a:pt x="70" y="3"/>
                </a:lnTo>
                <a:lnTo>
                  <a:pt x="70" y="0"/>
                </a:lnTo>
                <a:lnTo>
                  <a:pt x="68" y="0"/>
                </a:lnTo>
                <a:lnTo>
                  <a:pt x="68" y="3"/>
                </a:lnTo>
                <a:lnTo>
                  <a:pt x="68" y="6"/>
                </a:lnTo>
                <a:lnTo>
                  <a:pt x="67" y="10"/>
                </a:lnTo>
                <a:lnTo>
                  <a:pt x="66" y="14"/>
                </a:lnTo>
                <a:lnTo>
                  <a:pt x="65" y="17"/>
                </a:lnTo>
                <a:lnTo>
                  <a:pt x="64" y="20"/>
                </a:lnTo>
                <a:lnTo>
                  <a:pt x="64" y="23"/>
                </a:lnTo>
                <a:lnTo>
                  <a:pt x="62" y="26"/>
                </a:lnTo>
                <a:lnTo>
                  <a:pt x="60" y="30"/>
                </a:lnTo>
                <a:lnTo>
                  <a:pt x="60" y="32"/>
                </a:lnTo>
                <a:lnTo>
                  <a:pt x="58" y="35"/>
                </a:lnTo>
                <a:lnTo>
                  <a:pt x="56" y="37"/>
                </a:lnTo>
                <a:lnTo>
                  <a:pt x="54" y="41"/>
                </a:lnTo>
                <a:lnTo>
                  <a:pt x="52" y="43"/>
                </a:lnTo>
                <a:lnTo>
                  <a:pt x="50" y="45"/>
                </a:lnTo>
                <a:lnTo>
                  <a:pt x="48" y="48"/>
                </a:lnTo>
                <a:lnTo>
                  <a:pt x="45" y="50"/>
                </a:lnTo>
                <a:lnTo>
                  <a:pt x="43" y="53"/>
                </a:lnTo>
                <a:lnTo>
                  <a:pt x="41" y="54"/>
                </a:lnTo>
                <a:lnTo>
                  <a:pt x="37" y="57"/>
                </a:lnTo>
                <a:lnTo>
                  <a:pt x="35" y="58"/>
                </a:lnTo>
                <a:lnTo>
                  <a:pt x="32" y="60"/>
                </a:lnTo>
                <a:lnTo>
                  <a:pt x="29" y="61"/>
                </a:lnTo>
                <a:lnTo>
                  <a:pt x="26" y="63"/>
                </a:lnTo>
                <a:lnTo>
                  <a:pt x="23" y="64"/>
                </a:lnTo>
                <a:lnTo>
                  <a:pt x="20" y="65"/>
                </a:lnTo>
                <a:lnTo>
                  <a:pt x="17" y="66"/>
                </a:lnTo>
                <a:lnTo>
                  <a:pt x="14" y="67"/>
                </a:lnTo>
                <a:lnTo>
                  <a:pt x="10" y="67"/>
                </a:lnTo>
                <a:lnTo>
                  <a:pt x="7" y="68"/>
                </a:lnTo>
                <a:lnTo>
                  <a:pt x="3" y="68"/>
                </a:lnTo>
                <a:lnTo>
                  <a:pt x="0" y="68"/>
                </a:lnTo>
                <a:lnTo>
                  <a:pt x="0" y="71"/>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8" name="Freeform 1120"/>
          <p:cNvSpPr>
            <a:spLocks/>
          </p:cNvSpPr>
          <p:nvPr/>
        </p:nvSpPr>
        <p:spPr bwMode="auto">
          <a:xfrm>
            <a:off x="9792785" y="4631665"/>
            <a:ext cx="111125" cy="114300"/>
          </a:xfrm>
          <a:custGeom>
            <a:avLst/>
            <a:gdLst/>
            <a:ahLst/>
            <a:cxnLst>
              <a:cxn ang="0">
                <a:pos x="0" y="3"/>
              </a:cxn>
              <a:cxn ang="0">
                <a:pos x="1" y="10"/>
              </a:cxn>
              <a:cxn ang="0">
                <a:pos x="2" y="18"/>
              </a:cxn>
              <a:cxn ang="0">
                <a:pos x="4" y="24"/>
              </a:cxn>
              <a:cxn ang="0">
                <a:pos x="7" y="30"/>
              </a:cxn>
              <a:cxn ang="0">
                <a:pos x="10" y="37"/>
              </a:cxn>
              <a:cxn ang="0">
                <a:pos x="14" y="42"/>
              </a:cxn>
              <a:cxn ang="0">
                <a:pos x="18" y="47"/>
              </a:cxn>
              <a:cxn ang="0">
                <a:pos x="23" y="52"/>
              </a:cxn>
              <a:cxn ang="0">
                <a:pos x="28" y="57"/>
              </a:cxn>
              <a:cxn ang="0">
                <a:pos x="34" y="61"/>
              </a:cxn>
              <a:cxn ang="0">
                <a:pos x="39" y="64"/>
              </a:cxn>
              <a:cxn ang="0">
                <a:pos x="45" y="66"/>
              </a:cxn>
              <a:cxn ang="0">
                <a:pos x="52" y="69"/>
              </a:cxn>
              <a:cxn ang="0">
                <a:pos x="59" y="69"/>
              </a:cxn>
              <a:cxn ang="0">
                <a:pos x="66" y="70"/>
              </a:cxn>
              <a:cxn ang="0">
                <a:pos x="69" y="68"/>
              </a:cxn>
              <a:cxn ang="0">
                <a:pos x="62" y="68"/>
              </a:cxn>
              <a:cxn ang="0">
                <a:pos x="56" y="67"/>
              </a:cxn>
              <a:cxn ang="0">
                <a:pos x="49" y="65"/>
              </a:cxn>
              <a:cxn ang="0">
                <a:pos x="43" y="63"/>
              </a:cxn>
              <a:cxn ang="0">
                <a:pos x="38" y="60"/>
              </a:cxn>
              <a:cxn ang="0">
                <a:pos x="32" y="57"/>
              </a:cxn>
              <a:cxn ang="0">
                <a:pos x="27" y="53"/>
              </a:cxn>
              <a:cxn ang="0">
                <a:pos x="22" y="48"/>
              </a:cxn>
              <a:cxn ang="0">
                <a:pos x="18" y="43"/>
              </a:cxn>
              <a:cxn ang="0">
                <a:pos x="14" y="37"/>
              </a:cxn>
              <a:cxn ang="0">
                <a:pos x="10" y="32"/>
              </a:cxn>
              <a:cxn ang="0">
                <a:pos x="8" y="26"/>
              </a:cxn>
              <a:cxn ang="0">
                <a:pos x="5" y="20"/>
              </a:cxn>
              <a:cxn ang="0">
                <a:pos x="4" y="14"/>
              </a:cxn>
              <a:cxn ang="0">
                <a:pos x="2" y="6"/>
              </a:cxn>
              <a:cxn ang="0">
                <a:pos x="2" y="0"/>
              </a:cxn>
            </a:cxnLst>
            <a:rect l="0" t="0" r="r" b="b"/>
            <a:pathLst>
              <a:path w="70" h="72">
                <a:moveTo>
                  <a:pt x="0" y="0"/>
                </a:moveTo>
                <a:lnTo>
                  <a:pt x="0" y="3"/>
                </a:lnTo>
                <a:lnTo>
                  <a:pt x="0" y="7"/>
                </a:lnTo>
                <a:lnTo>
                  <a:pt x="1" y="10"/>
                </a:lnTo>
                <a:lnTo>
                  <a:pt x="2" y="14"/>
                </a:lnTo>
                <a:lnTo>
                  <a:pt x="2" y="18"/>
                </a:lnTo>
                <a:lnTo>
                  <a:pt x="3" y="21"/>
                </a:lnTo>
                <a:lnTo>
                  <a:pt x="4" y="24"/>
                </a:lnTo>
                <a:lnTo>
                  <a:pt x="5" y="27"/>
                </a:lnTo>
                <a:lnTo>
                  <a:pt x="7" y="30"/>
                </a:lnTo>
                <a:lnTo>
                  <a:pt x="9" y="34"/>
                </a:lnTo>
                <a:lnTo>
                  <a:pt x="10" y="37"/>
                </a:lnTo>
                <a:lnTo>
                  <a:pt x="12" y="39"/>
                </a:lnTo>
                <a:lnTo>
                  <a:pt x="14" y="42"/>
                </a:lnTo>
                <a:lnTo>
                  <a:pt x="16" y="45"/>
                </a:lnTo>
                <a:lnTo>
                  <a:pt x="18" y="47"/>
                </a:lnTo>
                <a:lnTo>
                  <a:pt x="20" y="49"/>
                </a:lnTo>
                <a:lnTo>
                  <a:pt x="23" y="52"/>
                </a:lnTo>
                <a:lnTo>
                  <a:pt x="25" y="54"/>
                </a:lnTo>
                <a:lnTo>
                  <a:pt x="28" y="57"/>
                </a:lnTo>
                <a:lnTo>
                  <a:pt x="31" y="58"/>
                </a:lnTo>
                <a:lnTo>
                  <a:pt x="34" y="61"/>
                </a:lnTo>
                <a:lnTo>
                  <a:pt x="36" y="62"/>
                </a:lnTo>
                <a:lnTo>
                  <a:pt x="39" y="64"/>
                </a:lnTo>
                <a:lnTo>
                  <a:pt x="42" y="65"/>
                </a:lnTo>
                <a:lnTo>
                  <a:pt x="45" y="66"/>
                </a:lnTo>
                <a:lnTo>
                  <a:pt x="49" y="68"/>
                </a:lnTo>
                <a:lnTo>
                  <a:pt x="52" y="69"/>
                </a:lnTo>
                <a:lnTo>
                  <a:pt x="56" y="69"/>
                </a:lnTo>
                <a:lnTo>
                  <a:pt x="59" y="69"/>
                </a:lnTo>
                <a:lnTo>
                  <a:pt x="62" y="70"/>
                </a:lnTo>
                <a:lnTo>
                  <a:pt x="66" y="70"/>
                </a:lnTo>
                <a:lnTo>
                  <a:pt x="69" y="71"/>
                </a:lnTo>
                <a:lnTo>
                  <a:pt x="69" y="68"/>
                </a:lnTo>
                <a:lnTo>
                  <a:pt x="66" y="68"/>
                </a:lnTo>
                <a:lnTo>
                  <a:pt x="62" y="68"/>
                </a:lnTo>
                <a:lnTo>
                  <a:pt x="59" y="67"/>
                </a:lnTo>
                <a:lnTo>
                  <a:pt x="56" y="67"/>
                </a:lnTo>
                <a:lnTo>
                  <a:pt x="53" y="66"/>
                </a:lnTo>
                <a:lnTo>
                  <a:pt x="49" y="65"/>
                </a:lnTo>
                <a:lnTo>
                  <a:pt x="46" y="64"/>
                </a:lnTo>
                <a:lnTo>
                  <a:pt x="43" y="63"/>
                </a:lnTo>
                <a:lnTo>
                  <a:pt x="40" y="61"/>
                </a:lnTo>
                <a:lnTo>
                  <a:pt x="38" y="60"/>
                </a:lnTo>
                <a:lnTo>
                  <a:pt x="35" y="58"/>
                </a:lnTo>
                <a:lnTo>
                  <a:pt x="32" y="57"/>
                </a:lnTo>
                <a:lnTo>
                  <a:pt x="29" y="54"/>
                </a:lnTo>
                <a:lnTo>
                  <a:pt x="27" y="53"/>
                </a:lnTo>
                <a:lnTo>
                  <a:pt x="24" y="50"/>
                </a:lnTo>
                <a:lnTo>
                  <a:pt x="22" y="48"/>
                </a:lnTo>
                <a:lnTo>
                  <a:pt x="20" y="45"/>
                </a:lnTo>
                <a:lnTo>
                  <a:pt x="18" y="43"/>
                </a:lnTo>
                <a:lnTo>
                  <a:pt x="16" y="41"/>
                </a:lnTo>
                <a:lnTo>
                  <a:pt x="14" y="37"/>
                </a:lnTo>
                <a:lnTo>
                  <a:pt x="12" y="35"/>
                </a:lnTo>
                <a:lnTo>
                  <a:pt x="10" y="32"/>
                </a:lnTo>
                <a:lnTo>
                  <a:pt x="9" y="30"/>
                </a:lnTo>
                <a:lnTo>
                  <a:pt x="8" y="26"/>
                </a:lnTo>
                <a:lnTo>
                  <a:pt x="6" y="23"/>
                </a:lnTo>
                <a:lnTo>
                  <a:pt x="5" y="20"/>
                </a:lnTo>
                <a:lnTo>
                  <a:pt x="5" y="17"/>
                </a:lnTo>
                <a:lnTo>
                  <a:pt x="4" y="14"/>
                </a:lnTo>
                <a:lnTo>
                  <a:pt x="3" y="10"/>
                </a:lnTo>
                <a:lnTo>
                  <a:pt x="2" y="6"/>
                </a:lnTo>
                <a:lnTo>
                  <a:pt x="2" y="3"/>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29" name="Freeform 1121"/>
          <p:cNvSpPr>
            <a:spLocks/>
          </p:cNvSpPr>
          <p:nvPr/>
        </p:nvSpPr>
        <p:spPr bwMode="auto">
          <a:xfrm>
            <a:off x="9792785" y="4514190"/>
            <a:ext cx="111125" cy="112712"/>
          </a:xfrm>
          <a:custGeom>
            <a:avLst/>
            <a:gdLst/>
            <a:ahLst/>
            <a:cxnLst>
              <a:cxn ang="0">
                <a:pos x="66" y="0"/>
              </a:cxn>
              <a:cxn ang="0">
                <a:pos x="59" y="1"/>
              </a:cxn>
              <a:cxn ang="0">
                <a:pos x="52" y="2"/>
              </a:cxn>
              <a:cxn ang="0">
                <a:pos x="45" y="4"/>
              </a:cxn>
              <a:cxn ang="0">
                <a:pos x="39" y="7"/>
              </a:cxn>
              <a:cxn ang="0">
                <a:pos x="34" y="10"/>
              </a:cxn>
              <a:cxn ang="0">
                <a:pos x="28" y="13"/>
              </a:cxn>
              <a:cxn ang="0">
                <a:pos x="23" y="18"/>
              </a:cxn>
              <a:cxn ang="0">
                <a:pos x="18" y="23"/>
              </a:cxn>
              <a:cxn ang="0">
                <a:pos x="14" y="28"/>
              </a:cxn>
              <a:cxn ang="0">
                <a:pos x="10" y="34"/>
              </a:cxn>
              <a:cxn ang="0">
                <a:pos x="7" y="39"/>
              </a:cxn>
              <a:cxn ang="0">
                <a:pos x="4" y="46"/>
              </a:cxn>
              <a:cxn ang="0">
                <a:pos x="2" y="53"/>
              </a:cxn>
              <a:cxn ang="0">
                <a:pos x="1" y="59"/>
              </a:cxn>
              <a:cxn ang="0">
                <a:pos x="0" y="66"/>
              </a:cxn>
              <a:cxn ang="0">
                <a:pos x="2" y="70"/>
              </a:cxn>
              <a:cxn ang="0">
                <a:pos x="2" y="63"/>
              </a:cxn>
              <a:cxn ang="0">
                <a:pos x="4" y="56"/>
              </a:cxn>
              <a:cxn ang="0">
                <a:pos x="5" y="50"/>
              </a:cxn>
              <a:cxn ang="0">
                <a:pos x="8" y="43"/>
              </a:cxn>
              <a:cxn ang="0">
                <a:pos x="10" y="38"/>
              </a:cxn>
              <a:cxn ang="0">
                <a:pos x="14" y="32"/>
              </a:cxn>
              <a:cxn ang="0">
                <a:pos x="18" y="27"/>
              </a:cxn>
              <a:cxn ang="0">
                <a:pos x="22" y="22"/>
              </a:cxn>
              <a:cxn ang="0">
                <a:pos x="27" y="17"/>
              </a:cxn>
              <a:cxn ang="0">
                <a:pos x="32" y="14"/>
              </a:cxn>
              <a:cxn ang="0">
                <a:pos x="38" y="10"/>
              </a:cxn>
              <a:cxn ang="0">
                <a:pos x="43" y="8"/>
              </a:cxn>
              <a:cxn ang="0">
                <a:pos x="49" y="6"/>
              </a:cxn>
              <a:cxn ang="0">
                <a:pos x="56" y="4"/>
              </a:cxn>
              <a:cxn ang="0">
                <a:pos x="62" y="2"/>
              </a:cxn>
              <a:cxn ang="0">
                <a:pos x="69" y="2"/>
              </a:cxn>
            </a:cxnLst>
            <a:rect l="0" t="0" r="r" b="b"/>
            <a:pathLst>
              <a:path w="70" h="71">
                <a:moveTo>
                  <a:pt x="69" y="0"/>
                </a:moveTo>
                <a:lnTo>
                  <a:pt x="66" y="0"/>
                </a:lnTo>
                <a:lnTo>
                  <a:pt x="62" y="0"/>
                </a:lnTo>
                <a:lnTo>
                  <a:pt x="59" y="1"/>
                </a:lnTo>
                <a:lnTo>
                  <a:pt x="56" y="2"/>
                </a:lnTo>
                <a:lnTo>
                  <a:pt x="52" y="2"/>
                </a:lnTo>
                <a:lnTo>
                  <a:pt x="49" y="3"/>
                </a:lnTo>
                <a:lnTo>
                  <a:pt x="45" y="4"/>
                </a:lnTo>
                <a:lnTo>
                  <a:pt x="42" y="6"/>
                </a:lnTo>
                <a:lnTo>
                  <a:pt x="39" y="7"/>
                </a:lnTo>
                <a:lnTo>
                  <a:pt x="36" y="9"/>
                </a:lnTo>
                <a:lnTo>
                  <a:pt x="34" y="10"/>
                </a:lnTo>
                <a:lnTo>
                  <a:pt x="31" y="12"/>
                </a:lnTo>
                <a:lnTo>
                  <a:pt x="28" y="13"/>
                </a:lnTo>
                <a:lnTo>
                  <a:pt x="25" y="16"/>
                </a:lnTo>
                <a:lnTo>
                  <a:pt x="23" y="18"/>
                </a:lnTo>
                <a:lnTo>
                  <a:pt x="20" y="20"/>
                </a:lnTo>
                <a:lnTo>
                  <a:pt x="18" y="23"/>
                </a:lnTo>
                <a:lnTo>
                  <a:pt x="16" y="25"/>
                </a:lnTo>
                <a:lnTo>
                  <a:pt x="14" y="28"/>
                </a:lnTo>
                <a:lnTo>
                  <a:pt x="12" y="31"/>
                </a:lnTo>
                <a:lnTo>
                  <a:pt x="10" y="34"/>
                </a:lnTo>
                <a:lnTo>
                  <a:pt x="9" y="36"/>
                </a:lnTo>
                <a:lnTo>
                  <a:pt x="7" y="39"/>
                </a:lnTo>
                <a:lnTo>
                  <a:pt x="5" y="42"/>
                </a:lnTo>
                <a:lnTo>
                  <a:pt x="4" y="46"/>
                </a:lnTo>
                <a:lnTo>
                  <a:pt x="3" y="49"/>
                </a:lnTo>
                <a:lnTo>
                  <a:pt x="2" y="53"/>
                </a:lnTo>
                <a:lnTo>
                  <a:pt x="2" y="56"/>
                </a:lnTo>
                <a:lnTo>
                  <a:pt x="1" y="59"/>
                </a:lnTo>
                <a:lnTo>
                  <a:pt x="0" y="63"/>
                </a:lnTo>
                <a:lnTo>
                  <a:pt x="0" y="66"/>
                </a:lnTo>
                <a:lnTo>
                  <a:pt x="0" y="70"/>
                </a:lnTo>
                <a:lnTo>
                  <a:pt x="2" y="70"/>
                </a:lnTo>
                <a:lnTo>
                  <a:pt x="2" y="66"/>
                </a:lnTo>
                <a:lnTo>
                  <a:pt x="2" y="63"/>
                </a:lnTo>
                <a:lnTo>
                  <a:pt x="3" y="60"/>
                </a:lnTo>
                <a:lnTo>
                  <a:pt x="4" y="56"/>
                </a:lnTo>
                <a:lnTo>
                  <a:pt x="5" y="53"/>
                </a:lnTo>
                <a:lnTo>
                  <a:pt x="5" y="50"/>
                </a:lnTo>
                <a:lnTo>
                  <a:pt x="6" y="46"/>
                </a:lnTo>
                <a:lnTo>
                  <a:pt x="8" y="43"/>
                </a:lnTo>
                <a:lnTo>
                  <a:pt x="9" y="41"/>
                </a:lnTo>
                <a:lnTo>
                  <a:pt x="10" y="38"/>
                </a:lnTo>
                <a:lnTo>
                  <a:pt x="12" y="35"/>
                </a:lnTo>
                <a:lnTo>
                  <a:pt x="14" y="32"/>
                </a:lnTo>
                <a:lnTo>
                  <a:pt x="16" y="29"/>
                </a:lnTo>
                <a:lnTo>
                  <a:pt x="18" y="27"/>
                </a:lnTo>
                <a:lnTo>
                  <a:pt x="20" y="24"/>
                </a:lnTo>
                <a:lnTo>
                  <a:pt x="22" y="22"/>
                </a:lnTo>
                <a:lnTo>
                  <a:pt x="24" y="20"/>
                </a:lnTo>
                <a:lnTo>
                  <a:pt x="27" y="17"/>
                </a:lnTo>
                <a:lnTo>
                  <a:pt x="29" y="16"/>
                </a:lnTo>
                <a:lnTo>
                  <a:pt x="32" y="14"/>
                </a:lnTo>
                <a:lnTo>
                  <a:pt x="35" y="12"/>
                </a:lnTo>
                <a:lnTo>
                  <a:pt x="38" y="10"/>
                </a:lnTo>
                <a:lnTo>
                  <a:pt x="40" y="9"/>
                </a:lnTo>
                <a:lnTo>
                  <a:pt x="43" y="8"/>
                </a:lnTo>
                <a:lnTo>
                  <a:pt x="46" y="6"/>
                </a:lnTo>
                <a:lnTo>
                  <a:pt x="49" y="6"/>
                </a:lnTo>
                <a:lnTo>
                  <a:pt x="53" y="5"/>
                </a:lnTo>
                <a:lnTo>
                  <a:pt x="56" y="4"/>
                </a:lnTo>
                <a:lnTo>
                  <a:pt x="59" y="3"/>
                </a:lnTo>
                <a:lnTo>
                  <a:pt x="62" y="2"/>
                </a:lnTo>
                <a:lnTo>
                  <a:pt x="66" y="2"/>
                </a:lnTo>
                <a:lnTo>
                  <a:pt x="69" y="2"/>
                </a:lnTo>
                <a:lnTo>
                  <a:pt x="69"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0" name="Freeform 1122"/>
          <p:cNvSpPr>
            <a:spLocks/>
          </p:cNvSpPr>
          <p:nvPr/>
        </p:nvSpPr>
        <p:spPr bwMode="auto">
          <a:xfrm>
            <a:off x="9908672" y="4520540"/>
            <a:ext cx="106363" cy="106362"/>
          </a:xfrm>
          <a:custGeom>
            <a:avLst/>
            <a:gdLst/>
            <a:ahLst/>
            <a:cxnLst>
              <a:cxn ang="0">
                <a:pos x="66" y="63"/>
              </a:cxn>
              <a:cxn ang="0">
                <a:pos x="65" y="56"/>
              </a:cxn>
              <a:cxn ang="0">
                <a:pos x="64" y="50"/>
              </a:cxn>
              <a:cxn ang="0">
                <a:pos x="62" y="43"/>
              </a:cxn>
              <a:cxn ang="0">
                <a:pos x="60" y="37"/>
              </a:cxn>
              <a:cxn ang="0">
                <a:pos x="57" y="32"/>
              </a:cxn>
              <a:cxn ang="0">
                <a:pos x="53" y="26"/>
              </a:cxn>
              <a:cxn ang="0">
                <a:pos x="49" y="22"/>
              </a:cxn>
              <a:cxn ang="0">
                <a:pos x="45" y="17"/>
              </a:cxn>
              <a:cxn ang="0">
                <a:pos x="39" y="13"/>
              </a:cxn>
              <a:cxn ang="0">
                <a:pos x="35" y="9"/>
              </a:cxn>
              <a:cxn ang="0">
                <a:pos x="28" y="6"/>
              </a:cxn>
              <a:cxn ang="0">
                <a:pos x="23" y="4"/>
              </a:cxn>
              <a:cxn ang="0">
                <a:pos x="17" y="2"/>
              </a:cxn>
              <a:cxn ang="0">
                <a:pos x="10" y="1"/>
              </a:cxn>
              <a:cxn ang="0">
                <a:pos x="3" y="0"/>
              </a:cxn>
              <a:cxn ang="0">
                <a:pos x="0" y="2"/>
              </a:cxn>
              <a:cxn ang="0">
                <a:pos x="7" y="2"/>
              </a:cxn>
              <a:cxn ang="0">
                <a:pos x="13" y="4"/>
              </a:cxn>
              <a:cxn ang="0">
                <a:pos x="19" y="5"/>
              </a:cxn>
              <a:cxn ang="0">
                <a:pos x="25" y="7"/>
              </a:cxn>
              <a:cxn ang="0">
                <a:pos x="31" y="10"/>
              </a:cxn>
              <a:cxn ang="0">
                <a:pos x="35" y="13"/>
              </a:cxn>
              <a:cxn ang="0">
                <a:pos x="41" y="17"/>
              </a:cxn>
              <a:cxn ang="0">
                <a:pos x="45" y="21"/>
              </a:cxn>
              <a:cxn ang="0">
                <a:pos x="50" y="26"/>
              </a:cxn>
              <a:cxn ang="0">
                <a:pos x="53" y="30"/>
              </a:cxn>
              <a:cxn ang="0">
                <a:pos x="56" y="36"/>
              </a:cxn>
              <a:cxn ang="0">
                <a:pos x="59" y="41"/>
              </a:cxn>
              <a:cxn ang="0">
                <a:pos x="61" y="47"/>
              </a:cxn>
              <a:cxn ang="0">
                <a:pos x="63" y="53"/>
              </a:cxn>
              <a:cxn ang="0">
                <a:pos x="64" y="59"/>
              </a:cxn>
              <a:cxn ang="0">
                <a:pos x="64" y="66"/>
              </a:cxn>
            </a:cxnLst>
            <a:rect l="0" t="0" r="r" b="b"/>
            <a:pathLst>
              <a:path w="67" h="67">
                <a:moveTo>
                  <a:pt x="66" y="66"/>
                </a:moveTo>
                <a:lnTo>
                  <a:pt x="66" y="63"/>
                </a:lnTo>
                <a:lnTo>
                  <a:pt x="66" y="59"/>
                </a:lnTo>
                <a:lnTo>
                  <a:pt x="65" y="56"/>
                </a:lnTo>
                <a:lnTo>
                  <a:pt x="65" y="53"/>
                </a:lnTo>
                <a:lnTo>
                  <a:pt x="64" y="50"/>
                </a:lnTo>
                <a:lnTo>
                  <a:pt x="64" y="47"/>
                </a:lnTo>
                <a:lnTo>
                  <a:pt x="62" y="43"/>
                </a:lnTo>
                <a:lnTo>
                  <a:pt x="61" y="40"/>
                </a:lnTo>
                <a:lnTo>
                  <a:pt x="60" y="37"/>
                </a:lnTo>
                <a:lnTo>
                  <a:pt x="58" y="35"/>
                </a:lnTo>
                <a:lnTo>
                  <a:pt x="57" y="32"/>
                </a:lnTo>
                <a:lnTo>
                  <a:pt x="55" y="29"/>
                </a:lnTo>
                <a:lnTo>
                  <a:pt x="53" y="26"/>
                </a:lnTo>
                <a:lnTo>
                  <a:pt x="51" y="24"/>
                </a:lnTo>
                <a:lnTo>
                  <a:pt x="49" y="22"/>
                </a:lnTo>
                <a:lnTo>
                  <a:pt x="46" y="19"/>
                </a:lnTo>
                <a:lnTo>
                  <a:pt x="45" y="17"/>
                </a:lnTo>
                <a:lnTo>
                  <a:pt x="42" y="15"/>
                </a:lnTo>
                <a:lnTo>
                  <a:pt x="39" y="13"/>
                </a:lnTo>
                <a:lnTo>
                  <a:pt x="37" y="11"/>
                </a:lnTo>
                <a:lnTo>
                  <a:pt x="35" y="9"/>
                </a:lnTo>
                <a:lnTo>
                  <a:pt x="31" y="8"/>
                </a:lnTo>
                <a:lnTo>
                  <a:pt x="28" y="6"/>
                </a:lnTo>
                <a:lnTo>
                  <a:pt x="26" y="5"/>
                </a:lnTo>
                <a:lnTo>
                  <a:pt x="23" y="4"/>
                </a:lnTo>
                <a:lnTo>
                  <a:pt x="20" y="3"/>
                </a:lnTo>
                <a:lnTo>
                  <a:pt x="17" y="2"/>
                </a:lnTo>
                <a:lnTo>
                  <a:pt x="13" y="2"/>
                </a:lnTo>
                <a:lnTo>
                  <a:pt x="10" y="1"/>
                </a:lnTo>
                <a:lnTo>
                  <a:pt x="7" y="0"/>
                </a:lnTo>
                <a:lnTo>
                  <a:pt x="3" y="0"/>
                </a:lnTo>
                <a:lnTo>
                  <a:pt x="0" y="0"/>
                </a:lnTo>
                <a:lnTo>
                  <a:pt x="0" y="2"/>
                </a:lnTo>
                <a:lnTo>
                  <a:pt x="3" y="2"/>
                </a:lnTo>
                <a:lnTo>
                  <a:pt x="7" y="2"/>
                </a:lnTo>
                <a:lnTo>
                  <a:pt x="9" y="3"/>
                </a:lnTo>
                <a:lnTo>
                  <a:pt x="13" y="4"/>
                </a:lnTo>
                <a:lnTo>
                  <a:pt x="16" y="5"/>
                </a:lnTo>
                <a:lnTo>
                  <a:pt x="19" y="5"/>
                </a:lnTo>
                <a:lnTo>
                  <a:pt x="22" y="6"/>
                </a:lnTo>
                <a:lnTo>
                  <a:pt x="25" y="7"/>
                </a:lnTo>
                <a:lnTo>
                  <a:pt x="28" y="9"/>
                </a:lnTo>
                <a:lnTo>
                  <a:pt x="31" y="10"/>
                </a:lnTo>
                <a:lnTo>
                  <a:pt x="33" y="12"/>
                </a:lnTo>
                <a:lnTo>
                  <a:pt x="35" y="13"/>
                </a:lnTo>
                <a:lnTo>
                  <a:pt x="39" y="15"/>
                </a:lnTo>
                <a:lnTo>
                  <a:pt x="41" y="17"/>
                </a:lnTo>
                <a:lnTo>
                  <a:pt x="43" y="19"/>
                </a:lnTo>
                <a:lnTo>
                  <a:pt x="45" y="21"/>
                </a:lnTo>
                <a:lnTo>
                  <a:pt x="47" y="23"/>
                </a:lnTo>
                <a:lnTo>
                  <a:pt x="50" y="26"/>
                </a:lnTo>
                <a:lnTo>
                  <a:pt x="51" y="28"/>
                </a:lnTo>
                <a:lnTo>
                  <a:pt x="53" y="30"/>
                </a:lnTo>
                <a:lnTo>
                  <a:pt x="54" y="33"/>
                </a:lnTo>
                <a:lnTo>
                  <a:pt x="56" y="36"/>
                </a:lnTo>
                <a:lnTo>
                  <a:pt x="57" y="38"/>
                </a:lnTo>
                <a:lnTo>
                  <a:pt x="59" y="41"/>
                </a:lnTo>
                <a:lnTo>
                  <a:pt x="60" y="44"/>
                </a:lnTo>
                <a:lnTo>
                  <a:pt x="61" y="47"/>
                </a:lnTo>
                <a:lnTo>
                  <a:pt x="62" y="50"/>
                </a:lnTo>
                <a:lnTo>
                  <a:pt x="63" y="53"/>
                </a:lnTo>
                <a:lnTo>
                  <a:pt x="63" y="56"/>
                </a:lnTo>
                <a:lnTo>
                  <a:pt x="64" y="59"/>
                </a:lnTo>
                <a:lnTo>
                  <a:pt x="64" y="63"/>
                </a:lnTo>
                <a:lnTo>
                  <a:pt x="64" y="66"/>
                </a:lnTo>
                <a:lnTo>
                  <a:pt x="66" y="66"/>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1" name="Freeform 1123"/>
          <p:cNvSpPr>
            <a:spLocks/>
          </p:cNvSpPr>
          <p:nvPr/>
        </p:nvSpPr>
        <p:spPr bwMode="auto">
          <a:xfrm>
            <a:off x="9908672" y="4631665"/>
            <a:ext cx="106363" cy="106362"/>
          </a:xfrm>
          <a:custGeom>
            <a:avLst/>
            <a:gdLst/>
            <a:ahLst/>
            <a:cxnLst>
              <a:cxn ang="0">
                <a:pos x="3" y="66"/>
              </a:cxn>
              <a:cxn ang="0">
                <a:pos x="10" y="65"/>
              </a:cxn>
              <a:cxn ang="0">
                <a:pos x="17" y="64"/>
              </a:cxn>
              <a:cxn ang="0">
                <a:pos x="23" y="62"/>
              </a:cxn>
              <a:cxn ang="0">
                <a:pos x="28" y="59"/>
              </a:cxn>
              <a:cxn ang="0">
                <a:pos x="35" y="56"/>
              </a:cxn>
              <a:cxn ang="0">
                <a:pos x="39" y="53"/>
              </a:cxn>
              <a:cxn ang="0">
                <a:pos x="45" y="49"/>
              </a:cxn>
              <a:cxn ang="0">
                <a:pos x="49" y="44"/>
              </a:cxn>
              <a:cxn ang="0">
                <a:pos x="53" y="39"/>
              </a:cxn>
              <a:cxn ang="0">
                <a:pos x="57" y="34"/>
              </a:cxn>
              <a:cxn ang="0">
                <a:pos x="60" y="28"/>
              </a:cxn>
              <a:cxn ang="0">
                <a:pos x="62" y="23"/>
              </a:cxn>
              <a:cxn ang="0">
                <a:pos x="64" y="16"/>
              </a:cxn>
              <a:cxn ang="0">
                <a:pos x="65" y="10"/>
              </a:cxn>
              <a:cxn ang="0">
                <a:pos x="66" y="3"/>
              </a:cxn>
              <a:cxn ang="0">
                <a:pos x="64" y="0"/>
              </a:cxn>
              <a:cxn ang="0">
                <a:pos x="64" y="6"/>
              </a:cxn>
              <a:cxn ang="0">
                <a:pos x="63" y="12"/>
              </a:cxn>
              <a:cxn ang="0">
                <a:pos x="61" y="19"/>
              </a:cxn>
              <a:cxn ang="0">
                <a:pos x="59" y="25"/>
              </a:cxn>
              <a:cxn ang="0">
                <a:pos x="56" y="30"/>
              </a:cxn>
              <a:cxn ang="0">
                <a:pos x="53" y="36"/>
              </a:cxn>
              <a:cxn ang="0">
                <a:pos x="50" y="40"/>
              </a:cxn>
              <a:cxn ang="0">
                <a:pos x="45" y="45"/>
              </a:cxn>
              <a:cxn ang="0">
                <a:pos x="41" y="49"/>
              </a:cxn>
              <a:cxn ang="0">
                <a:pos x="35" y="53"/>
              </a:cxn>
              <a:cxn ang="0">
                <a:pos x="31" y="56"/>
              </a:cxn>
              <a:cxn ang="0">
                <a:pos x="25" y="58"/>
              </a:cxn>
              <a:cxn ang="0">
                <a:pos x="19" y="61"/>
              </a:cxn>
              <a:cxn ang="0">
                <a:pos x="13" y="62"/>
              </a:cxn>
              <a:cxn ang="0">
                <a:pos x="7" y="63"/>
              </a:cxn>
              <a:cxn ang="0">
                <a:pos x="0" y="64"/>
              </a:cxn>
            </a:cxnLst>
            <a:rect l="0" t="0" r="r" b="b"/>
            <a:pathLst>
              <a:path w="67" h="67">
                <a:moveTo>
                  <a:pt x="0" y="66"/>
                </a:moveTo>
                <a:lnTo>
                  <a:pt x="3" y="66"/>
                </a:lnTo>
                <a:lnTo>
                  <a:pt x="7" y="65"/>
                </a:lnTo>
                <a:lnTo>
                  <a:pt x="10" y="65"/>
                </a:lnTo>
                <a:lnTo>
                  <a:pt x="13" y="64"/>
                </a:lnTo>
                <a:lnTo>
                  <a:pt x="17" y="64"/>
                </a:lnTo>
                <a:lnTo>
                  <a:pt x="20" y="63"/>
                </a:lnTo>
                <a:lnTo>
                  <a:pt x="23" y="62"/>
                </a:lnTo>
                <a:lnTo>
                  <a:pt x="26" y="61"/>
                </a:lnTo>
                <a:lnTo>
                  <a:pt x="28" y="59"/>
                </a:lnTo>
                <a:lnTo>
                  <a:pt x="31" y="57"/>
                </a:lnTo>
                <a:lnTo>
                  <a:pt x="35" y="56"/>
                </a:lnTo>
                <a:lnTo>
                  <a:pt x="37" y="54"/>
                </a:lnTo>
                <a:lnTo>
                  <a:pt x="39" y="53"/>
                </a:lnTo>
                <a:lnTo>
                  <a:pt x="42" y="50"/>
                </a:lnTo>
                <a:lnTo>
                  <a:pt x="45" y="49"/>
                </a:lnTo>
                <a:lnTo>
                  <a:pt x="46" y="47"/>
                </a:lnTo>
                <a:lnTo>
                  <a:pt x="49" y="44"/>
                </a:lnTo>
                <a:lnTo>
                  <a:pt x="51" y="42"/>
                </a:lnTo>
                <a:lnTo>
                  <a:pt x="53" y="39"/>
                </a:lnTo>
                <a:lnTo>
                  <a:pt x="55" y="36"/>
                </a:lnTo>
                <a:lnTo>
                  <a:pt x="57" y="34"/>
                </a:lnTo>
                <a:lnTo>
                  <a:pt x="58" y="31"/>
                </a:lnTo>
                <a:lnTo>
                  <a:pt x="60" y="28"/>
                </a:lnTo>
                <a:lnTo>
                  <a:pt x="61" y="26"/>
                </a:lnTo>
                <a:lnTo>
                  <a:pt x="62" y="23"/>
                </a:lnTo>
                <a:lnTo>
                  <a:pt x="64" y="19"/>
                </a:lnTo>
                <a:lnTo>
                  <a:pt x="64" y="16"/>
                </a:lnTo>
                <a:lnTo>
                  <a:pt x="65" y="13"/>
                </a:lnTo>
                <a:lnTo>
                  <a:pt x="65" y="10"/>
                </a:lnTo>
                <a:lnTo>
                  <a:pt x="66" y="6"/>
                </a:lnTo>
                <a:lnTo>
                  <a:pt x="66" y="3"/>
                </a:lnTo>
                <a:lnTo>
                  <a:pt x="66" y="0"/>
                </a:lnTo>
                <a:lnTo>
                  <a:pt x="64" y="0"/>
                </a:lnTo>
                <a:lnTo>
                  <a:pt x="64" y="3"/>
                </a:lnTo>
                <a:lnTo>
                  <a:pt x="64" y="6"/>
                </a:lnTo>
                <a:lnTo>
                  <a:pt x="63" y="9"/>
                </a:lnTo>
                <a:lnTo>
                  <a:pt x="63" y="12"/>
                </a:lnTo>
                <a:lnTo>
                  <a:pt x="62" y="16"/>
                </a:lnTo>
                <a:lnTo>
                  <a:pt x="61" y="19"/>
                </a:lnTo>
                <a:lnTo>
                  <a:pt x="60" y="22"/>
                </a:lnTo>
                <a:lnTo>
                  <a:pt x="59" y="25"/>
                </a:lnTo>
                <a:lnTo>
                  <a:pt x="57" y="27"/>
                </a:lnTo>
                <a:lnTo>
                  <a:pt x="56" y="30"/>
                </a:lnTo>
                <a:lnTo>
                  <a:pt x="54" y="33"/>
                </a:lnTo>
                <a:lnTo>
                  <a:pt x="53" y="36"/>
                </a:lnTo>
                <a:lnTo>
                  <a:pt x="51" y="38"/>
                </a:lnTo>
                <a:lnTo>
                  <a:pt x="50" y="40"/>
                </a:lnTo>
                <a:lnTo>
                  <a:pt x="47" y="43"/>
                </a:lnTo>
                <a:lnTo>
                  <a:pt x="45" y="45"/>
                </a:lnTo>
                <a:lnTo>
                  <a:pt x="43" y="47"/>
                </a:lnTo>
                <a:lnTo>
                  <a:pt x="41" y="49"/>
                </a:lnTo>
                <a:lnTo>
                  <a:pt x="39" y="50"/>
                </a:lnTo>
                <a:lnTo>
                  <a:pt x="35" y="53"/>
                </a:lnTo>
                <a:lnTo>
                  <a:pt x="33" y="54"/>
                </a:lnTo>
                <a:lnTo>
                  <a:pt x="31" y="56"/>
                </a:lnTo>
                <a:lnTo>
                  <a:pt x="28" y="57"/>
                </a:lnTo>
                <a:lnTo>
                  <a:pt x="25" y="58"/>
                </a:lnTo>
                <a:lnTo>
                  <a:pt x="22" y="60"/>
                </a:lnTo>
                <a:lnTo>
                  <a:pt x="19" y="61"/>
                </a:lnTo>
                <a:lnTo>
                  <a:pt x="16" y="61"/>
                </a:lnTo>
                <a:lnTo>
                  <a:pt x="13" y="62"/>
                </a:lnTo>
                <a:lnTo>
                  <a:pt x="9" y="63"/>
                </a:lnTo>
                <a:lnTo>
                  <a:pt x="7" y="63"/>
                </a:lnTo>
                <a:lnTo>
                  <a:pt x="3" y="64"/>
                </a:lnTo>
                <a:lnTo>
                  <a:pt x="0" y="64"/>
                </a:lnTo>
                <a:lnTo>
                  <a:pt x="0" y="66"/>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2" name="Freeform 1124"/>
          <p:cNvSpPr>
            <a:spLocks/>
          </p:cNvSpPr>
          <p:nvPr/>
        </p:nvSpPr>
        <p:spPr bwMode="auto">
          <a:xfrm>
            <a:off x="9797547" y="4631665"/>
            <a:ext cx="106363" cy="106362"/>
          </a:xfrm>
          <a:custGeom>
            <a:avLst/>
            <a:gdLst/>
            <a:ahLst/>
            <a:cxnLst>
              <a:cxn ang="0">
                <a:pos x="0" y="3"/>
              </a:cxn>
              <a:cxn ang="0">
                <a:pos x="1" y="10"/>
              </a:cxn>
              <a:cxn ang="0">
                <a:pos x="2" y="16"/>
              </a:cxn>
              <a:cxn ang="0">
                <a:pos x="4" y="23"/>
              </a:cxn>
              <a:cxn ang="0">
                <a:pos x="6" y="28"/>
              </a:cxn>
              <a:cxn ang="0">
                <a:pos x="9" y="34"/>
              </a:cxn>
              <a:cxn ang="0">
                <a:pos x="13" y="39"/>
              </a:cxn>
              <a:cxn ang="0">
                <a:pos x="17" y="44"/>
              </a:cxn>
              <a:cxn ang="0">
                <a:pos x="22" y="49"/>
              </a:cxn>
              <a:cxn ang="0">
                <a:pos x="27" y="53"/>
              </a:cxn>
              <a:cxn ang="0">
                <a:pos x="32" y="56"/>
              </a:cxn>
              <a:cxn ang="0">
                <a:pos x="38" y="59"/>
              </a:cxn>
              <a:cxn ang="0">
                <a:pos x="44" y="62"/>
              </a:cxn>
              <a:cxn ang="0">
                <a:pos x="50" y="64"/>
              </a:cxn>
              <a:cxn ang="0">
                <a:pos x="56" y="65"/>
              </a:cxn>
              <a:cxn ang="0">
                <a:pos x="63" y="66"/>
              </a:cxn>
              <a:cxn ang="0">
                <a:pos x="66" y="64"/>
              </a:cxn>
              <a:cxn ang="0">
                <a:pos x="60" y="63"/>
              </a:cxn>
              <a:cxn ang="0">
                <a:pos x="53" y="62"/>
              </a:cxn>
              <a:cxn ang="0">
                <a:pos x="47" y="61"/>
              </a:cxn>
              <a:cxn ang="0">
                <a:pos x="42" y="58"/>
              </a:cxn>
              <a:cxn ang="0">
                <a:pos x="36" y="56"/>
              </a:cxn>
              <a:cxn ang="0">
                <a:pos x="31" y="53"/>
              </a:cxn>
              <a:cxn ang="0">
                <a:pos x="26" y="49"/>
              </a:cxn>
              <a:cxn ang="0">
                <a:pos x="21" y="45"/>
              </a:cxn>
              <a:cxn ang="0">
                <a:pos x="17" y="40"/>
              </a:cxn>
              <a:cxn ang="0">
                <a:pos x="13" y="36"/>
              </a:cxn>
              <a:cxn ang="0">
                <a:pos x="10" y="30"/>
              </a:cxn>
              <a:cxn ang="0">
                <a:pos x="8" y="25"/>
              </a:cxn>
              <a:cxn ang="0">
                <a:pos x="6" y="19"/>
              </a:cxn>
              <a:cxn ang="0">
                <a:pos x="4" y="12"/>
              </a:cxn>
              <a:cxn ang="0">
                <a:pos x="3" y="6"/>
              </a:cxn>
              <a:cxn ang="0">
                <a:pos x="2" y="0"/>
              </a:cxn>
            </a:cxnLst>
            <a:rect l="0" t="0" r="r" b="b"/>
            <a:pathLst>
              <a:path w="67" h="67">
                <a:moveTo>
                  <a:pt x="0" y="0"/>
                </a:moveTo>
                <a:lnTo>
                  <a:pt x="0" y="3"/>
                </a:lnTo>
                <a:lnTo>
                  <a:pt x="1" y="6"/>
                </a:lnTo>
                <a:lnTo>
                  <a:pt x="1" y="10"/>
                </a:lnTo>
                <a:lnTo>
                  <a:pt x="2" y="13"/>
                </a:lnTo>
                <a:lnTo>
                  <a:pt x="2" y="16"/>
                </a:lnTo>
                <a:lnTo>
                  <a:pt x="3" y="19"/>
                </a:lnTo>
                <a:lnTo>
                  <a:pt x="4" y="23"/>
                </a:lnTo>
                <a:lnTo>
                  <a:pt x="6" y="26"/>
                </a:lnTo>
                <a:lnTo>
                  <a:pt x="6" y="28"/>
                </a:lnTo>
                <a:lnTo>
                  <a:pt x="8" y="31"/>
                </a:lnTo>
                <a:lnTo>
                  <a:pt x="9" y="34"/>
                </a:lnTo>
                <a:lnTo>
                  <a:pt x="12" y="36"/>
                </a:lnTo>
                <a:lnTo>
                  <a:pt x="13" y="39"/>
                </a:lnTo>
                <a:lnTo>
                  <a:pt x="15" y="42"/>
                </a:lnTo>
                <a:lnTo>
                  <a:pt x="17" y="44"/>
                </a:lnTo>
                <a:lnTo>
                  <a:pt x="20" y="47"/>
                </a:lnTo>
                <a:lnTo>
                  <a:pt x="22" y="49"/>
                </a:lnTo>
                <a:lnTo>
                  <a:pt x="24" y="50"/>
                </a:lnTo>
                <a:lnTo>
                  <a:pt x="27" y="53"/>
                </a:lnTo>
                <a:lnTo>
                  <a:pt x="29" y="54"/>
                </a:lnTo>
                <a:lnTo>
                  <a:pt x="32" y="56"/>
                </a:lnTo>
                <a:lnTo>
                  <a:pt x="35" y="57"/>
                </a:lnTo>
                <a:lnTo>
                  <a:pt x="38" y="59"/>
                </a:lnTo>
                <a:lnTo>
                  <a:pt x="41" y="61"/>
                </a:lnTo>
                <a:lnTo>
                  <a:pt x="44" y="62"/>
                </a:lnTo>
                <a:lnTo>
                  <a:pt x="46" y="63"/>
                </a:lnTo>
                <a:lnTo>
                  <a:pt x="50" y="64"/>
                </a:lnTo>
                <a:lnTo>
                  <a:pt x="53" y="64"/>
                </a:lnTo>
                <a:lnTo>
                  <a:pt x="56" y="65"/>
                </a:lnTo>
                <a:lnTo>
                  <a:pt x="60" y="65"/>
                </a:lnTo>
                <a:lnTo>
                  <a:pt x="63" y="66"/>
                </a:lnTo>
                <a:lnTo>
                  <a:pt x="66" y="66"/>
                </a:lnTo>
                <a:lnTo>
                  <a:pt x="66" y="64"/>
                </a:lnTo>
                <a:lnTo>
                  <a:pt x="63" y="64"/>
                </a:lnTo>
                <a:lnTo>
                  <a:pt x="60" y="63"/>
                </a:lnTo>
                <a:lnTo>
                  <a:pt x="57" y="63"/>
                </a:lnTo>
                <a:lnTo>
                  <a:pt x="53" y="62"/>
                </a:lnTo>
                <a:lnTo>
                  <a:pt x="50" y="61"/>
                </a:lnTo>
                <a:lnTo>
                  <a:pt x="47" y="61"/>
                </a:lnTo>
                <a:lnTo>
                  <a:pt x="45" y="60"/>
                </a:lnTo>
                <a:lnTo>
                  <a:pt x="42" y="58"/>
                </a:lnTo>
                <a:lnTo>
                  <a:pt x="39" y="57"/>
                </a:lnTo>
                <a:lnTo>
                  <a:pt x="36" y="56"/>
                </a:lnTo>
                <a:lnTo>
                  <a:pt x="33" y="54"/>
                </a:lnTo>
                <a:lnTo>
                  <a:pt x="31" y="53"/>
                </a:lnTo>
                <a:lnTo>
                  <a:pt x="28" y="50"/>
                </a:lnTo>
                <a:lnTo>
                  <a:pt x="26" y="49"/>
                </a:lnTo>
                <a:lnTo>
                  <a:pt x="24" y="47"/>
                </a:lnTo>
                <a:lnTo>
                  <a:pt x="21" y="45"/>
                </a:lnTo>
                <a:lnTo>
                  <a:pt x="19" y="43"/>
                </a:lnTo>
                <a:lnTo>
                  <a:pt x="17" y="40"/>
                </a:lnTo>
                <a:lnTo>
                  <a:pt x="15" y="38"/>
                </a:lnTo>
                <a:lnTo>
                  <a:pt x="13" y="36"/>
                </a:lnTo>
                <a:lnTo>
                  <a:pt x="12" y="33"/>
                </a:lnTo>
                <a:lnTo>
                  <a:pt x="10" y="30"/>
                </a:lnTo>
                <a:lnTo>
                  <a:pt x="9" y="27"/>
                </a:lnTo>
                <a:lnTo>
                  <a:pt x="8" y="25"/>
                </a:lnTo>
                <a:lnTo>
                  <a:pt x="6" y="22"/>
                </a:lnTo>
                <a:lnTo>
                  <a:pt x="6" y="19"/>
                </a:lnTo>
                <a:lnTo>
                  <a:pt x="5" y="16"/>
                </a:lnTo>
                <a:lnTo>
                  <a:pt x="4" y="12"/>
                </a:lnTo>
                <a:lnTo>
                  <a:pt x="3" y="9"/>
                </a:lnTo>
                <a:lnTo>
                  <a:pt x="3" y="6"/>
                </a:lnTo>
                <a:lnTo>
                  <a:pt x="2" y="3"/>
                </a:lnTo>
                <a:lnTo>
                  <a:pt x="2"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3" name="Freeform 1125"/>
          <p:cNvSpPr>
            <a:spLocks/>
          </p:cNvSpPr>
          <p:nvPr/>
        </p:nvSpPr>
        <p:spPr bwMode="auto">
          <a:xfrm>
            <a:off x="9797547" y="4520540"/>
            <a:ext cx="106363" cy="106362"/>
          </a:xfrm>
          <a:custGeom>
            <a:avLst/>
            <a:gdLst/>
            <a:ahLst/>
            <a:cxnLst>
              <a:cxn ang="0">
                <a:pos x="63" y="0"/>
              </a:cxn>
              <a:cxn ang="0">
                <a:pos x="56" y="1"/>
              </a:cxn>
              <a:cxn ang="0">
                <a:pos x="50" y="2"/>
              </a:cxn>
              <a:cxn ang="0">
                <a:pos x="44" y="4"/>
              </a:cxn>
              <a:cxn ang="0">
                <a:pos x="38" y="6"/>
              </a:cxn>
              <a:cxn ang="0">
                <a:pos x="32" y="9"/>
              </a:cxn>
              <a:cxn ang="0">
                <a:pos x="27" y="13"/>
              </a:cxn>
              <a:cxn ang="0">
                <a:pos x="22" y="17"/>
              </a:cxn>
              <a:cxn ang="0">
                <a:pos x="17" y="22"/>
              </a:cxn>
              <a:cxn ang="0">
                <a:pos x="13" y="26"/>
              </a:cxn>
              <a:cxn ang="0">
                <a:pos x="9" y="32"/>
              </a:cxn>
              <a:cxn ang="0">
                <a:pos x="6" y="37"/>
              </a:cxn>
              <a:cxn ang="0">
                <a:pos x="4" y="43"/>
              </a:cxn>
              <a:cxn ang="0">
                <a:pos x="2" y="50"/>
              </a:cxn>
              <a:cxn ang="0">
                <a:pos x="1" y="56"/>
              </a:cxn>
              <a:cxn ang="0">
                <a:pos x="0" y="63"/>
              </a:cxn>
              <a:cxn ang="0">
                <a:pos x="2" y="66"/>
              </a:cxn>
              <a:cxn ang="0">
                <a:pos x="3" y="59"/>
              </a:cxn>
              <a:cxn ang="0">
                <a:pos x="4" y="53"/>
              </a:cxn>
              <a:cxn ang="0">
                <a:pos x="6" y="47"/>
              </a:cxn>
              <a:cxn ang="0">
                <a:pos x="8" y="41"/>
              </a:cxn>
              <a:cxn ang="0">
                <a:pos x="10" y="36"/>
              </a:cxn>
              <a:cxn ang="0">
                <a:pos x="13" y="30"/>
              </a:cxn>
              <a:cxn ang="0">
                <a:pos x="17" y="26"/>
              </a:cxn>
              <a:cxn ang="0">
                <a:pos x="21" y="21"/>
              </a:cxn>
              <a:cxn ang="0">
                <a:pos x="26" y="17"/>
              </a:cxn>
              <a:cxn ang="0">
                <a:pos x="31" y="13"/>
              </a:cxn>
              <a:cxn ang="0">
                <a:pos x="36" y="10"/>
              </a:cxn>
              <a:cxn ang="0">
                <a:pos x="42" y="7"/>
              </a:cxn>
              <a:cxn ang="0">
                <a:pos x="47" y="5"/>
              </a:cxn>
              <a:cxn ang="0">
                <a:pos x="53" y="4"/>
              </a:cxn>
              <a:cxn ang="0">
                <a:pos x="60" y="2"/>
              </a:cxn>
              <a:cxn ang="0">
                <a:pos x="66" y="2"/>
              </a:cxn>
            </a:cxnLst>
            <a:rect l="0" t="0" r="r" b="b"/>
            <a:pathLst>
              <a:path w="67" h="67">
                <a:moveTo>
                  <a:pt x="66" y="0"/>
                </a:moveTo>
                <a:lnTo>
                  <a:pt x="63" y="0"/>
                </a:lnTo>
                <a:lnTo>
                  <a:pt x="60" y="0"/>
                </a:lnTo>
                <a:lnTo>
                  <a:pt x="56" y="1"/>
                </a:lnTo>
                <a:lnTo>
                  <a:pt x="53" y="2"/>
                </a:lnTo>
                <a:lnTo>
                  <a:pt x="50" y="2"/>
                </a:lnTo>
                <a:lnTo>
                  <a:pt x="46" y="3"/>
                </a:lnTo>
                <a:lnTo>
                  <a:pt x="44" y="4"/>
                </a:lnTo>
                <a:lnTo>
                  <a:pt x="41" y="5"/>
                </a:lnTo>
                <a:lnTo>
                  <a:pt x="38" y="6"/>
                </a:lnTo>
                <a:lnTo>
                  <a:pt x="35" y="8"/>
                </a:lnTo>
                <a:lnTo>
                  <a:pt x="32" y="9"/>
                </a:lnTo>
                <a:lnTo>
                  <a:pt x="29" y="11"/>
                </a:lnTo>
                <a:lnTo>
                  <a:pt x="27" y="13"/>
                </a:lnTo>
                <a:lnTo>
                  <a:pt x="24" y="15"/>
                </a:lnTo>
                <a:lnTo>
                  <a:pt x="22" y="17"/>
                </a:lnTo>
                <a:lnTo>
                  <a:pt x="20" y="19"/>
                </a:lnTo>
                <a:lnTo>
                  <a:pt x="17" y="22"/>
                </a:lnTo>
                <a:lnTo>
                  <a:pt x="15" y="24"/>
                </a:lnTo>
                <a:lnTo>
                  <a:pt x="13" y="26"/>
                </a:lnTo>
                <a:lnTo>
                  <a:pt x="12" y="29"/>
                </a:lnTo>
                <a:lnTo>
                  <a:pt x="9" y="32"/>
                </a:lnTo>
                <a:lnTo>
                  <a:pt x="8" y="35"/>
                </a:lnTo>
                <a:lnTo>
                  <a:pt x="6" y="37"/>
                </a:lnTo>
                <a:lnTo>
                  <a:pt x="6" y="40"/>
                </a:lnTo>
                <a:lnTo>
                  <a:pt x="4" y="43"/>
                </a:lnTo>
                <a:lnTo>
                  <a:pt x="3" y="47"/>
                </a:lnTo>
                <a:lnTo>
                  <a:pt x="2" y="50"/>
                </a:lnTo>
                <a:lnTo>
                  <a:pt x="2" y="53"/>
                </a:lnTo>
                <a:lnTo>
                  <a:pt x="1" y="56"/>
                </a:lnTo>
                <a:lnTo>
                  <a:pt x="1" y="59"/>
                </a:lnTo>
                <a:lnTo>
                  <a:pt x="0" y="63"/>
                </a:lnTo>
                <a:lnTo>
                  <a:pt x="0" y="66"/>
                </a:lnTo>
                <a:lnTo>
                  <a:pt x="2" y="66"/>
                </a:lnTo>
                <a:lnTo>
                  <a:pt x="2" y="63"/>
                </a:lnTo>
                <a:lnTo>
                  <a:pt x="3" y="59"/>
                </a:lnTo>
                <a:lnTo>
                  <a:pt x="3" y="56"/>
                </a:lnTo>
                <a:lnTo>
                  <a:pt x="4" y="53"/>
                </a:lnTo>
                <a:lnTo>
                  <a:pt x="5" y="50"/>
                </a:lnTo>
                <a:lnTo>
                  <a:pt x="6" y="47"/>
                </a:lnTo>
                <a:lnTo>
                  <a:pt x="6" y="44"/>
                </a:lnTo>
                <a:lnTo>
                  <a:pt x="8" y="41"/>
                </a:lnTo>
                <a:lnTo>
                  <a:pt x="9" y="38"/>
                </a:lnTo>
                <a:lnTo>
                  <a:pt x="10" y="36"/>
                </a:lnTo>
                <a:lnTo>
                  <a:pt x="12" y="33"/>
                </a:lnTo>
                <a:lnTo>
                  <a:pt x="13" y="30"/>
                </a:lnTo>
                <a:lnTo>
                  <a:pt x="15" y="28"/>
                </a:lnTo>
                <a:lnTo>
                  <a:pt x="17" y="26"/>
                </a:lnTo>
                <a:lnTo>
                  <a:pt x="19" y="23"/>
                </a:lnTo>
                <a:lnTo>
                  <a:pt x="21" y="21"/>
                </a:lnTo>
                <a:lnTo>
                  <a:pt x="24" y="19"/>
                </a:lnTo>
                <a:lnTo>
                  <a:pt x="26" y="17"/>
                </a:lnTo>
                <a:lnTo>
                  <a:pt x="28" y="15"/>
                </a:lnTo>
                <a:lnTo>
                  <a:pt x="31" y="13"/>
                </a:lnTo>
                <a:lnTo>
                  <a:pt x="33" y="12"/>
                </a:lnTo>
                <a:lnTo>
                  <a:pt x="36" y="10"/>
                </a:lnTo>
                <a:lnTo>
                  <a:pt x="39" y="9"/>
                </a:lnTo>
                <a:lnTo>
                  <a:pt x="42" y="7"/>
                </a:lnTo>
                <a:lnTo>
                  <a:pt x="45" y="6"/>
                </a:lnTo>
                <a:lnTo>
                  <a:pt x="47" y="5"/>
                </a:lnTo>
                <a:lnTo>
                  <a:pt x="50" y="5"/>
                </a:lnTo>
                <a:lnTo>
                  <a:pt x="53" y="4"/>
                </a:lnTo>
                <a:lnTo>
                  <a:pt x="57" y="3"/>
                </a:lnTo>
                <a:lnTo>
                  <a:pt x="60" y="2"/>
                </a:lnTo>
                <a:lnTo>
                  <a:pt x="63" y="2"/>
                </a:lnTo>
                <a:lnTo>
                  <a:pt x="66" y="2"/>
                </a:lnTo>
                <a:lnTo>
                  <a:pt x="66"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4" name="Freeform 1126"/>
          <p:cNvSpPr>
            <a:spLocks/>
          </p:cNvSpPr>
          <p:nvPr/>
        </p:nvSpPr>
        <p:spPr bwMode="auto">
          <a:xfrm>
            <a:off x="9835646" y="4558641"/>
            <a:ext cx="141288" cy="141287"/>
          </a:xfrm>
          <a:custGeom>
            <a:avLst/>
            <a:gdLst/>
            <a:ahLst/>
            <a:cxnLst>
              <a:cxn ang="0">
                <a:pos x="48" y="0"/>
              </a:cxn>
              <a:cxn ang="0">
                <a:pos x="57" y="2"/>
              </a:cxn>
              <a:cxn ang="0">
                <a:pos x="65" y="5"/>
              </a:cxn>
              <a:cxn ang="0">
                <a:pos x="72" y="10"/>
              </a:cxn>
              <a:cxn ang="0">
                <a:pos x="78" y="16"/>
              </a:cxn>
              <a:cxn ang="0">
                <a:pos x="82" y="23"/>
              </a:cxn>
              <a:cxn ang="0">
                <a:pos x="86" y="31"/>
              </a:cxn>
              <a:cxn ang="0">
                <a:pos x="87" y="40"/>
              </a:cxn>
              <a:cxn ang="0">
                <a:pos x="87" y="48"/>
              </a:cxn>
              <a:cxn ang="0">
                <a:pos x="86" y="57"/>
              </a:cxn>
              <a:cxn ang="0">
                <a:pos x="82" y="65"/>
              </a:cxn>
              <a:cxn ang="0">
                <a:pos x="78" y="72"/>
              </a:cxn>
              <a:cxn ang="0">
                <a:pos x="72" y="78"/>
              </a:cxn>
              <a:cxn ang="0">
                <a:pos x="65" y="82"/>
              </a:cxn>
              <a:cxn ang="0">
                <a:pos x="57" y="86"/>
              </a:cxn>
              <a:cxn ang="0">
                <a:pos x="48" y="88"/>
              </a:cxn>
              <a:cxn ang="0">
                <a:pos x="39" y="88"/>
              </a:cxn>
              <a:cxn ang="0">
                <a:pos x="31" y="86"/>
              </a:cxn>
              <a:cxn ang="0">
                <a:pos x="23" y="82"/>
              </a:cxn>
              <a:cxn ang="0">
                <a:pos x="16" y="78"/>
              </a:cxn>
              <a:cxn ang="0">
                <a:pos x="10" y="72"/>
              </a:cxn>
              <a:cxn ang="0">
                <a:pos x="6" y="65"/>
              </a:cxn>
              <a:cxn ang="0">
                <a:pos x="2" y="57"/>
              </a:cxn>
              <a:cxn ang="0">
                <a:pos x="0" y="48"/>
              </a:cxn>
              <a:cxn ang="0">
                <a:pos x="0" y="40"/>
              </a:cxn>
              <a:cxn ang="0">
                <a:pos x="2" y="31"/>
              </a:cxn>
              <a:cxn ang="0">
                <a:pos x="6" y="23"/>
              </a:cxn>
              <a:cxn ang="0">
                <a:pos x="10" y="16"/>
              </a:cxn>
              <a:cxn ang="0">
                <a:pos x="16" y="10"/>
              </a:cxn>
              <a:cxn ang="0">
                <a:pos x="23" y="5"/>
              </a:cxn>
              <a:cxn ang="0">
                <a:pos x="31" y="2"/>
              </a:cxn>
              <a:cxn ang="0">
                <a:pos x="39" y="0"/>
              </a:cxn>
            </a:cxnLst>
            <a:rect l="0" t="0" r="r" b="b"/>
            <a:pathLst>
              <a:path w="89" h="89">
                <a:moveTo>
                  <a:pt x="44" y="0"/>
                </a:moveTo>
                <a:lnTo>
                  <a:pt x="48" y="0"/>
                </a:lnTo>
                <a:lnTo>
                  <a:pt x="53" y="1"/>
                </a:lnTo>
                <a:lnTo>
                  <a:pt x="57" y="2"/>
                </a:lnTo>
                <a:lnTo>
                  <a:pt x="61" y="3"/>
                </a:lnTo>
                <a:lnTo>
                  <a:pt x="65" y="5"/>
                </a:lnTo>
                <a:lnTo>
                  <a:pt x="68" y="7"/>
                </a:lnTo>
                <a:lnTo>
                  <a:pt x="72" y="10"/>
                </a:lnTo>
                <a:lnTo>
                  <a:pt x="75" y="13"/>
                </a:lnTo>
                <a:lnTo>
                  <a:pt x="78" y="16"/>
                </a:lnTo>
                <a:lnTo>
                  <a:pt x="80" y="19"/>
                </a:lnTo>
                <a:lnTo>
                  <a:pt x="82" y="23"/>
                </a:lnTo>
                <a:lnTo>
                  <a:pt x="84" y="27"/>
                </a:lnTo>
                <a:lnTo>
                  <a:pt x="86" y="31"/>
                </a:lnTo>
                <a:lnTo>
                  <a:pt x="86" y="35"/>
                </a:lnTo>
                <a:lnTo>
                  <a:pt x="87" y="40"/>
                </a:lnTo>
                <a:lnTo>
                  <a:pt x="88" y="44"/>
                </a:lnTo>
                <a:lnTo>
                  <a:pt x="87" y="48"/>
                </a:lnTo>
                <a:lnTo>
                  <a:pt x="86" y="53"/>
                </a:lnTo>
                <a:lnTo>
                  <a:pt x="86" y="57"/>
                </a:lnTo>
                <a:lnTo>
                  <a:pt x="84" y="61"/>
                </a:lnTo>
                <a:lnTo>
                  <a:pt x="82" y="65"/>
                </a:lnTo>
                <a:lnTo>
                  <a:pt x="80" y="68"/>
                </a:lnTo>
                <a:lnTo>
                  <a:pt x="78" y="72"/>
                </a:lnTo>
                <a:lnTo>
                  <a:pt x="75" y="75"/>
                </a:lnTo>
                <a:lnTo>
                  <a:pt x="72" y="78"/>
                </a:lnTo>
                <a:lnTo>
                  <a:pt x="68" y="80"/>
                </a:lnTo>
                <a:lnTo>
                  <a:pt x="65" y="82"/>
                </a:lnTo>
                <a:lnTo>
                  <a:pt x="61" y="84"/>
                </a:lnTo>
                <a:lnTo>
                  <a:pt x="57" y="86"/>
                </a:lnTo>
                <a:lnTo>
                  <a:pt x="53" y="87"/>
                </a:lnTo>
                <a:lnTo>
                  <a:pt x="48" y="88"/>
                </a:lnTo>
                <a:lnTo>
                  <a:pt x="44" y="88"/>
                </a:lnTo>
                <a:lnTo>
                  <a:pt x="39" y="88"/>
                </a:lnTo>
                <a:lnTo>
                  <a:pt x="35" y="87"/>
                </a:lnTo>
                <a:lnTo>
                  <a:pt x="31" y="86"/>
                </a:lnTo>
                <a:lnTo>
                  <a:pt x="27" y="84"/>
                </a:lnTo>
                <a:lnTo>
                  <a:pt x="23" y="82"/>
                </a:lnTo>
                <a:lnTo>
                  <a:pt x="19" y="80"/>
                </a:lnTo>
                <a:lnTo>
                  <a:pt x="16" y="78"/>
                </a:lnTo>
                <a:lnTo>
                  <a:pt x="13" y="75"/>
                </a:lnTo>
                <a:lnTo>
                  <a:pt x="10" y="72"/>
                </a:lnTo>
                <a:lnTo>
                  <a:pt x="7" y="68"/>
                </a:lnTo>
                <a:lnTo>
                  <a:pt x="6" y="65"/>
                </a:lnTo>
                <a:lnTo>
                  <a:pt x="3" y="61"/>
                </a:lnTo>
                <a:lnTo>
                  <a:pt x="2" y="57"/>
                </a:lnTo>
                <a:lnTo>
                  <a:pt x="1" y="53"/>
                </a:lnTo>
                <a:lnTo>
                  <a:pt x="0" y="48"/>
                </a:lnTo>
                <a:lnTo>
                  <a:pt x="0" y="44"/>
                </a:lnTo>
                <a:lnTo>
                  <a:pt x="0" y="40"/>
                </a:lnTo>
                <a:lnTo>
                  <a:pt x="1" y="35"/>
                </a:lnTo>
                <a:lnTo>
                  <a:pt x="2" y="31"/>
                </a:lnTo>
                <a:lnTo>
                  <a:pt x="3" y="27"/>
                </a:lnTo>
                <a:lnTo>
                  <a:pt x="6" y="23"/>
                </a:lnTo>
                <a:lnTo>
                  <a:pt x="7" y="19"/>
                </a:lnTo>
                <a:lnTo>
                  <a:pt x="10" y="16"/>
                </a:lnTo>
                <a:lnTo>
                  <a:pt x="13" y="13"/>
                </a:lnTo>
                <a:lnTo>
                  <a:pt x="16" y="10"/>
                </a:lnTo>
                <a:lnTo>
                  <a:pt x="19" y="7"/>
                </a:lnTo>
                <a:lnTo>
                  <a:pt x="23" y="5"/>
                </a:lnTo>
                <a:lnTo>
                  <a:pt x="27" y="3"/>
                </a:lnTo>
                <a:lnTo>
                  <a:pt x="31" y="2"/>
                </a:lnTo>
                <a:lnTo>
                  <a:pt x="35" y="1"/>
                </a:lnTo>
                <a:lnTo>
                  <a:pt x="39" y="0"/>
                </a:lnTo>
                <a:lnTo>
                  <a:pt x="44" y="0"/>
                </a:lnTo>
              </a:path>
            </a:pathLst>
          </a:custGeom>
          <a:solidFill>
            <a:schemeClr val="accent2"/>
          </a:solidFill>
          <a:ln w="12700" cap="rnd" cmpd="sng">
            <a:noFill/>
            <a:prstDash val="solid"/>
            <a:round/>
            <a:headEnd type="none" w="med" len="med"/>
            <a:tailEnd type="none" w="med" len="med"/>
          </a:ln>
          <a:effectLst/>
        </p:spPr>
        <p:txBody>
          <a:bodyPr/>
          <a:lstStyle/>
          <a:p>
            <a:endParaRPr lang="fr-FR"/>
          </a:p>
        </p:txBody>
      </p:sp>
      <p:sp>
        <p:nvSpPr>
          <p:cNvPr id="146535" name="Freeform 1127"/>
          <p:cNvSpPr>
            <a:spLocks/>
          </p:cNvSpPr>
          <p:nvPr/>
        </p:nvSpPr>
        <p:spPr bwMode="auto">
          <a:xfrm>
            <a:off x="9908672" y="4555465"/>
            <a:ext cx="68263" cy="69850"/>
          </a:xfrm>
          <a:custGeom>
            <a:avLst/>
            <a:gdLst/>
            <a:ahLst/>
            <a:cxnLst>
              <a:cxn ang="0">
                <a:pos x="42" y="43"/>
              </a:cxn>
              <a:cxn ang="0">
                <a:pos x="42" y="39"/>
              </a:cxn>
              <a:cxn ang="0">
                <a:pos x="41" y="35"/>
              </a:cxn>
              <a:cxn ang="0">
                <a:pos x="41" y="30"/>
              </a:cxn>
              <a:cxn ang="0">
                <a:pos x="39" y="26"/>
              </a:cxn>
              <a:cxn ang="0">
                <a:pos x="37" y="23"/>
              </a:cxn>
              <a:cxn ang="0">
                <a:pos x="35" y="19"/>
              </a:cxn>
              <a:cxn ang="0">
                <a:pos x="32" y="16"/>
              </a:cxn>
              <a:cxn ang="0">
                <a:pos x="30" y="13"/>
              </a:cxn>
              <a:cxn ang="0">
                <a:pos x="27" y="10"/>
              </a:cxn>
              <a:cxn ang="0">
                <a:pos x="23" y="8"/>
              </a:cxn>
              <a:cxn ang="0">
                <a:pos x="20" y="5"/>
              </a:cxn>
              <a:cxn ang="0">
                <a:pos x="17" y="4"/>
              </a:cxn>
              <a:cxn ang="0">
                <a:pos x="13" y="2"/>
              </a:cxn>
              <a:cxn ang="0">
                <a:pos x="8" y="1"/>
              </a:cxn>
              <a:cxn ang="0">
                <a:pos x="5" y="1"/>
              </a:cxn>
              <a:cxn ang="0">
                <a:pos x="0" y="0"/>
              </a:cxn>
              <a:cxn ang="0">
                <a:pos x="0" y="2"/>
              </a:cxn>
              <a:cxn ang="0">
                <a:pos x="4" y="3"/>
              </a:cxn>
              <a:cxn ang="0">
                <a:pos x="8" y="3"/>
              </a:cxn>
              <a:cxn ang="0">
                <a:pos x="12" y="5"/>
              </a:cxn>
              <a:cxn ang="0">
                <a:pos x="15" y="6"/>
              </a:cxn>
              <a:cxn ang="0">
                <a:pos x="19" y="8"/>
              </a:cxn>
              <a:cxn ang="0">
                <a:pos x="23" y="10"/>
              </a:cxn>
              <a:cxn ang="0">
                <a:pos x="26" y="12"/>
              </a:cxn>
              <a:cxn ang="0">
                <a:pos x="28" y="14"/>
              </a:cxn>
              <a:cxn ang="0">
                <a:pos x="31" y="17"/>
              </a:cxn>
              <a:cxn ang="0">
                <a:pos x="33" y="20"/>
              </a:cxn>
              <a:cxn ang="0">
                <a:pos x="35" y="23"/>
              </a:cxn>
              <a:cxn ang="0">
                <a:pos x="37" y="27"/>
              </a:cxn>
              <a:cxn ang="0">
                <a:pos x="38" y="31"/>
              </a:cxn>
              <a:cxn ang="0">
                <a:pos x="39" y="35"/>
              </a:cxn>
              <a:cxn ang="0">
                <a:pos x="40" y="39"/>
              </a:cxn>
              <a:cxn ang="0">
                <a:pos x="40" y="43"/>
              </a:cxn>
              <a:cxn ang="0">
                <a:pos x="42" y="43"/>
              </a:cxn>
            </a:cxnLst>
            <a:rect l="0" t="0" r="r" b="b"/>
            <a:pathLst>
              <a:path w="43" h="44">
                <a:moveTo>
                  <a:pt x="42" y="43"/>
                </a:moveTo>
                <a:lnTo>
                  <a:pt x="42" y="39"/>
                </a:lnTo>
                <a:lnTo>
                  <a:pt x="41" y="35"/>
                </a:lnTo>
                <a:lnTo>
                  <a:pt x="41" y="30"/>
                </a:lnTo>
                <a:lnTo>
                  <a:pt x="39" y="26"/>
                </a:lnTo>
                <a:lnTo>
                  <a:pt x="37" y="23"/>
                </a:lnTo>
                <a:lnTo>
                  <a:pt x="35" y="19"/>
                </a:lnTo>
                <a:lnTo>
                  <a:pt x="32" y="16"/>
                </a:lnTo>
                <a:lnTo>
                  <a:pt x="30" y="13"/>
                </a:lnTo>
                <a:lnTo>
                  <a:pt x="27" y="10"/>
                </a:lnTo>
                <a:lnTo>
                  <a:pt x="23" y="8"/>
                </a:lnTo>
                <a:lnTo>
                  <a:pt x="20" y="5"/>
                </a:lnTo>
                <a:lnTo>
                  <a:pt x="17" y="4"/>
                </a:lnTo>
                <a:lnTo>
                  <a:pt x="13" y="2"/>
                </a:lnTo>
                <a:lnTo>
                  <a:pt x="8" y="1"/>
                </a:lnTo>
                <a:lnTo>
                  <a:pt x="5" y="1"/>
                </a:lnTo>
                <a:lnTo>
                  <a:pt x="0" y="0"/>
                </a:lnTo>
                <a:lnTo>
                  <a:pt x="0" y="2"/>
                </a:lnTo>
                <a:lnTo>
                  <a:pt x="4" y="3"/>
                </a:lnTo>
                <a:lnTo>
                  <a:pt x="8" y="3"/>
                </a:lnTo>
                <a:lnTo>
                  <a:pt x="12" y="5"/>
                </a:lnTo>
                <a:lnTo>
                  <a:pt x="15" y="6"/>
                </a:lnTo>
                <a:lnTo>
                  <a:pt x="19" y="8"/>
                </a:lnTo>
                <a:lnTo>
                  <a:pt x="23" y="10"/>
                </a:lnTo>
                <a:lnTo>
                  <a:pt x="26" y="12"/>
                </a:lnTo>
                <a:lnTo>
                  <a:pt x="28" y="14"/>
                </a:lnTo>
                <a:lnTo>
                  <a:pt x="31" y="17"/>
                </a:lnTo>
                <a:lnTo>
                  <a:pt x="33" y="20"/>
                </a:lnTo>
                <a:lnTo>
                  <a:pt x="35" y="23"/>
                </a:lnTo>
                <a:lnTo>
                  <a:pt x="37" y="27"/>
                </a:lnTo>
                <a:lnTo>
                  <a:pt x="38" y="31"/>
                </a:lnTo>
                <a:lnTo>
                  <a:pt x="39" y="35"/>
                </a:lnTo>
                <a:lnTo>
                  <a:pt x="40" y="39"/>
                </a:lnTo>
                <a:lnTo>
                  <a:pt x="40" y="43"/>
                </a:lnTo>
                <a:lnTo>
                  <a:pt x="42" y="43"/>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6" name="Freeform 1128"/>
          <p:cNvSpPr>
            <a:spLocks/>
          </p:cNvSpPr>
          <p:nvPr/>
        </p:nvSpPr>
        <p:spPr bwMode="auto">
          <a:xfrm>
            <a:off x="9908672" y="4630077"/>
            <a:ext cx="68263" cy="69850"/>
          </a:xfrm>
          <a:custGeom>
            <a:avLst/>
            <a:gdLst/>
            <a:ahLst/>
            <a:cxnLst>
              <a:cxn ang="0">
                <a:pos x="0" y="43"/>
              </a:cxn>
              <a:cxn ang="0">
                <a:pos x="5" y="43"/>
              </a:cxn>
              <a:cxn ang="0">
                <a:pos x="8" y="42"/>
              </a:cxn>
              <a:cxn ang="0">
                <a:pos x="13" y="41"/>
              </a:cxn>
              <a:cxn ang="0">
                <a:pos x="17" y="40"/>
              </a:cxn>
              <a:cxn ang="0">
                <a:pos x="20" y="38"/>
              </a:cxn>
              <a:cxn ang="0">
                <a:pos x="23" y="36"/>
              </a:cxn>
              <a:cxn ang="0">
                <a:pos x="27" y="33"/>
              </a:cxn>
              <a:cxn ang="0">
                <a:pos x="30" y="31"/>
              </a:cxn>
              <a:cxn ang="0">
                <a:pos x="32" y="28"/>
              </a:cxn>
              <a:cxn ang="0">
                <a:pos x="35" y="24"/>
              </a:cxn>
              <a:cxn ang="0">
                <a:pos x="37" y="20"/>
              </a:cxn>
              <a:cxn ang="0">
                <a:pos x="39" y="17"/>
              </a:cxn>
              <a:cxn ang="0">
                <a:pos x="41" y="13"/>
              </a:cxn>
              <a:cxn ang="0">
                <a:pos x="41" y="9"/>
              </a:cxn>
              <a:cxn ang="0">
                <a:pos x="42" y="5"/>
              </a:cxn>
              <a:cxn ang="0">
                <a:pos x="42" y="0"/>
              </a:cxn>
              <a:cxn ang="0">
                <a:pos x="40" y="0"/>
              </a:cxn>
              <a:cxn ang="0">
                <a:pos x="40" y="5"/>
              </a:cxn>
              <a:cxn ang="0">
                <a:pos x="39" y="8"/>
              </a:cxn>
              <a:cxn ang="0">
                <a:pos x="38" y="12"/>
              </a:cxn>
              <a:cxn ang="0">
                <a:pos x="37" y="16"/>
              </a:cxn>
              <a:cxn ang="0">
                <a:pos x="35" y="20"/>
              </a:cxn>
              <a:cxn ang="0">
                <a:pos x="33" y="23"/>
              </a:cxn>
              <a:cxn ang="0">
                <a:pos x="31" y="26"/>
              </a:cxn>
              <a:cxn ang="0">
                <a:pos x="28" y="29"/>
              </a:cxn>
              <a:cxn ang="0">
                <a:pos x="26" y="32"/>
              </a:cxn>
              <a:cxn ang="0">
                <a:pos x="23" y="34"/>
              </a:cxn>
              <a:cxn ang="0">
                <a:pos x="19" y="36"/>
              </a:cxn>
              <a:cxn ang="0">
                <a:pos x="15" y="38"/>
              </a:cxn>
              <a:cxn ang="0">
                <a:pos x="12" y="39"/>
              </a:cxn>
              <a:cxn ang="0">
                <a:pos x="8" y="40"/>
              </a:cxn>
              <a:cxn ang="0">
                <a:pos x="4" y="41"/>
              </a:cxn>
              <a:cxn ang="0">
                <a:pos x="0" y="41"/>
              </a:cxn>
              <a:cxn ang="0">
                <a:pos x="0" y="43"/>
              </a:cxn>
            </a:cxnLst>
            <a:rect l="0" t="0" r="r" b="b"/>
            <a:pathLst>
              <a:path w="43" h="44">
                <a:moveTo>
                  <a:pt x="0" y="43"/>
                </a:moveTo>
                <a:lnTo>
                  <a:pt x="5" y="43"/>
                </a:lnTo>
                <a:lnTo>
                  <a:pt x="8" y="42"/>
                </a:lnTo>
                <a:lnTo>
                  <a:pt x="13" y="41"/>
                </a:lnTo>
                <a:lnTo>
                  <a:pt x="17" y="40"/>
                </a:lnTo>
                <a:lnTo>
                  <a:pt x="20" y="38"/>
                </a:lnTo>
                <a:lnTo>
                  <a:pt x="23" y="36"/>
                </a:lnTo>
                <a:lnTo>
                  <a:pt x="27" y="33"/>
                </a:lnTo>
                <a:lnTo>
                  <a:pt x="30" y="31"/>
                </a:lnTo>
                <a:lnTo>
                  <a:pt x="32" y="28"/>
                </a:lnTo>
                <a:lnTo>
                  <a:pt x="35" y="24"/>
                </a:lnTo>
                <a:lnTo>
                  <a:pt x="37" y="20"/>
                </a:lnTo>
                <a:lnTo>
                  <a:pt x="39" y="17"/>
                </a:lnTo>
                <a:lnTo>
                  <a:pt x="41" y="13"/>
                </a:lnTo>
                <a:lnTo>
                  <a:pt x="41" y="9"/>
                </a:lnTo>
                <a:lnTo>
                  <a:pt x="42" y="5"/>
                </a:lnTo>
                <a:lnTo>
                  <a:pt x="42" y="0"/>
                </a:lnTo>
                <a:lnTo>
                  <a:pt x="40" y="0"/>
                </a:lnTo>
                <a:lnTo>
                  <a:pt x="40" y="5"/>
                </a:lnTo>
                <a:lnTo>
                  <a:pt x="39" y="8"/>
                </a:lnTo>
                <a:lnTo>
                  <a:pt x="38" y="12"/>
                </a:lnTo>
                <a:lnTo>
                  <a:pt x="37" y="16"/>
                </a:lnTo>
                <a:lnTo>
                  <a:pt x="35" y="20"/>
                </a:lnTo>
                <a:lnTo>
                  <a:pt x="33" y="23"/>
                </a:lnTo>
                <a:lnTo>
                  <a:pt x="31" y="26"/>
                </a:lnTo>
                <a:lnTo>
                  <a:pt x="28" y="29"/>
                </a:lnTo>
                <a:lnTo>
                  <a:pt x="26" y="32"/>
                </a:lnTo>
                <a:lnTo>
                  <a:pt x="23" y="34"/>
                </a:lnTo>
                <a:lnTo>
                  <a:pt x="19" y="36"/>
                </a:lnTo>
                <a:lnTo>
                  <a:pt x="15" y="38"/>
                </a:lnTo>
                <a:lnTo>
                  <a:pt x="12" y="39"/>
                </a:lnTo>
                <a:lnTo>
                  <a:pt x="8" y="40"/>
                </a:lnTo>
                <a:lnTo>
                  <a:pt x="4" y="41"/>
                </a:lnTo>
                <a:lnTo>
                  <a:pt x="0" y="41"/>
                </a:lnTo>
                <a:lnTo>
                  <a:pt x="0" y="43"/>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7" name="Freeform 1129"/>
          <p:cNvSpPr>
            <a:spLocks/>
          </p:cNvSpPr>
          <p:nvPr/>
        </p:nvSpPr>
        <p:spPr bwMode="auto">
          <a:xfrm>
            <a:off x="9834059" y="4630077"/>
            <a:ext cx="69850" cy="69850"/>
          </a:xfrm>
          <a:custGeom>
            <a:avLst/>
            <a:gdLst/>
            <a:ahLst/>
            <a:cxnLst>
              <a:cxn ang="0">
                <a:pos x="0" y="0"/>
              </a:cxn>
              <a:cxn ang="0">
                <a:pos x="1" y="5"/>
              </a:cxn>
              <a:cxn ang="0">
                <a:pos x="2" y="9"/>
              </a:cxn>
              <a:cxn ang="0">
                <a:pos x="2" y="13"/>
              </a:cxn>
              <a:cxn ang="0">
                <a:pos x="4" y="17"/>
              </a:cxn>
              <a:cxn ang="0">
                <a:pos x="5" y="20"/>
              </a:cxn>
              <a:cxn ang="0">
                <a:pos x="8" y="24"/>
              </a:cxn>
              <a:cxn ang="0">
                <a:pos x="10" y="28"/>
              </a:cxn>
              <a:cxn ang="0">
                <a:pos x="13" y="31"/>
              </a:cxn>
              <a:cxn ang="0">
                <a:pos x="16" y="33"/>
              </a:cxn>
              <a:cxn ang="0">
                <a:pos x="19" y="36"/>
              </a:cxn>
              <a:cxn ang="0">
                <a:pos x="23" y="38"/>
              </a:cxn>
              <a:cxn ang="0">
                <a:pos x="26" y="40"/>
              </a:cxn>
              <a:cxn ang="0">
                <a:pos x="30" y="41"/>
              </a:cxn>
              <a:cxn ang="0">
                <a:pos x="35" y="42"/>
              </a:cxn>
              <a:cxn ang="0">
                <a:pos x="38" y="43"/>
              </a:cxn>
              <a:cxn ang="0">
                <a:pos x="43" y="43"/>
              </a:cxn>
              <a:cxn ang="0">
                <a:pos x="43" y="41"/>
              </a:cxn>
              <a:cxn ang="0">
                <a:pos x="38" y="41"/>
              </a:cxn>
              <a:cxn ang="0">
                <a:pos x="35" y="40"/>
              </a:cxn>
              <a:cxn ang="0">
                <a:pos x="31" y="39"/>
              </a:cxn>
              <a:cxn ang="0">
                <a:pos x="27" y="38"/>
              </a:cxn>
              <a:cxn ang="0">
                <a:pos x="23" y="36"/>
              </a:cxn>
              <a:cxn ang="0">
                <a:pos x="20" y="34"/>
              </a:cxn>
              <a:cxn ang="0">
                <a:pos x="17" y="32"/>
              </a:cxn>
              <a:cxn ang="0">
                <a:pos x="14" y="29"/>
              </a:cxn>
              <a:cxn ang="0">
                <a:pos x="12" y="26"/>
              </a:cxn>
              <a:cxn ang="0">
                <a:pos x="10" y="23"/>
              </a:cxn>
              <a:cxn ang="0">
                <a:pos x="8" y="20"/>
              </a:cxn>
              <a:cxn ang="0">
                <a:pos x="6" y="16"/>
              </a:cxn>
              <a:cxn ang="0">
                <a:pos x="5" y="12"/>
              </a:cxn>
              <a:cxn ang="0">
                <a:pos x="4" y="8"/>
              </a:cxn>
              <a:cxn ang="0">
                <a:pos x="3" y="5"/>
              </a:cxn>
              <a:cxn ang="0">
                <a:pos x="3" y="0"/>
              </a:cxn>
              <a:cxn ang="0">
                <a:pos x="0" y="0"/>
              </a:cxn>
            </a:cxnLst>
            <a:rect l="0" t="0" r="r" b="b"/>
            <a:pathLst>
              <a:path w="44" h="44">
                <a:moveTo>
                  <a:pt x="0" y="0"/>
                </a:moveTo>
                <a:lnTo>
                  <a:pt x="1" y="5"/>
                </a:lnTo>
                <a:lnTo>
                  <a:pt x="2" y="9"/>
                </a:lnTo>
                <a:lnTo>
                  <a:pt x="2" y="13"/>
                </a:lnTo>
                <a:lnTo>
                  <a:pt x="4" y="17"/>
                </a:lnTo>
                <a:lnTo>
                  <a:pt x="5" y="20"/>
                </a:lnTo>
                <a:lnTo>
                  <a:pt x="8" y="24"/>
                </a:lnTo>
                <a:lnTo>
                  <a:pt x="10" y="28"/>
                </a:lnTo>
                <a:lnTo>
                  <a:pt x="13" y="31"/>
                </a:lnTo>
                <a:lnTo>
                  <a:pt x="16" y="33"/>
                </a:lnTo>
                <a:lnTo>
                  <a:pt x="19" y="36"/>
                </a:lnTo>
                <a:lnTo>
                  <a:pt x="23" y="38"/>
                </a:lnTo>
                <a:lnTo>
                  <a:pt x="26" y="40"/>
                </a:lnTo>
                <a:lnTo>
                  <a:pt x="30" y="41"/>
                </a:lnTo>
                <a:lnTo>
                  <a:pt x="35" y="42"/>
                </a:lnTo>
                <a:lnTo>
                  <a:pt x="38" y="43"/>
                </a:lnTo>
                <a:lnTo>
                  <a:pt x="43" y="43"/>
                </a:lnTo>
                <a:lnTo>
                  <a:pt x="43" y="41"/>
                </a:lnTo>
                <a:lnTo>
                  <a:pt x="38" y="41"/>
                </a:lnTo>
                <a:lnTo>
                  <a:pt x="35" y="40"/>
                </a:lnTo>
                <a:lnTo>
                  <a:pt x="31" y="39"/>
                </a:lnTo>
                <a:lnTo>
                  <a:pt x="27" y="38"/>
                </a:lnTo>
                <a:lnTo>
                  <a:pt x="23" y="36"/>
                </a:lnTo>
                <a:lnTo>
                  <a:pt x="20" y="34"/>
                </a:lnTo>
                <a:lnTo>
                  <a:pt x="17" y="32"/>
                </a:lnTo>
                <a:lnTo>
                  <a:pt x="14" y="29"/>
                </a:lnTo>
                <a:lnTo>
                  <a:pt x="12" y="26"/>
                </a:lnTo>
                <a:lnTo>
                  <a:pt x="10" y="23"/>
                </a:lnTo>
                <a:lnTo>
                  <a:pt x="8" y="20"/>
                </a:lnTo>
                <a:lnTo>
                  <a:pt x="6" y="16"/>
                </a:lnTo>
                <a:lnTo>
                  <a:pt x="5" y="12"/>
                </a:lnTo>
                <a:lnTo>
                  <a:pt x="4" y="8"/>
                </a:lnTo>
                <a:lnTo>
                  <a:pt x="3" y="5"/>
                </a:lnTo>
                <a:lnTo>
                  <a:pt x="3" y="0"/>
                </a:lnTo>
                <a:lnTo>
                  <a:pt x="0"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sp>
        <p:nvSpPr>
          <p:cNvPr id="146538" name="Freeform 1130"/>
          <p:cNvSpPr>
            <a:spLocks/>
          </p:cNvSpPr>
          <p:nvPr/>
        </p:nvSpPr>
        <p:spPr bwMode="auto">
          <a:xfrm>
            <a:off x="9834059" y="4555465"/>
            <a:ext cx="69850" cy="69850"/>
          </a:xfrm>
          <a:custGeom>
            <a:avLst/>
            <a:gdLst/>
            <a:ahLst/>
            <a:cxnLst>
              <a:cxn ang="0">
                <a:pos x="43" y="0"/>
              </a:cxn>
              <a:cxn ang="0">
                <a:pos x="38" y="1"/>
              </a:cxn>
              <a:cxn ang="0">
                <a:pos x="35" y="1"/>
              </a:cxn>
              <a:cxn ang="0">
                <a:pos x="30" y="2"/>
              </a:cxn>
              <a:cxn ang="0">
                <a:pos x="26" y="4"/>
              </a:cxn>
              <a:cxn ang="0">
                <a:pos x="23" y="5"/>
              </a:cxn>
              <a:cxn ang="0">
                <a:pos x="19" y="8"/>
              </a:cxn>
              <a:cxn ang="0">
                <a:pos x="16" y="10"/>
              </a:cxn>
              <a:cxn ang="0">
                <a:pos x="13" y="13"/>
              </a:cxn>
              <a:cxn ang="0">
                <a:pos x="10" y="16"/>
              </a:cxn>
              <a:cxn ang="0">
                <a:pos x="8" y="19"/>
              </a:cxn>
              <a:cxn ang="0">
                <a:pos x="5" y="23"/>
              </a:cxn>
              <a:cxn ang="0">
                <a:pos x="4" y="26"/>
              </a:cxn>
              <a:cxn ang="0">
                <a:pos x="2" y="30"/>
              </a:cxn>
              <a:cxn ang="0">
                <a:pos x="2" y="35"/>
              </a:cxn>
              <a:cxn ang="0">
                <a:pos x="1" y="39"/>
              </a:cxn>
              <a:cxn ang="0">
                <a:pos x="0" y="43"/>
              </a:cxn>
              <a:cxn ang="0">
                <a:pos x="3" y="43"/>
              </a:cxn>
              <a:cxn ang="0">
                <a:pos x="3" y="39"/>
              </a:cxn>
              <a:cxn ang="0">
                <a:pos x="4" y="35"/>
              </a:cxn>
              <a:cxn ang="0">
                <a:pos x="5" y="31"/>
              </a:cxn>
              <a:cxn ang="0">
                <a:pos x="6" y="27"/>
              </a:cxn>
              <a:cxn ang="0">
                <a:pos x="8" y="23"/>
              </a:cxn>
              <a:cxn ang="0">
                <a:pos x="10" y="20"/>
              </a:cxn>
              <a:cxn ang="0">
                <a:pos x="12" y="17"/>
              </a:cxn>
              <a:cxn ang="0">
                <a:pos x="14" y="14"/>
              </a:cxn>
              <a:cxn ang="0">
                <a:pos x="17" y="12"/>
              </a:cxn>
              <a:cxn ang="0">
                <a:pos x="20" y="10"/>
              </a:cxn>
              <a:cxn ang="0">
                <a:pos x="23" y="8"/>
              </a:cxn>
              <a:cxn ang="0">
                <a:pos x="27" y="6"/>
              </a:cxn>
              <a:cxn ang="0">
                <a:pos x="31" y="5"/>
              </a:cxn>
              <a:cxn ang="0">
                <a:pos x="35" y="3"/>
              </a:cxn>
              <a:cxn ang="0">
                <a:pos x="38" y="3"/>
              </a:cxn>
              <a:cxn ang="0">
                <a:pos x="43" y="2"/>
              </a:cxn>
              <a:cxn ang="0">
                <a:pos x="43" y="0"/>
              </a:cxn>
            </a:cxnLst>
            <a:rect l="0" t="0" r="r" b="b"/>
            <a:pathLst>
              <a:path w="44" h="44">
                <a:moveTo>
                  <a:pt x="43" y="0"/>
                </a:moveTo>
                <a:lnTo>
                  <a:pt x="38" y="1"/>
                </a:lnTo>
                <a:lnTo>
                  <a:pt x="35" y="1"/>
                </a:lnTo>
                <a:lnTo>
                  <a:pt x="30" y="2"/>
                </a:lnTo>
                <a:lnTo>
                  <a:pt x="26" y="4"/>
                </a:lnTo>
                <a:lnTo>
                  <a:pt x="23" y="5"/>
                </a:lnTo>
                <a:lnTo>
                  <a:pt x="19" y="8"/>
                </a:lnTo>
                <a:lnTo>
                  <a:pt x="16" y="10"/>
                </a:lnTo>
                <a:lnTo>
                  <a:pt x="13" y="13"/>
                </a:lnTo>
                <a:lnTo>
                  <a:pt x="10" y="16"/>
                </a:lnTo>
                <a:lnTo>
                  <a:pt x="8" y="19"/>
                </a:lnTo>
                <a:lnTo>
                  <a:pt x="5" y="23"/>
                </a:lnTo>
                <a:lnTo>
                  <a:pt x="4" y="26"/>
                </a:lnTo>
                <a:lnTo>
                  <a:pt x="2" y="30"/>
                </a:lnTo>
                <a:lnTo>
                  <a:pt x="2" y="35"/>
                </a:lnTo>
                <a:lnTo>
                  <a:pt x="1" y="39"/>
                </a:lnTo>
                <a:lnTo>
                  <a:pt x="0" y="43"/>
                </a:lnTo>
                <a:lnTo>
                  <a:pt x="3" y="43"/>
                </a:lnTo>
                <a:lnTo>
                  <a:pt x="3" y="39"/>
                </a:lnTo>
                <a:lnTo>
                  <a:pt x="4" y="35"/>
                </a:lnTo>
                <a:lnTo>
                  <a:pt x="5" y="31"/>
                </a:lnTo>
                <a:lnTo>
                  <a:pt x="6" y="27"/>
                </a:lnTo>
                <a:lnTo>
                  <a:pt x="8" y="23"/>
                </a:lnTo>
                <a:lnTo>
                  <a:pt x="10" y="20"/>
                </a:lnTo>
                <a:lnTo>
                  <a:pt x="12" y="17"/>
                </a:lnTo>
                <a:lnTo>
                  <a:pt x="14" y="14"/>
                </a:lnTo>
                <a:lnTo>
                  <a:pt x="17" y="12"/>
                </a:lnTo>
                <a:lnTo>
                  <a:pt x="20" y="10"/>
                </a:lnTo>
                <a:lnTo>
                  <a:pt x="23" y="8"/>
                </a:lnTo>
                <a:lnTo>
                  <a:pt x="27" y="6"/>
                </a:lnTo>
                <a:lnTo>
                  <a:pt x="31" y="5"/>
                </a:lnTo>
                <a:lnTo>
                  <a:pt x="35" y="3"/>
                </a:lnTo>
                <a:lnTo>
                  <a:pt x="38" y="3"/>
                </a:lnTo>
                <a:lnTo>
                  <a:pt x="43" y="2"/>
                </a:lnTo>
                <a:lnTo>
                  <a:pt x="43" y="0"/>
                </a:lnTo>
              </a:path>
            </a:pathLst>
          </a:custGeom>
          <a:solidFill>
            <a:srgbClr val="000000"/>
          </a:solidFill>
          <a:ln w="12700" cap="rnd" cmpd="sng">
            <a:noFill/>
            <a:prstDash val="solid"/>
            <a:round/>
            <a:headEnd type="none" w="med" len="med"/>
            <a:tailEnd type="none" w="med" len="med"/>
          </a:ln>
          <a:effectLst/>
        </p:spPr>
        <p:txBody>
          <a:bodyPr/>
          <a:lstStyle/>
          <a:p>
            <a:endParaRPr lang="fr-FR"/>
          </a:p>
        </p:txBody>
      </p:sp>
      <p:grpSp>
        <p:nvGrpSpPr>
          <p:cNvPr id="146539" name="Group 1131"/>
          <p:cNvGrpSpPr>
            <a:grpSpLocks/>
          </p:cNvGrpSpPr>
          <p:nvPr/>
        </p:nvGrpSpPr>
        <p:grpSpPr bwMode="auto">
          <a:xfrm>
            <a:off x="5793871" y="4179228"/>
            <a:ext cx="298450" cy="690563"/>
            <a:chOff x="3248" y="2847"/>
            <a:chExt cx="188" cy="435"/>
          </a:xfrm>
        </p:grpSpPr>
        <p:grpSp>
          <p:nvGrpSpPr>
            <p:cNvPr id="146540" name="Group 1132"/>
            <p:cNvGrpSpPr>
              <a:grpSpLocks/>
            </p:cNvGrpSpPr>
            <p:nvPr/>
          </p:nvGrpSpPr>
          <p:grpSpPr bwMode="auto">
            <a:xfrm>
              <a:off x="3313" y="2934"/>
              <a:ext cx="60" cy="92"/>
              <a:chOff x="3313" y="2934"/>
              <a:chExt cx="60" cy="92"/>
            </a:xfrm>
          </p:grpSpPr>
          <p:sp>
            <p:nvSpPr>
              <p:cNvPr id="146541" name="Freeform 1133"/>
              <p:cNvSpPr>
                <a:spLocks/>
              </p:cNvSpPr>
              <p:nvPr/>
            </p:nvSpPr>
            <p:spPr bwMode="auto">
              <a:xfrm>
                <a:off x="3313" y="2934"/>
                <a:ext cx="60" cy="61"/>
              </a:xfrm>
              <a:custGeom>
                <a:avLst/>
                <a:gdLst/>
                <a:ahLst/>
                <a:cxnLst>
                  <a:cxn ang="0">
                    <a:pos x="29" y="0"/>
                  </a:cxn>
                  <a:cxn ang="0">
                    <a:pos x="35" y="1"/>
                  </a:cxn>
                  <a:cxn ang="0">
                    <a:pos x="41" y="2"/>
                  </a:cxn>
                  <a:cxn ang="0">
                    <a:pos x="45" y="5"/>
                  </a:cxn>
                  <a:cxn ang="0">
                    <a:pos x="50" y="9"/>
                  </a:cxn>
                  <a:cxn ang="0">
                    <a:pos x="54" y="14"/>
                  </a:cxn>
                  <a:cxn ang="0">
                    <a:pos x="56" y="18"/>
                  </a:cxn>
                  <a:cxn ang="0">
                    <a:pos x="58" y="24"/>
                  </a:cxn>
                  <a:cxn ang="0">
                    <a:pos x="59" y="30"/>
                  </a:cxn>
                  <a:cxn ang="0">
                    <a:pos x="58" y="36"/>
                  </a:cxn>
                  <a:cxn ang="0">
                    <a:pos x="56" y="42"/>
                  </a:cxn>
                  <a:cxn ang="0">
                    <a:pos x="54" y="46"/>
                  </a:cxn>
                  <a:cxn ang="0">
                    <a:pos x="50" y="51"/>
                  </a:cxn>
                  <a:cxn ang="0">
                    <a:pos x="45" y="55"/>
                  </a:cxn>
                  <a:cxn ang="0">
                    <a:pos x="41" y="57"/>
                  </a:cxn>
                  <a:cxn ang="0">
                    <a:pos x="35" y="59"/>
                  </a:cxn>
                  <a:cxn ang="0">
                    <a:pos x="29" y="60"/>
                  </a:cxn>
                  <a:cxn ang="0">
                    <a:pos x="23" y="59"/>
                  </a:cxn>
                  <a:cxn ang="0">
                    <a:pos x="18"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8" y="2"/>
                  </a:cxn>
                  <a:cxn ang="0">
                    <a:pos x="23" y="1"/>
                  </a:cxn>
                  <a:cxn ang="0">
                    <a:pos x="29" y="0"/>
                  </a:cxn>
                </a:cxnLst>
                <a:rect l="0" t="0" r="r" b="b"/>
                <a:pathLst>
                  <a:path w="60" h="61">
                    <a:moveTo>
                      <a:pt x="29" y="0"/>
                    </a:moveTo>
                    <a:lnTo>
                      <a:pt x="35" y="1"/>
                    </a:lnTo>
                    <a:lnTo>
                      <a:pt x="41" y="2"/>
                    </a:lnTo>
                    <a:lnTo>
                      <a:pt x="45" y="5"/>
                    </a:lnTo>
                    <a:lnTo>
                      <a:pt x="50" y="9"/>
                    </a:lnTo>
                    <a:lnTo>
                      <a:pt x="54" y="14"/>
                    </a:lnTo>
                    <a:lnTo>
                      <a:pt x="56" y="18"/>
                    </a:lnTo>
                    <a:lnTo>
                      <a:pt x="58" y="24"/>
                    </a:lnTo>
                    <a:lnTo>
                      <a:pt x="59" y="30"/>
                    </a:lnTo>
                    <a:lnTo>
                      <a:pt x="58" y="36"/>
                    </a:lnTo>
                    <a:lnTo>
                      <a:pt x="56" y="42"/>
                    </a:lnTo>
                    <a:lnTo>
                      <a:pt x="54" y="46"/>
                    </a:lnTo>
                    <a:lnTo>
                      <a:pt x="50" y="51"/>
                    </a:lnTo>
                    <a:lnTo>
                      <a:pt x="45" y="55"/>
                    </a:lnTo>
                    <a:lnTo>
                      <a:pt x="41" y="57"/>
                    </a:lnTo>
                    <a:lnTo>
                      <a:pt x="35" y="59"/>
                    </a:lnTo>
                    <a:lnTo>
                      <a:pt x="29" y="60"/>
                    </a:lnTo>
                    <a:lnTo>
                      <a:pt x="23" y="59"/>
                    </a:lnTo>
                    <a:lnTo>
                      <a:pt x="18" y="57"/>
                    </a:lnTo>
                    <a:lnTo>
                      <a:pt x="13" y="55"/>
                    </a:lnTo>
                    <a:lnTo>
                      <a:pt x="9" y="51"/>
                    </a:lnTo>
                    <a:lnTo>
                      <a:pt x="5" y="46"/>
                    </a:lnTo>
                    <a:lnTo>
                      <a:pt x="2" y="42"/>
                    </a:lnTo>
                    <a:lnTo>
                      <a:pt x="1" y="36"/>
                    </a:lnTo>
                    <a:lnTo>
                      <a:pt x="0" y="30"/>
                    </a:lnTo>
                    <a:lnTo>
                      <a:pt x="1" y="24"/>
                    </a:lnTo>
                    <a:lnTo>
                      <a:pt x="2" y="18"/>
                    </a:lnTo>
                    <a:lnTo>
                      <a:pt x="5" y="14"/>
                    </a:lnTo>
                    <a:lnTo>
                      <a:pt x="9" y="9"/>
                    </a:lnTo>
                    <a:lnTo>
                      <a:pt x="13" y="5"/>
                    </a:lnTo>
                    <a:lnTo>
                      <a:pt x="18" y="2"/>
                    </a:lnTo>
                    <a:lnTo>
                      <a:pt x="23" y="1"/>
                    </a:lnTo>
                    <a:lnTo>
                      <a:pt x="29"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542" name="Freeform 1134"/>
              <p:cNvSpPr>
                <a:spLocks/>
              </p:cNvSpPr>
              <p:nvPr/>
            </p:nvSpPr>
            <p:spPr bwMode="auto">
              <a:xfrm>
                <a:off x="3331" y="3000"/>
                <a:ext cx="23" cy="26"/>
              </a:xfrm>
              <a:custGeom>
                <a:avLst/>
                <a:gdLst/>
                <a:ahLst/>
                <a:cxnLst>
                  <a:cxn ang="0">
                    <a:pos x="11" y="0"/>
                  </a:cxn>
                  <a:cxn ang="0">
                    <a:pos x="13" y="0"/>
                  </a:cxn>
                  <a:cxn ang="0">
                    <a:pos x="15" y="1"/>
                  </a:cxn>
                  <a:cxn ang="0">
                    <a:pos x="17" y="2"/>
                  </a:cxn>
                  <a:cxn ang="0">
                    <a:pos x="19" y="4"/>
                  </a:cxn>
                  <a:cxn ang="0">
                    <a:pos x="20" y="5"/>
                  </a:cxn>
                  <a:cxn ang="0">
                    <a:pos x="21" y="7"/>
                  </a:cxn>
                  <a:cxn ang="0">
                    <a:pos x="22" y="9"/>
                  </a:cxn>
                  <a:cxn ang="0">
                    <a:pos x="22" y="12"/>
                  </a:cxn>
                  <a:cxn ang="0">
                    <a:pos x="22" y="14"/>
                  </a:cxn>
                  <a:cxn ang="0">
                    <a:pos x="21" y="17"/>
                  </a:cxn>
                  <a:cxn ang="0">
                    <a:pos x="20" y="19"/>
                  </a:cxn>
                  <a:cxn ang="0">
                    <a:pos x="19" y="21"/>
                  </a:cxn>
                  <a:cxn ang="0">
                    <a:pos x="17" y="22"/>
                  </a:cxn>
                  <a:cxn ang="0">
                    <a:pos x="15" y="23"/>
                  </a:cxn>
                  <a:cxn ang="0">
                    <a:pos x="13" y="24"/>
                  </a:cxn>
                  <a:cxn ang="0">
                    <a:pos x="11" y="25"/>
                  </a:cxn>
                  <a:cxn ang="0">
                    <a:pos x="9" y="24"/>
                  </a:cxn>
                  <a:cxn ang="0">
                    <a:pos x="7" y="23"/>
                  </a:cxn>
                  <a:cxn ang="0">
                    <a:pos x="5" y="22"/>
                  </a:cxn>
                  <a:cxn ang="0">
                    <a:pos x="3" y="21"/>
                  </a:cxn>
                  <a:cxn ang="0">
                    <a:pos x="2" y="19"/>
                  </a:cxn>
                  <a:cxn ang="0">
                    <a:pos x="1" y="17"/>
                  </a:cxn>
                  <a:cxn ang="0">
                    <a:pos x="0" y="14"/>
                  </a:cxn>
                  <a:cxn ang="0">
                    <a:pos x="0" y="12"/>
                  </a:cxn>
                  <a:cxn ang="0">
                    <a:pos x="0" y="9"/>
                  </a:cxn>
                  <a:cxn ang="0">
                    <a:pos x="1" y="7"/>
                  </a:cxn>
                  <a:cxn ang="0">
                    <a:pos x="2" y="5"/>
                  </a:cxn>
                  <a:cxn ang="0">
                    <a:pos x="3" y="4"/>
                  </a:cxn>
                  <a:cxn ang="0">
                    <a:pos x="5" y="2"/>
                  </a:cxn>
                  <a:cxn ang="0">
                    <a:pos x="7" y="1"/>
                  </a:cxn>
                  <a:cxn ang="0">
                    <a:pos x="9" y="0"/>
                  </a:cxn>
                  <a:cxn ang="0">
                    <a:pos x="11" y="0"/>
                  </a:cxn>
                </a:cxnLst>
                <a:rect l="0" t="0" r="r" b="b"/>
                <a:pathLst>
                  <a:path w="23" h="26">
                    <a:moveTo>
                      <a:pt x="11" y="0"/>
                    </a:moveTo>
                    <a:lnTo>
                      <a:pt x="13" y="0"/>
                    </a:lnTo>
                    <a:lnTo>
                      <a:pt x="15" y="1"/>
                    </a:lnTo>
                    <a:lnTo>
                      <a:pt x="17" y="2"/>
                    </a:lnTo>
                    <a:lnTo>
                      <a:pt x="19" y="4"/>
                    </a:lnTo>
                    <a:lnTo>
                      <a:pt x="20" y="5"/>
                    </a:lnTo>
                    <a:lnTo>
                      <a:pt x="21" y="7"/>
                    </a:lnTo>
                    <a:lnTo>
                      <a:pt x="22" y="9"/>
                    </a:lnTo>
                    <a:lnTo>
                      <a:pt x="22" y="12"/>
                    </a:lnTo>
                    <a:lnTo>
                      <a:pt x="22" y="14"/>
                    </a:lnTo>
                    <a:lnTo>
                      <a:pt x="21" y="17"/>
                    </a:lnTo>
                    <a:lnTo>
                      <a:pt x="20" y="19"/>
                    </a:lnTo>
                    <a:lnTo>
                      <a:pt x="19" y="21"/>
                    </a:lnTo>
                    <a:lnTo>
                      <a:pt x="17" y="22"/>
                    </a:lnTo>
                    <a:lnTo>
                      <a:pt x="15" y="23"/>
                    </a:lnTo>
                    <a:lnTo>
                      <a:pt x="13" y="24"/>
                    </a:lnTo>
                    <a:lnTo>
                      <a:pt x="11" y="25"/>
                    </a:lnTo>
                    <a:lnTo>
                      <a:pt x="9" y="24"/>
                    </a:lnTo>
                    <a:lnTo>
                      <a:pt x="7" y="23"/>
                    </a:lnTo>
                    <a:lnTo>
                      <a:pt x="5" y="22"/>
                    </a:lnTo>
                    <a:lnTo>
                      <a:pt x="3" y="21"/>
                    </a:lnTo>
                    <a:lnTo>
                      <a:pt x="2" y="19"/>
                    </a:lnTo>
                    <a:lnTo>
                      <a:pt x="1" y="17"/>
                    </a:lnTo>
                    <a:lnTo>
                      <a:pt x="0" y="14"/>
                    </a:lnTo>
                    <a:lnTo>
                      <a:pt x="0" y="12"/>
                    </a:lnTo>
                    <a:lnTo>
                      <a:pt x="0" y="9"/>
                    </a:lnTo>
                    <a:lnTo>
                      <a:pt x="1" y="7"/>
                    </a:lnTo>
                    <a:lnTo>
                      <a:pt x="2" y="5"/>
                    </a:lnTo>
                    <a:lnTo>
                      <a:pt x="3" y="4"/>
                    </a:lnTo>
                    <a:lnTo>
                      <a:pt x="5" y="2"/>
                    </a:lnTo>
                    <a:lnTo>
                      <a:pt x="7" y="1"/>
                    </a:lnTo>
                    <a:lnTo>
                      <a:pt x="9" y="0"/>
                    </a:lnTo>
                    <a:lnTo>
                      <a:pt x="11"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543" name="Group 1135"/>
            <p:cNvGrpSpPr>
              <a:grpSpLocks/>
            </p:cNvGrpSpPr>
            <p:nvPr/>
          </p:nvGrpSpPr>
          <p:grpSpPr bwMode="auto">
            <a:xfrm>
              <a:off x="3313" y="3036"/>
              <a:ext cx="60" cy="90"/>
              <a:chOff x="3313" y="3036"/>
              <a:chExt cx="60" cy="90"/>
            </a:xfrm>
          </p:grpSpPr>
          <p:sp>
            <p:nvSpPr>
              <p:cNvPr id="146544" name="Freeform 1136"/>
              <p:cNvSpPr>
                <a:spLocks/>
              </p:cNvSpPr>
              <p:nvPr/>
            </p:nvSpPr>
            <p:spPr bwMode="auto">
              <a:xfrm>
                <a:off x="3313" y="3064"/>
                <a:ext cx="60" cy="62"/>
              </a:xfrm>
              <a:custGeom>
                <a:avLst/>
                <a:gdLst/>
                <a:ahLst/>
                <a:cxnLst>
                  <a:cxn ang="0">
                    <a:pos x="29" y="0"/>
                  </a:cxn>
                  <a:cxn ang="0">
                    <a:pos x="35" y="1"/>
                  </a:cxn>
                  <a:cxn ang="0">
                    <a:pos x="41" y="3"/>
                  </a:cxn>
                  <a:cxn ang="0">
                    <a:pos x="45" y="5"/>
                  </a:cxn>
                  <a:cxn ang="0">
                    <a:pos x="50" y="9"/>
                  </a:cxn>
                  <a:cxn ang="0">
                    <a:pos x="54" y="14"/>
                  </a:cxn>
                  <a:cxn ang="0">
                    <a:pos x="56" y="19"/>
                  </a:cxn>
                  <a:cxn ang="0">
                    <a:pos x="58" y="25"/>
                  </a:cxn>
                  <a:cxn ang="0">
                    <a:pos x="59" y="31"/>
                  </a:cxn>
                  <a:cxn ang="0">
                    <a:pos x="58" y="36"/>
                  </a:cxn>
                  <a:cxn ang="0">
                    <a:pos x="56" y="42"/>
                  </a:cxn>
                  <a:cxn ang="0">
                    <a:pos x="54" y="47"/>
                  </a:cxn>
                  <a:cxn ang="0">
                    <a:pos x="50" y="52"/>
                  </a:cxn>
                  <a:cxn ang="0">
                    <a:pos x="45" y="55"/>
                  </a:cxn>
                  <a:cxn ang="0">
                    <a:pos x="41" y="58"/>
                  </a:cxn>
                  <a:cxn ang="0">
                    <a:pos x="35" y="60"/>
                  </a:cxn>
                  <a:cxn ang="0">
                    <a:pos x="29" y="61"/>
                  </a:cxn>
                  <a:cxn ang="0">
                    <a:pos x="23" y="60"/>
                  </a:cxn>
                  <a:cxn ang="0">
                    <a:pos x="18"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8" y="3"/>
                  </a:cxn>
                  <a:cxn ang="0">
                    <a:pos x="23" y="1"/>
                  </a:cxn>
                  <a:cxn ang="0">
                    <a:pos x="29" y="0"/>
                  </a:cxn>
                </a:cxnLst>
                <a:rect l="0" t="0" r="r" b="b"/>
                <a:pathLst>
                  <a:path w="60" h="62">
                    <a:moveTo>
                      <a:pt x="29" y="0"/>
                    </a:moveTo>
                    <a:lnTo>
                      <a:pt x="35" y="1"/>
                    </a:lnTo>
                    <a:lnTo>
                      <a:pt x="41" y="3"/>
                    </a:lnTo>
                    <a:lnTo>
                      <a:pt x="45" y="5"/>
                    </a:lnTo>
                    <a:lnTo>
                      <a:pt x="50" y="9"/>
                    </a:lnTo>
                    <a:lnTo>
                      <a:pt x="54" y="14"/>
                    </a:lnTo>
                    <a:lnTo>
                      <a:pt x="56" y="19"/>
                    </a:lnTo>
                    <a:lnTo>
                      <a:pt x="58" y="25"/>
                    </a:lnTo>
                    <a:lnTo>
                      <a:pt x="59" y="31"/>
                    </a:lnTo>
                    <a:lnTo>
                      <a:pt x="58" y="36"/>
                    </a:lnTo>
                    <a:lnTo>
                      <a:pt x="56" y="42"/>
                    </a:lnTo>
                    <a:lnTo>
                      <a:pt x="54" y="47"/>
                    </a:lnTo>
                    <a:lnTo>
                      <a:pt x="50" y="52"/>
                    </a:lnTo>
                    <a:lnTo>
                      <a:pt x="45" y="55"/>
                    </a:lnTo>
                    <a:lnTo>
                      <a:pt x="41" y="58"/>
                    </a:lnTo>
                    <a:lnTo>
                      <a:pt x="35" y="60"/>
                    </a:lnTo>
                    <a:lnTo>
                      <a:pt x="29" y="61"/>
                    </a:lnTo>
                    <a:lnTo>
                      <a:pt x="23" y="60"/>
                    </a:lnTo>
                    <a:lnTo>
                      <a:pt x="18" y="58"/>
                    </a:lnTo>
                    <a:lnTo>
                      <a:pt x="13" y="55"/>
                    </a:lnTo>
                    <a:lnTo>
                      <a:pt x="9" y="52"/>
                    </a:lnTo>
                    <a:lnTo>
                      <a:pt x="5" y="47"/>
                    </a:lnTo>
                    <a:lnTo>
                      <a:pt x="2" y="42"/>
                    </a:lnTo>
                    <a:lnTo>
                      <a:pt x="1" y="36"/>
                    </a:lnTo>
                    <a:lnTo>
                      <a:pt x="0" y="31"/>
                    </a:lnTo>
                    <a:lnTo>
                      <a:pt x="1" y="25"/>
                    </a:lnTo>
                    <a:lnTo>
                      <a:pt x="2" y="19"/>
                    </a:lnTo>
                    <a:lnTo>
                      <a:pt x="5" y="14"/>
                    </a:lnTo>
                    <a:lnTo>
                      <a:pt x="9" y="9"/>
                    </a:lnTo>
                    <a:lnTo>
                      <a:pt x="13" y="5"/>
                    </a:lnTo>
                    <a:lnTo>
                      <a:pt x="18" y="3"/>
                    </a:lnTo>
                    <a:lnTo>
                      <a:pt x="23" y="1"/>
                    </a:lnTo>
                    <a:lnTo>
                      <a:pt x="29"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545" name="Freeform 1137"/>
              <p:cNvSpPr>
                <a:spLocks/>
              </p:cNvSpPr>
              <p:nvPr/>
            </p:nvSpPr>
            <p:spPr bwMode="auto">
              <a:xfrm>
                <a:off x="3331" y="3036"/>
                <a:ext cx="23" cy="24"/>
              </a:xfrm>
              <a:custGeom>
                <a:avLst/>
                <a:gdLst/>
                <a:ahLst/>
                <a:cxnLst>
                  <a:cxn ang="0">
                    <a:pos x="11" y="0"/>
                  </a:cxn>
                  <a:cxn ang="0">
                    <a:pos x="13" y="0"/>
                  </a:cxn>
                  <a:cxn ang="0">
                    <a:pos x="15" y="1"/>
                  </a:cxn>
                  <a:cxn ang="0">
                    <a:pos x="17" y="2"/>
                  </a:cxn>
                  <a:cxn ang="0">
                    <a:pos x="19" y="3"/>
                  </a:cxn>
                  <a:cxn ang="0">
                    <a:pos x="20" y="5"/>
                  </a:cxn>
                  <a:cxn ang="0">
                    <a:pos x="21" y="7"/>
                  </a:cxn>
                  <a:cxn ang="0">
                    <a:pos x="22" y="9"/>
                  </a:cxn>
                  <a:cxn ang="0">
                    <a:pos x="22" y="12"/>
                  </a:cxn>
                  <a:cxn ang="0">
                    <a:pos x="22" y="14"/>
                  </a:cxn>
                  <a:cxn ang="0">
                    <a:pos x="21" y="16"/>
                  </a:cxn>
                  <a:cxn ang="0">
                    <a:pos x="20" y="18"/>
                  </a:cxn>
                  <a:cxn ang="0">
                    <a:pos x="19" y="20"/>
                  </a:cxn>
                  <a:cxn ang="0">
                    <a:pos x="17" y="21"/>
                  </a:cxn>
                  <a:cxn ang="0">
                    <a:pos x="15" y="22"/>
                  </a:cxn>
                  <a:cxn ang="0">
                    <a:pos x="13" y="23"/>
                  </a:cxn>
                  <a:cxn ang="0">
                    <a:pos x="11" y="23"/>
                  </a:cxn>
                  <a:cxn ang="0">
                    <a:pos x="9" y="23"/>
                  </a:cxn>
                  <a:cxn ang="0">
                    <a:pos x="7" y="22"/>
                  </a:cxn>
                  <a:cxn ang="0">
                    <a:pos x="5" y="21"/>
                  </a:cxn>
                  <a:cxn ang="0">
                    <a:pos x="3" y="20"/>
                  </a:cxn>
                  <a:cxn ang="0">
                    <a:pos x="2" y="18"/>
                  </a:cxn>
                  <a:cxn ang="0">
                    <a:pos x="1" y="16"/>
                  </a:cxn>
                  <a:cxn ang="0">
                    <a:pos x="0" y="14"/>
                  </a:cxn>
                  <a:cxn ang="0">
                    <a:pos x="0" y="12"/>
                  </a:cxn>
                  <a:cxn ang="0">
                    <a:pos x="0" y="9"/>
                  </a:cxn>
                  <a:cxn ang="0">
                    <a:pos x="1" y="7"/>
                  </a:cxn>
                  <a:cxn ang="0">
                    <a:pos x="2" y="5"/>
                  </a:cxn>
                  <a:cxn ang="0">
                    <a:pos x="3" y="3"/>
                  </a:cxn>
                  <a:cxn ang="0">
                    <a:pos x="5" y="2"/>
                  </a:cxn>
                  <a:cxn ang="0">
                    <a:pos x="7" y="1"/>
                  </a:cxn>
                  <a:cxn ang="0">
                    <a:pos x="9" y="0"/>
                  </a:cxn>
                  <a:cxn ang="0">
                    <a:pos x="11" y="0"/>
                  </a:cxn>
                </a:cxnLst>
                <a:rect l="0" t="0" r="r" b="b"/>
                <a:pathLst>
                  <a:path w="23" h="24">
                    <a:moveTo>
                      <a:pt x="11" y="0"/>
                    </a:moveTo>
                    <a:lnTo>
                      <a:pt x="13" y="0"/>
                    </a:lnTo>
                    <a:lnTo>
                      <a:pt x="15" y="1"/>
                    </a:lnTo>
                    <a:lnTo>
                      <a:pt x="17" y="2"/>
                    </a:lnTo>
                    <a:lnTo>
                      <a:pt x="19" y="3"/>
                    </a:lnTo>
                    <a:lnTo>
                      <a:pt x="20" y="5"/>
                    </a:lnTo>
                    <a:lnTo>
                      <a:pt x="21" y="7"/>
                    </a:lnTo>
                    <a:lnTo>
                      <a:pt x="22" y="9"/>
                    </a:lnTo>
                    <a:lnTo>
                      <a:pt x="22" y="12"/>
                    </a:lnTo>
                    <a:lnTo>
                      <a:pt x="22" y="14"/>
                    </a:lnTo>
                    <a:lnTo>
                      <a:pt x="21" y="16"/>
                    </a:lnTo>
                    <a:lnTo>
                      <a:pt x="20" y="18"/>
                    </a:lnTo>
                    <a:lnTo>
                      <a:pt x="19" y="20"/>
                    </a:lnTo>
                    <a:lnTo>
                      <a:pt x="17" y="21"/>
                    </a:lnTo>
                    <a:lnTo>
                      <a:pt x="15" y="22"/>
                    </a:lnTo>
                    <a:lnTo>
                      <a:pt x="13" y="23"/>
                    </a:lnTo>
                    <a:lnTo>
                      <a:pt x="11" y="23"/>
                    </a:lnTo>
                    <a:lnTo>
                      <a:pt x="9" y="23"/>
                    </a:lnTo>
                    <a:lnTo>
                      <a:pt x="7" y="22"/>
                    </a:lnTo>
                    <a:lnTo>
                      <a:pt x="5" y="21"/>
                    </a:lnTo>
                    <a:lnTo>
                      <a:pt x="3" y="20"/>
                    </a:lnTo>
                    <a:lnTo>
                      <a:pt x="2" y="18"/>
                    </a:lnTo>
                    <a:lnTo>
                      <a:pt x="1" y="16"/>
                    </a:lnTo>
                    <a:lnTo>
                      <a:pt x="0" y="14"/>
                    </a:lnTo>
                    <a:lnTo>
                      <a:pt x="0" y="12"/>
                    </a:lnTo>
                    <a:lnTo>
                      <a:pt x="0" y="9"/>
                    </a:lnTo>
                    <a:lnTo>
                      <a:pt x="1" y="7"/>
                    </a:lnTo>
                    <a:lnTo>
                      <a:pt x="2" y="5"/>
                    </a:lnTo>
                    <a:lnTo>
                      <a:pt x="3" y="3"/>
                    </a:lnTo>
                    <a:lnTo>
                      <a:pt x="5" y="2"/>
                    </a:lnTo>
                    <a:lnTo>
                      <a:pt x="7" y="1"/>
                    </a:lnTo>
                    <a:lnTo>
                      <a:pt x="9" y="0"/>
                    </a:lnTo>
                    <a:lnTo>
                      <a:pt x="11" y="0"/>
                    </a:lnTo>
                  </a:path>
                </a:pathLst>
              </a:custGeom>
              <a:solidFill>
                <a:schemeClr val="folHlink"/>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546" name="Group 1138"/>
            <p:cNvGrpSpPr>
              <a:grpSpLocks/>
            </p:cNvGrpSpPr>
            <p:nvPr/>
          </p:nvGrpSpPr>
          <p:grpSpPr bwMode="auto">
            <a:xfrm>
              <a:off x="3248" y="2847"/>
              <a:ext cx="188" cy="435"/>
              <a:chOff x="3248" y="2847"/>
              <a:chExt cx="188" cy="435"/>
            </a:xfrm>
          </p:grpSpPr>
          <p:sp>
            <p:nvSpPr>
              <p:cNvPr id="146547" name="Freeform 1139"/>
              <p:cNvSpPr>
                <a:spLocks/>
              </p:cNvSpPr>
              <p:nvPr/>
            </p:nvSpPr>
            <p:spPr bwMode="auto">
              <a:xfrm>
                <a:off x="3248" y="2851"/>
                <a:ext cx="185" cy="429"/>
              </a:xfrm>
              <a:custGeom>
                <a:avLst/>
                <a:gdLst/>
                <a:ahLst/>
                <a:cxnLst>
                  <a:cxn ang="0">
                    <a:pos x="155" y="0"/>
                  </a:cxn>
                  <a:cxn ang="0">
                    <a:pos x="24" y="0"/>
                  </a:cxn>
                  <a:cxn ang="0">
                    <a:pos x="26" y="14"/>
                  </a:cxn>
                  <a:cxn ang="0">
                    <a:pos x="41" y="27"/>
                  </a:cxn>
                  <a:cxn ang="0">
                    <a:pos x="40" y="304"/>
                  </a:cxn>
                  <a:cxn ang="0">
                    <a:pos x="0" y="337"/>
                  </a:cxn>
                  <a:cxn ang="0">
                    <a:pos x="1" y="428"/>
                  </a:cxn>
                  <a:cxn ang="0">
                    <a:pos x="184" y="428"/>
                  </a:cxn>
                  <a:cxn ang="0">
                    <a:pos x="184" y="341"/>
                  </a:cxn>
                  <a:cxn ang="0">
                    <a:pos x="145" y="300"/>
                  </a:cxn>
                  <a:cxn ang="0">
                    <a:pos x="145" y="33"/>
                  </a:cxn>
                  <a:cxn ang="0">
                    <a:pos x="154" y="17"/>
                  </a:cxn>
                  <a:cxn ang="0">
                    <a:pos x="154" y="0"/>
                  </a:cxn>
                  <a:cxn ang="0">
                    <a:pos x="55" y="66"/>
                  </a:cxn>
                  <a:cxn ang="0">
                    <a:pos x="125" y="66"/>
                  </a:cxn>
                  <a:cxn ang="0">
                    <a:pos x="125" y="300"/>
                  </a:cxn>
                  <a:cxn ang="0">
                    <a:pos x="55" y="300"/>
                  </a:cxn>
                  <a:cxn ang="0">
                    <a:pos x="55" y="66"/>
                  </a:cxn>
                  <a:cxn ang="0">
                    <a:pos x="155" y="0"/>
                  </a:cxn>
                </a:cxnLst>
                <a:rect l="0" t="0" r="r" b="b"/>
                <a:pathLst>
                  <a:path w="185" h="429">
                    <a:moveTo>
                      <a:pt x="155" y="0"/>
                    </a:moveTo>
                    <a:lnTo>
                      <a:pt x="24" y="0"/>
                    </a:lnTo>
                    <a:lnTo>
                      <a:pt x="26" y="14"/>
                    </a:lnTo>
                    <a:lnTo>
                      <a:pt x="41" y="27"/>
                    </a:lnTo>
                    <a:lnTo>
                      <a:pt x="40" y="304"/>
                    </a:lnTo>
                    <a:lnTo>
                      <a:pt x="0" y="337"/>
                    </a:lnTo>
                    <a:lnTo>
                      <a:pt x="1" y="428"/>
                    </a:lnTo>
                    <a:lnTo>
                      <a:pt x="184" y="428"/>
                    </a:lnTo>
                    <a:lnTo>
                      <a:pt x="184" y="341"/>
                    </a:lnTo>
                    <a:lnTo>
                      <a:pt x="145" y="300"/>
                    </a:lnTo>
                    <a:lnTo>
                      <a:pt x="145" y="33"/>
                    </a:lnTo>
                    <a:lnTo>
                      <a:pt x="154" y="17"/>
                    </a:lnTo>
                    <a:lnTo>
                      <a:pt x="154" y="0"/>
                    </a:lnTo>
                    <a:lnTo>
                      <a:pt x="55" y="66"/>
                    </a:lnTo>
                    <a:lnTo>
                      <a:pt x="125" y="66"/>
                    </a:lnTo>
                    <a:lnTo>
                      <a:pt x="125" y="300"/>
                    </a:lnTo>
                    <a:lnTo>
                      <a:pt x="55" y="300"/>
                    </a:lnTo>
                    <a:lnTo>
                      <a:pt x="55" y="66"/>
                    </a:lnTo>
                    <a:lnTo>
                      <a:pt x="155" y="0"/>
                    </a:lnTo>
                  </a:path>
                </a:pathLst>
              </a:custGeom>
              <a:solidFill>
                <a:schemeClr val="accent2"/>
              </a:solidFill>
              <a:ln w="12700" cap="rnd" cmpd="sng">
                <a:noFill/>
                <a:prstDash val="solid"/>
                <a:round/>
                <a:headEnd type="none" w="med" len="med"/>
                <a:tailEnd type="none" w="med" len="med"/>
              </a:ln>
              <a:effectLst/>
            </p:spPr>
            <p:txBody>
              <a:bodyPr/>
              <a:lstStyle/>
              <a:p>
                <a:endParaRPr lang="fr-FR"/>
              </a:p>
            </p:txBody>
          </p:sp>
          <p:grpSp>
            <p:nvGrpSpPr>
              <p:cNvPr id="146548" name="Group 1140"/>
              <p:cNvGrpSpPr>
                <a:grpSpLocks/>
              </p:cNvGrpSpPr>
              <p:nvPr/>
            </p:nvGrpSpPr>
            <p:grpSpPr bwMode="auto">
              <a:xfrm>
                <a:off x="3249" y="2847"/>
                <a:ext cx="187" cy="435"/>
                <a:chOff x="3249" y="2847"/>
                <a:chExt cx="187" cy="435"/>
              </a:xfrm>
            </p:grpSpPr>
            <p:sp>
              <p:nvSpPr>
                <p:cNvPr id="146549" name="Freeform 1141"/>
                <p:cNvSpPr>
                  <a:spLocks/>
                </p:cNvSpPr>
                <p:nvPr/>
              </p:nvSpPr>
              <p:spPr bwMode="auto">
                <a:xfrm>
                  <a:off x="3307" y="2913"/>
                  <a:ext cx="74" cy="240"/>
                </a:xfrm>
                <a:custGeom>
                  <a:avLst/>
                  <a:gdLst/>
                  <a:ahLst/>
                  <a:cxnLst>
                    <a:cxn ang="0">
                      <a:pos x="0" y="0"/>
                    </a:cxn>
                    <a:cxn ang="0">
                      <a:pos x="73" y="0"/>
                    </a:cxn>
                    <a:cxn ang="0">
                      <a:pos x="73" y="239"/>
                    </a:cxn>
                    <a:cxn ang="0">
                      <a:pos x="0" y="239"/>
                    </a:cxn>
                    <a:cxn ang="0">
                      <a:pos x="0" y="0"/>
                    </a:cxn>
                  </a:cxnLst>
                  <a:rect l="0" t="0" r="r" b="b"/>
                  <a:pathLst>
                    <a:path w="74" h="240">
                      <a:moveTo>
                        <a:pt x="0" y="0"/>
                      </a:moveTo>
                      <a:lnTo>
                        <a:pt x="73" y="0"/>
                      </a:lnTo>
                      <a:lnTo>
                        <a:pt x="73"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550" name="Freeform 1142"/>
                <p:cNvSpPr>
                  <a:spLocks/>
                </p:cNvSpPr>
                <p:nvPr/>
              </p:nvSpPr>
              <p:spPr bwMode="auto">
                <a:xfrm>
                  <a:off x="3249" y="2847"/>
                  <a:ext cx="187" cy="435"/>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grpSp>
        <p:nvGrpSpPr>
          <p:cNvPr id="146551" name="Group 1143"/>
          <p:cNvGrpSpPr>
            <a:grpSpLocks/>
          </p:cNvGrpSpPr>
          <p:nvPr/>
        </p:nvGrpSpPr>
        <p:grpSpPr bwMode="auto">
          <a:xfrm>
            <a:off x="7360734" y="4179228"/>
            <a:ext cx="2171700" cy="690563"/>
            <a:chOff x="4235" y="2847"/>
            <a:chExt cx="1368" cy="435"/>
          </a:xfrm>
        </p:grpSpPr>
        <p:grpSp>
          <p:nvGrpSpPr>
            <p:cNvPr id="146552" name="Group 1144"/>
            <p:cNvGrpSpPr>
              <a:grpSpLocks/>
            </p:cNvGrpSpPr>
            <p:nvPr/>
          </p:nvGrpSpPr>
          <p:grpSpPr bwMode="auto">
            <a:xfrm>
              <a:off x="4235" y="2847"/>
              <a:ext cx="481" cy="435"/>
              <a:chOff x="4235" y="2847"/>
              <a:chExt cx="481" cy="435"/>
            </a:xfrm>
          </p:grpSpPr>
          <p:grpSp>
            <p:nvGrpSpPr>
              <p:cNvPr id="146553" name="Group 1145"/>
              <p:cNvGrpSpPr>
                <a:grpSpLocks/>
              </p:cNvGrpSpPr>
              <p:nvPr/>
            </p:nvGrpSpPr>
            <p:grpSpPr bwMode="auto">
              <a:xfrm>
                <a:off x="4299" y="2934"/>
                <a:ext cx="61" cy="92"/>
                <a:chOff x="4299" y="2934"/>
                <a:chExt cx="61" cy="92"/>
              </a:xfrm>
            </p:grpSpPr>
            <p:sp>
              <p:nvSpPr>
                <p:cNvPr id="146554" name="Freeform 1146"/>
                <p:cNvSpPr>
                  <a:spLocks/>
                </p:cNvSpPr>
                <p:nvPr/>
              </p:nvSpPr>
              <p:spPr bwMode="auto">
                <a:xfrm>
                  <a:off x="4299" y="2934"/>
                  <a:ext cx="61" cy="61"/>
                </a:xfrm>
                <a:custGeom>
                  <a:avLst/>
                  <a:gdLst/>
                  <a:ahLst/>
                  <a:cxnLst>
                    <a:cxn ang="0">
                      <a:pos x="30" y="0"/>
                    </a:cxn>
                    <a:cxn ang="0">
                      <a:pos x="35" y="1"/>
                    </a:cxn>
                    <a:cxn ang="0">
                      <a:pos x="41" y="2"/>
                    </a:cxn>
                    <a:cxn ang="0">
                      <a:pos x="46" y="5"/>
                    </a:cxn>
                    <a:cxn ang="0">
                      <a:pos x="51" y="9"/>
                    </a:cxn>
                    <a:cxn ang="0">
                      <a:pos x="55" y="14"/>
                    </a:cxn>
                    <a:cxn ang="0">
                      <a:pos x="57" y="18"/>
                    </a:cxn>
                    <a:cxn ang="0">
                      <a:pos x="59" y="24"/>
                    </a:cxn>
                    <a:cxn ang="0">
                      <a:pos x="60" y="30"/>
                    </a:cxn>
                    <a:cxn ang="0">
                      <a:pos x="59" y="36"/>
                    </a:cxn>
                    <a:cxn ang="0">
                      <a:pos x="57" y="42"/>
                    </a:cxn>
                    <a:cxn ang="0">
                      <a:pos x="55" y="46"/>
                    </a:cxn>
                    <a:cxn ang="0">
                      <a:pos x="51" y="51"/>
                    </a:cxn>
                    <a:cxn ang="0">
                      <a:pos x="46" y="55"/>
                    </a:cxn>
                    <a:cxn ang="0">
                      <a:pos x="41" y="57"/>
                    </a:cxn>
                    <a:cxn ang="0">
                      <a:pos x="35" y="59"/>
                    </a:cxn>
                    <a:cxn ang="0">
                      <a:pos x="30" y="60"/>
                    </a:cxn>
                    <a:cxn ang="0">
                      <a:pos x="24" y="59"/>
                    </a:cxn>
                    <a:cxn ang="0">
                      <a:pos x="19"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9" y="2"/>
                    </a:cxn>
                    <a:cxn ang="0">
                      <a:pos x="24" y="1"/>
                    </a:cxn>
                    <a:cxn ang="0">
                      <a:pos x="30" y="0"/>
                    </a:cxn>
                  </a:cxnLst>
                  <a:rect l="0" t="0" r="r" b="b"/>
                  <a:pathLst>
                    <a:path w="61" h="61">
                      <a:moveTo>
                        <a:pt x="30" y="0"/>
                      </a:moveTo>
                      <a:lnTo>
                        <a:pt x="35" y="1"/>
                      </a:lnTo>
                      <a:lnTo>
                        <a:pt x="41" y="2"/>
                      </a:lnTo>
                      <a:lnTo>
                        <a:pt x="46" y="5"/>
                      </a:lnTo>
                      <a:lnTo>
                        <a:pt x="51" y="9"/>
                      </a:lnTo>
                      <a:lnTo>
                        <a:pt x="55" y="14"/>
                      </a:lnTo>
                      <a:lnTo>
                        <a:pt x="57" y="18"/>
                      </a:lnTo>
                      <a:lnTo>
                        <a:pt x="59" y="24"/>
                      </a:lnTo>
                      <a:lnTo>
                        <a:pt x="60" y="30"/>
                      </a:lnTo>
                      <a:lnTo>
                        <a:pt x="59" y="36"/>
                      </a:lnTo>
                      <a:lnTo>
                        <a:pt x="57" y="42"/>
                      </a:lnTo>
                      <a:lnTo>
                        <a:pt x="55" y="46"/>
                      </a:lnTo>
                      <a:lnTo>
                        <a:pt x="51" y="51"/>
                      </a:lnTo>
                      <a:lnTo>
                        <a:pt x="46" y="55"/>
                      </a:lnTo>
                      <a:lnTo>
                        <a:pt x="41" y="57"/>
                      </a:lnTo>
                      <a:lnTo>
                        <a:pt x="35" y="59"/>
                      </a:lnTo>
                      <a:lnTo>
                        <a:pt x="30" y="60"/>
                      </a:lnTo>
                      <a:lnTo>
                        <a:pt x="24" y="59"/>
                      </a:lnTo>
                      <a:lnTo>
                        <a:pt x="19" y="57"/>
                      </a:lnTo>
                      <a:lnTo>
                        <a:pt x="13" y="55"/>
                      </a:lnTo>
                      <a:lnTo>
                        <a:pt x="9" y="51"/>
                      </a:lnTo>
                      <a:lnTo>
                        <a:pt x="5" y="46"/>
                      </a:lnTo>
                      <a:lnTo>
                        <a:pt x="2" y="42"/>
                      </a:lnTo>
                      <a:lnTo>
                        <a:pt x="1" y="36"/>
                      </a:lnTo>
                      <a:lnTo>
                        <a:pt x="0" y="30"/>
                      </a:lnTo>
                      <a:lnTo>
                        <a:pt x="1" y="24"/>
                      </a:lnTo>
                      <a:lnTo>
                        <a:pt x="2" y="18"/>
                      </a:lnTo>
                      <a:lnTo>
                        <a:pt x="5" y="14"/>
                      </a:lnTo>
                      <a:lnTo>
                        <a:pt x="9" y="9"/>
                      </a:lnTo>
                      <a:lnTo>
                        <a:pt x="13" y="5"/>
                      </a:lnTo>
                      <a:lnTo>
                        <a:pt x="19" y="2"/>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55" name="Freeform 1147"/>
                <p:cNvSpPr>
                  <a:spLocks/>
                </p:cNvSpPr>
                <p:nvPr/>
              </p:nvSpPr>
              <p:spPr bwMode="auto">
                <a:xfrm>
                  <a:off x="4317" y="3000"/>
                  <a:ext cx="25" cy="26"/>
                </a:xfrm>
                <a:custGeom>
                  <a:avLst/>
                  <a:gdLst/>
                  <a:ahLst/>
                  <a:cxnLst>
                    <a:cxn ang="0">
                      <a:pos x="12" y="0"/>
                    </a:cxn>
                    <a:cxn ang="0">
                      <a:pos x="14" y="0"/>
                    </a:cxn>
                    <a:cxn ang="0">
                      <a:pos x="17" y="1"/>
                    </a:cxn>
                    <a:cxn ang="0">
                      <a:pos x="19" y="2"/>
                    </a:cxn>
                    <a:cxn ang="0">
                      <a:pos x="20" y="4"/>
                    </a:cxn>
                    <a:cxn ang="0">
                      <a:pos x="22" y="5"/>
                    </a:cxn>
                    <a:cxn ang="0">
                      <a:pos x="23" y="7"/>
                    </a:cxn>
                    <a:cxn ang="0">
                      <a:pos x="24" y="9"/>
                    </a:cxn>
                    <a:cxn ang="0">
                      <a:pos x="24" y="12"/>
                    </a:cxn>
                    <a:cxn ang="0">
                      <a:pos x="24" y="14"/>
                    </a:cxn>
                    <a:cxn ang="0">
                      <a:pos x="23" y="17"/>
                    </a:cxn>
                    <a:cxn ang="0">
                      <a:pos x="22" y="19"/>
                    </a:cxn>
                    <a:cxn ang="0">
                      <a:pos x="20" y="21"/>
                    </a:cxn>
                    <a:cxn ang="0">
                      <a:pos x="19" y="22"/>
                    </a:cxn>
                    <a:cxn ang="0">
                      <a:pos x="17" y="23"/>
                    </a:cxn>
                    <a:cxn ang="0">
                      <a:pos x="14" y="24"/>
                    </a:cxn>
                    <a:cxn ang="0">
                      <a:pos x="12" y="25"/>
                    </a:cxn>
                    <a:cxn ang="0">
                      <a:pos x="10" y="24"/>
                    </a:cxn>
                    <a:cxn ang="0">
                      <a:pos x="7" y="23"/>
                    </a:cxn>
                    <a:cxn ang="0">
                      <a:pos x="5" y="22"/>
                    </a:cxn>
                    <a:cxn ang="0">
                      <a:pos x="4" y="21"/>
                    </a:cxn>
                    <a:cxn ang="0">
                      <a:pos x="2" y="19"/>
                    </a:cxn>
                    <a:cxn ang="0">
                      <a:pos x="1" y="17"/>
                    </a:cxn>
                    <a:cxn ang="0">
                      <a:pos x="0" y="14"/>
                    </a:cxn>
                    <a:cxn ang="0">
                      <a:pos x="0" y="12"/>
                    </a:cxn>
                    <a:cxn ang="0">
                      <a:pos x="0" y="9"/>
                    </a:cxn>
                    <a:cxn ang="0">
                      <a:pos x="1" y="7"/>
                    </a:cxn>
                    <a:cxn ang="0">
                      <a:pos x="2" y="5"/>
                    </a:cxn>
                    <a:cxn ang="0">
                      <a:pos x="4" y="4"/>
                    </a:cxn>
                    <a:cxn ang="0">
                      <a:pos x="5" y="2"/>
                    </a:cxn>
                    <a:cxn ang="0">
                      <a:pos x="7" y="1"/>
                    </a:cxn>
                    <a:cxn ang="0">
                      <a:pos x="10" y="0"/>
                    </a:cxn>
                    <a:cxn ang="0">
                      <a:pos x="12" y="0"/>
                    </a:cxn>
                  </a:cxnLst>
                  <a:rect l="0" t="0" r="r" b="b"/>
                  <a:pathLst>
                    <a:path w="25" h="26">
                      <a:moveTo>
                        <a:pt x="12" y="0"/>
                      </a:moveTo>
                      <a:lnTo>
                        <a:pt x="14" y="0"/>
                      </a:lnTo>
                      <a:lnTo>
                        <a:pt x="17" y="1"/>
                      </a:lnTo>
                      <a:lnTo>
                        <a:pt x="19" y="2"/>
                      </a:lnTo>
                      <a:lnTo>
                        <a:pt x="20" y="4"/>
                      </a:lnTo>
                      <a:lnTo>
                        <a:pt x="22" y="5"/>
                      </a:lnTo>
                      <a:lnTo>
                        <a:pt x="23" y="7"/>
                      </a:lnTo>
                      <a:lnTo>
                        <a:pt x="24" y="9"/>
                      </a:lnTo>
                      <a:lnTo>
                        <a:pt x="24" y="12"/>
                      </a:lnTo>
                      <a:lnTo>
                        <a:pt x="24" y="14"/>
                      </a:lnTo>
                      <a:lnTo>
                        <a:pt x="23" y="17"/>
                      </a:lnTo>
                      <a:lnTo>
                        <a:pt x="22" y="19"/>
                      </a:lnTo>
                      <a:lnTo>
                        <a:pt x="20" y="21"/>
                      </a:lnTo>
                      <a:lnTo>
                        <a:pt x="19" y="22"/>
                      </a:lnTo>
                      <a:lnTo>
                        <a:pt x="17" y="23"/>
                      </a:lnTo>
                      <a:lnTo>
                        <a:pt x="14" y="24"/>
                      </a:lnTo>
                      <a:lnTo>
                        <a:pt x="12" y="25"/>
                      </a:lnTo>
                      <a:lnTo>
                        <a:pt x="10" y="24"/>
                      </a:lnTo>
                      <a:lnTo>
                        <a:pt x="7" y="23"/>
                      </a:lnTo>
                      <a:lnTo>
                        <a:pt x="5" y="22"/>
                      </a:lnTo>
                      <a:lnTo>
                        <a:pt x="4" y="21"/>
                      </a:lnTo>
                      <a:lnTo>
                        <a:pt x="2" y="19"/>
                      </a:lnTo>
                      <a:lnTo>
                        <a:pt x="1" y="17"/>
                      </a:lnTo>
                      <a:lnTo>
                        <a:pt x="0" y="14"/>
                      </a:lnTo>
                      <a:lnTo>
                        <a:pt x="0" y="12"/>
                      </a:lnTo>
                      <a:lnTo>
                        <a:pt x="0" y="9"/>
                      </a:lnTo>
                      <a:lnTo>
                        <a:pt x="1" y="7"/>
                      </a:lnTo>
                      <a:lnTo>
                        <a:pt x="2" y="5"/>
                      </a:lnTo>
                      <a:lnTo>
                        <a:pt x="4" y="4"/>
                      </a:lnTo>
                      <a:lnTo>
                        <a:pt x="5" y="2"/>
                      </a:lnTo>
                      <a:lnTo>
                        <a:pt x="7" y="1"/>
                      </a:lnTo>
                      <a:lnTo>
                        <a:pt x="10" y="0"/>
                      </a:lnTo>
                      <a:lnTo>
                        <a:pt x="12"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556" name="Group 1148"/>
              <p:cNvGrpSpPr>
                <a:grpSpLocks/>
              </p:cNvGrpSpPr>
              <p:nvPr/>
            </p:nvGrpSpPr>
            <p:grpSpPr bwMode="auto">
              <a:xfrm>
                <a:off x="4299" y="3036"/>
                <a:ext cx="61" cy="90"/>
                <a:chOff x="4299" y="3036"/>
                <a:chExt cx="61" cy="90"/>
              </a:xfrm>
            </p:grpSpPr>
            <p:sp>
              <p:nvSpPr>
                <p:cNvPr id="146557" name="Freeform 1149"/>
                <p:cNvSpPr>
                  <a:spLocks/>
                </p:cNvSpPr>
                <p:nvPr/>
              </p:nvSpPr>
              <p:spPr bwMode="auto">
                <a:xfrm>
                  <a:off x="4299" y="3064"/>
                  <a:ext cx="61" cy="62"/>
                </a:xfrm>
                <a:custGeom>
                  <a:avLst/>
                  <a:gdLst/>
                  <a:ahLst/>
                  <a:cxnLst>
                    <a:cxn ang="0">
                      <a:pos x="30" y="0"/>
                    </a:cxn>
                    <a:cxn ang="0">
                      <a:pos x="35" y="1"/>
                    </a:cxn>
                    <a:cxn ang="0">
                      <a:pos x="41" y="3"/>
                    </a:cxn>
                    <a:cxn ang="0">
                      <a:pos x="46" y="5"/>
                    </a:cxn>
                    <a:cxn ang="0">
                      <a:pos x="51" y="9"/>
                    </a:cxn>
                    <a:cxn ang="0">
                      <a:pos x="55" y="14"/>
                    </a:cxn>
                    <a:cxn ang="0">
                      <a:pos x="57" y="19"/>
                    </a:cxn>
                    <a:cxn ang="0">
                      <a:pos x="59" y="25"/>
                    </a:cxn>
                    <a:cxn ang="0">
                      <a:pos x="60" y="31"/>
                    </a:cxn>
                    <a:cxn ang="0">
                      <a:pos x="59" y="36"/>
                    </a:cxn>
                    <a:cxn ang="0">
                      <a:pos x="57" y="42"/>
                    </a:cxn>
                    <a:cxn ang="0">
                      <a:pos x="55" y="47"/>
                    </a:cxn>
                    <a:cxn ang="0">
                      <a:pos x="51" y="52"/>
                    </a:cxn>
                    <a:cxn ang="0">
                      <a:pos x="46" y="55"/>
                    </a:cxn>
                    <a:cxn ang="0">
                      <a:pos x="41" y="58"/>
                    </a:cxn>
                    <a:cxn ang="0">
                      <a:pos x="35" y="60"/>
                    </a:cxn>
                    <a:cxn ang="0">
                      <a:pos x="30" y="61"/>
                    </a:cxn>
                    <a:cxn ang="0">
                      <a:pos x="24" y="60"/>
                    </a:cxn>
                    <a:cxn ang="0">
                      <a:pos x="19"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1" h="62">
                      <a:moveTo>
                        <a:pt x="30" y="0"/>
                      </a:moveTo>
                      <a:lnTo>
                        <a:pt x="35" y="1"/>
                      </a:lnTo>
                      <a:lnTo>
                        <a:pt x="41" y="3"/>
                      </a:lnTo>
                      <a:lnTo>
                        <a:pt x="46" y="5"/>
                      </a:lnTo>
                      <a:lnTo>
                        <a:pt x="51" y="9"/>
                      </a:lnTo>
                      <a:lnTo>
                        <a:pt x="55" y="14"/>
                      </a:lnTo>
                      <a:lnTo>
                        <a:pt x="57" y="19"/>
                      </a:lnTo>
                      <a:lnTo>
                        <a:pt x="59" y="25"/>
                      </a:lnTo>
                      <a:lnTo>
                        <a:pt x="60" y="31"/>
                      </a:lnTo>
                      <a:lnTo>
                        <a:pt x="59" y="36"/>
                      </a:lnTo>
                      <a:lnTo>
                        <a:pt x="57" y="42"/>
                      </a:lnTo>
                      <a:lnTo>
                        <a:pt x="55" y="47"/>
                      </a:lnTo>
                      <a:lnTo>
                        <a:pt x="51" y="52"/>
                      </a:lnTo>
                      <a:lnTo>
                        <a:pt x="46" y="55"/>
                      </a:lnTo>
                      <a:lnTo>
                        <a:pt x="41" y="58"/>
                      </a:lnTo>
                      <a:lnTo>
                        <a:pt x="35" y="60"/>
                      </a:lnTo>
                      <a:lnTo>
                        <a:pt x="30" y="61"/>
                      </a:lnTo>
                      <a:lnTo>
                        <a:pt x="24" y="60"/>
                      </a:lnTo>
                      <a:lnTo>
                        <a:pt x="19" y="58"/>
                      </a:lnTo>
                      <a:lnTo>
                        <a:pt x="13" y="55"/>
                      </a:lnTo>
                      <a:lnTo>
                        <a:pt x="9" y="52"/>
                      </a:lnTo>
                      <a:lnTo>
                        <a:pt x="5" y="47"/>
                      </a:lnTo>
                      <a:lnTo>
                        <a:pt x="2" y="42"/>
                      </a:lnTo>
                      <a:lnTo>
                        <a:pt x="1" y="36"/>
                      </a:lnTo>
                      <a:lnTo>
                        <a:pt x="0" y="31"/>
                      </a:lnTo>
                      <a:lnTo>
                        <a:pt x="1" y="25"/>
                      </a:lnTo>
                      <a:lnTo>
                        <a:pt x="2" y="19"/>
                      </a:lnTo>
                      <a:lnTo>
                        <a:pt x="5" y="14"/>
                      </a:lnTo>
                      <a:lnTo>
                        <a:pt x="9" y="9"/>
                      </a:lnTo>
                      <a:lnTo>
                        <a:pt x="13" y="5"/>
                      </a:lnTo>
                      <a:lnTo>
                        <a:pt x="19" y="3"/>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58" name="Freeform 1150"/>
                <p:cNvSpPr>
                  <a:spLocks/>
                </p:cNvSpPr>
                <p:nvPr/>
              </p:nvSpPr>
              <p:spPr bwMode="auto">
                <a:xfrm>
                  <a:off x="4317" y="3036"/>
                  <a:ext cx="25" cy="24"/>
                </a:xfrm>
                <a:custGeom>
                  <a:avLst/>
                  <a:gdLst/>
                  <a:ahLst/>
                  <a:cxnLst>
                    <a:cxn ang="0">
                      <a:pos x="12" y="0"/>
                    </a:cxn>
                    <a:cxn ang="0">
                      <a:pos x="14" y="0"/>
                    </a:cxn>
                    <a:cxn ang="0">
                      <a:pos x="17" y="1"/>
                    </a:cxn>
                    <a:cxn ang="0">
                      <a:pos x="19" y="2"/>
                    </a:cxn>
                    <a:cxn ang="0">
                      <a:pos x="20" y="3"/>
                    </a:cxn>
                    <a:cxn ang="0">
                      <a:pos x="22" y="5"/>
                    </a:cxn>
                    <a:cxn ang="0">
                      <a:pos x="23" y="7"/>
                    </a:cxn>
                    <a:cxn ang="0">
                      <a:pos x="24" y="9"/>
                    </a:cxn>
                    <a:cxn ang="0">
                      <a:pos x="24" y="12"/>
                    </a:cxn>
                    <a:cxn ang="0">
                      <a:pos x="24" y="14"/>
                    </a:cxn>
                    <a:cxn ang="0">
                      <a:pos x="23" y="16"/>
                    </a:cxn>
                    <a:cxn ang="0">
                      <a:pos x="22" y="18"/>
                    </a:cxn>
                    <a:cxn ang="0">
                      <a:pos x="20" y="20"/>
                    </a:cxn>
                    <a:cxn ang="0">
                      <a:pos x="19" y="21"/>
                    </a:cxn>
                    <a:cxn ang="0">
                      <a:pos x="17" y="22"/>
                    </a:cxn>
                    <a:cxn ang="0">
                      <a:pos x="14" y="23"/>
                    </a:cxn>
                    <a:cxn ang="0">
                      <a:pos x="12" y="23"/>
                    </a:cxn>
                    <a:cxn ang="0">
                      <a:pos x="10" y="23"/>
                    </a:cxn>
                    <a:cxn ang="0">
                      <a:pos x="7" y="22"/>
                    </a:cxn>
                    <a:cxn ang="0">
                      <a:pos x="5" y="21"/>
                    </a:cxn>
                    <a:cxn ang="0">
                      <a:pos x="4" y="20"/>
                    </a:cxn>
                    <a:cxn ang="0">
                      <a:pos x="2" y="18"/>
                    </a:cxn>
                    <a:cxn ang="0">
                      <a:pos x="1" y="16"/>
                    </a:cxn>
                    <a:cxn ang="0">
                      <a:pos x="0" y="14"/>
                    </a:cxn>
                    <a:cxn ang="0">
                      <a:pos x="0" y="12"/>
                    </a:cxn>
                    <a:cxn ang="0">
                      <a:pos x="0" y="9"/>
                    </a:cxn>
                    <a:cxn ang="0">
                      <a:pos x="1" y="7"/>
                    </a:cxn>
                    <a:cxn ang="0">
                      <a:pos x="2" y="5"/>
                    </a:cxn>
                    <a:cxn ang="0">
                      <a:pos x="4" y="3"/>
                    </a:cxn>
                    <a:cxn ang="0">
                      <a:pos x="5" y="2"/>
                    </a:cxn>
                    <a:cxn ang="0">
                      <a:pos x="7" y="1"/>
                    </a:cxn>
                    <a:cxn ang="0">
                      <a:pos x="10" y="0"/>
                    </a:cxn>
                    <a:cxn ang="0">
                      <a:pos x="12" y="0"/>
                    </a:cxn>
                  </a:cxnLst>
                  <a:rect l="0" t="0" r="r" b="b"/>
                  <a:pathLst>
                    <a:path w="25" h="24">
                      <a:moveTo>
                        <a:pt x="12" y="0"/>
                      </a:moveTo>
                      <a:lnTo>
                        <a:pt x="14" y="0"/>
                      </a:lnTo>
                      <a:lnTo>
                        <a:pt x="17" y="1"/>
                      </a:lnTo>
                      <a:lnTo>
                        <a:pt x="19" y="2"/>
                      </a:lnTo>
                      <a:lnTo>
                        <a:pt x="20" y="3"/>
                      </a:lnTo>
                      <a:lnTo>
                        <a:pt x="22" y="5"/>
                      </a:lnTo>
                      <a:lnTo>
                        <a:pt x="23" y="7"/>
                      </a:lnTo>
                      <a:lnTo>
                        <a:pt x="24" y="9"/>
                      </a:lnTo>
                      <a:lnTo>
                        <a:pt x="24" y="12"/>
                      </a:lnTo>
                      <a:lnTo>
                        <a:pt x="24" y="14"/>
                      </a:lnTo>
                      <a:lnTo>
                        <a:pt x="23" y="16"/>
                      </a:lnTo>
                      <a:lnTo>
                        <a:pt x="22" y="18"/>
                      </a:lnTo>
                      <a:lnTo>
                        <a:pt x="20" y="20"/>
                      </a:lnTo>
                      <a:lnTo>
                        <a:pt x="19" y="21"/>
                      </a:lnTo>
                      <a:lnTo>
                        <a:pt x="17" y="22"/>
                      </a:lnTo>
                      <a:lnTo>
                        <a:pt x="14" y="23"/>
                      </a:lnTo>
                      <a:lnTo>
                        <a:pt x="12" y="23"/>
                      </a:lnTo>
                      <a:lnTo>
                        <a:pt x="10" y="23"/>
                      </a:lnTo>
                      <a:lnTo>
                        <a:pt x="7" y="22"/>
                      </a:lnTo>
                      <a:lnTo>
                        <a:pt x="5" y="21"/>
                      </a:lnTo>
                      <a:lnTo>
                        <a:pt x="4" y="20"/>
                      </a:lnTo>
                      <a:lnTo>
                        <a:pt x="2" y="18"/>
                      </a:lnTo>
                      <a:lnTo>
                        <a:pt x="1" y="16"/>
                      </a:lnTo>
                      <a:lnTo>
                        <a:pt x="0" y="14"/>
                      </a:lnTo>
                      <a:lnTo>
                        <a:pt x="0" y="12"/>
                      </a:lnTo>
                      <a:lnTo>
                        <a:pt x="0" y="9"/>
                      </a:lnTo>
                      <a:lnTo>
                        <a:pt x="1" y="7"/>
                      </a:lnTo>
                      <a:lnTo>
                        <a:pt x="2" y="5"/>
                      </a:lnTo>
                      <a:lnTo>
                        <a:pt x="4" y="3"/>
                      </a:lnTo>
                      <a:lnTo>
                        <a:pt x="5" y="2"/>
                      </a:lnTo>
                      <a:lnTo>
                        <a:pt x="7" y="1"/>
                      </a:lnTo>
                      <a:lnTo>
                        <a:pt x="10" y="0"/>
                      </a:lnTo>
                      <a:lnTo>
                        <a:pt x="12" y="0"/>
                      </a:lnTo>
                    </a:path>
                  </a:pathLst>
                </a:custGeom>
                <a:solidFill>
                  <a:schemeClr val="accent1"/>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559" name="Group 1151"/>
              <p:cNvGrpSpPr>
                <a:grpSpLocks/>
              </p:cNvGrpSpPr>
              <p:nvPr/>
            </p:nvGrpSpPr>
            <p:grpSpPr bwMode="auto">
              <a:xfrm>
                <a:off x="4235" y="2847"/>
                <a:ext cx="188" cy="435"/>
                <a:chOff x="4235" y="2847"/>
                <a:chExt cx="188" cy="435"/>
              </a:xfrm>
            </p:grpSpPr>
            <p:sp>
              <p:nvSpPr>
                <p:cNvPr id="146560" name="Freeform 1152"/>
                <p:cNvSpPr>
                  <a:spLocks/>
                </p:cNvSpPr>
                <p:nvPr/>
              </p:nvSpPr>
              <p:spPr bwMode="auto">
                <a:xfrm>
                  <a:off x="4235" y="2851"/>
                  <a:ext cx="185" cy="429"/>
                </a:xfrm>
                <a:custGeom>
                  <a:avLst/>
                  <a:gdLst/>
                  <a:ahLst/>
                  <a:cxnLst>
                    <a:cxn ang="0">
                      <a:pos x="155" y="0"/>
                    </a:cxn>
                    <a:cxn ang="0">
                      <a:pos x="24" y="0"/>
                    </a:cxn>
                    <a:cxn ang="0">
                      <a:pos x="26" y="14"/>
                    </a:cxn>
                    <a:cxn ang="0">
                      <a:pos x="41" y="27"/>
                    </a:cxn>
                    <a:cxn ang="0">
                      <a:pos x="40" y="304"/>
                    </a:cxn>
                    <a:cxn ang="0">
                      <a:pos x="0" y="337"/>
                    </a:cxn>
                    <a:cxn ang="0">
                      <a:pos x="1" y="428"/>
                    </a:cxn>
                    <a:cxn ang="0">
                      <a:pos x="184" y="428"/>
                    </a:cxn>
                    <a:cxn ang="0">
                      <a:pos x="184" y="341"/>
                    </a:cxn>
                    <a:cxn ang="0">
                      <a:pos x="145" y="300"/>
                    </a:cxn>
                    <a:cxn ang="0">
                      <a:pos x="145" y="33"/>
                    </a:cxn>
                    <a:cxn ang="0">
                      <a:pos x="154" y="17"/>
                    </a:cxn>
                    <a:cxn ang="0">
                      <a:pos x="154" y="0"/>
                    </a:cxn>
                    <a:cxn ang="0">
                      <a:pos x="55" y="66"/>
                    </a:cxn>
                    <a:cxn ang="0">
                      <a:pos x="125" y="66"/>
                    </a:cxn>
                    <a:cxn ang="0">
                      <a:pos x="125" y="300"/>
                    </a:cxn>
                    <a:cxn ang="0">
                      <a:pos x="55" y="300"/>
                    </a:cxn>
                    <a:cxn ang="0">
                      <a:pos x="55" y="66"/>
                    </a:cxn>
                    <a:cxn ang="0">
                      <a:pos x="155" y="0"/>
                    </a:cxn>
                  </a:cxnLst>
                  <a:rect l="0" t="0" r="r" b="b"/>
                  <a:pathLst>
                    <a:path w="185" h="429">
                      <a:moveTo>
                        <a:pt x="155" y="0"/>
                      </a:moveTo>
                      <a:lnTo>
                        <a:pt x="24" y="0"/>
                      </a:lnTo>
                      <a:lnTo>
                        <a:pt x="26" y="14"/>
                      </a:lnTo>
                      <a:lnTo>
                        <a:pt x="41" y="27"/>
                      </a:lnTo>
                      <a:lnTo>
                        <a:pt x="40" y="304"/>
                      </a:lnTo>
                      <a:lnTo>
                        <a:pt x="0" y="337"/>
                      </a:lnTo>
                      <a:lnTo>
                        <a:pt x="1" y="428"/>
                      </a:lnTo>
                      <a:lnTo>
                        <a:pt x="184" y="428"/>
                      </a:lnTo>
                      <a:lnTo>
                        <a:pt x="184" y="341"/>
                      </a:lnTo>
                      <a:lnTo>
                        <a:pt x="145" y="300"/>
                      </a:lnTo>
                      <a:lnTo>
                        <a:pt x="145" y="33"/>
                      </a:lnTo>
                      <a:lnTo>
                        <a:pt x="154" y="17"/>
                      </a:lnTo>
                      <a:lnTo>
                        <a:pt x="154" y="0"/>
                      </a:lnTo>
                      <a:lnTo>
                        <a:pt x="55" y="66"/>
                      </a:lnTo>
                      <a:lnTo>
                        <a:pt x="125" y="66"/>
                      </a:lnTo>
                      <a:lnTo>
                        <a:pt x="125" y="300"/>
                      </a:lnTo>
                      <a:lnTo>
                        <a:pt x="55" y="300"/>
                      </a:lnTo>
                      <a:lnTo>
                        <a:pt x="55" y="66"/>
                      </a:lnTo>
                      <a:lnTo>
                        <a:pt x="155" y="0"/>
                      </a:lnTo>
                    </a:path>
                  </a:pathLst>
                </a:custGeom>
                <a:solidFill>
                  <a:srgbClr val="FAFD00"/>
                </a:solidFill>
                <a:ln w="12700" cap="rnd" cmpd="sng">
                  <a:noFill/>
                  <a:prstDash val="solid"/>
                  <a:round/>
                  <a:headEnd type="none" w="med" len="med"/>
                  <a:tailEnd type="none" w="med" len="med"/>
                </a:ln>
                <a:effectLst/>
              </p:spPr>
              <p:txBody>
                <a:bodyPr/>
                <a:lstStyle/>
                <a:p>
                  <a:endParaRPr lang="fr-FR"/>
                </a:p>
              </p:txBody>
            </p:sp>
            <p:grpSp>
              <p:nvGrpSpPr>
                <p:cNvPr id="146561" name="Group 1153"/>
                <p:cNvGrpSpPr>
                  <a:grpSpLocks/>
                </p:cNvGrpSpPr>
                <p:nvPr/>
              </p:nvGrpSpPr>
              <p:grpSpPr bwMode="auto">
                <a:xfrm>
                  <a:off x="4235" y="2847"/>
                  <a:ext cx="188" cy="435"/>
                  <a:chOff x="4235" y="2847"/>
                  <a:chExt cx="188" cy="435"/>
                </a:xfrm>
              </p:grpSpPr>
              <p:sp>
                <p:nvSpPr>
                  <p:cNvPr id="146562" name="Freeform 1154"/>
                  <p:cNvSpPr>
                    <a:spLocks/>
                  </p:cNvSpPr>
                  <p:nvPr/>
                </p:nvSpPr>
                <p:spPr bwMode="auto">
                  <a:xfrm>
                    <a:off x="4293" y="2913"/>
                    <a:ext cx="74" cy="240"/>
                  </a:xfrm>
                  <a:custGeom>
                    <a:avLst/>
                    <a:gdLst/>
                    <a:ahLst/>
                    <a:cxnLst>
                      <a:cxn ang="0">
                        <a:pos x="0" y="0"/>
                      </a:cxn>
                      <a:cxn ang="0">
                        <a:pos x="73" y="0"/>
                      </a:cxn>
                      <a:cxn ang="0">
                        <a:pos x="73" y="239"/>
                      </a:cxn>
                      <a:cxn ang="0">
                        <a:pos x="0" y="239"/>
                      </a:cxn>
                      <a:cxn ang="0">
                        <a:pos x="0" y="0"/>
                      </a:cxn>
                    </a:cxnLst>
                    <a:rect l="0" t="0" r="r" b="b"/>
                    <a:pathLst>
                      <a:path w="74" h="240">
                        <a:moveTo>
                          <a:pt x="0" y="0"/>
                        </a:moveTo>
                        <a:lnTo>
                          <a:pt x="73" y="0"/>
                        </a:lnTo>
                        <a:lnTo>
                          <a:pt x="73"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563" name="Freeform 1155"/>
                  <p:cNvSpPr>
                    <a:spLocks/>
                  </p:cNvSpPr>
                  <p:nvPr/>
                </p:nvSpPr>
                <p:spPr bwMode="auto">
                  <a:xfrm>
                    <a:off x="4235" y="2847"/>
                    <a:ext cx="188" cy="435"/>
                  </a:xfrm>
                  <a:custGeom>
                    <a:avLst/>
                    <a:gdLst/>
                    <a:ahLst/>
                    <a:cxnLst>
                      <a:cxn ang="0">
                        <a:pos x="161" y="0"/>
                      </a:cxn>
                      <a:cxn ang="0">
                        <a:pos x="25" y="0"/>
                      </a:cxn>
                      <a:cxn ang="0">
                        <a:pos x="24" y="17"/>
                      </a:cxn>
                      <a:cxn ang="0">
                        <a:pos x="41" y="30"/>
                      </a:cxn>
                      <a:cxn ang="0">
                        <a:pos x="41" y="305"/>
                      </a:cxn>
                      <a:cxn ang="0">
                        <a:pos x="0" y="342"/>
                      </a:cxn>
                      <a:cxn ang="0">
                        <a:pos x="0" y="434"/>
                      </a:cxn>
                      <a:cxn ang="0">
                        <a:pos x="187" y="434"/>
                      </a:cxn>
                      <a:cxn ang="0">
                        <a:pos x="187" y="344"/>
                      </a:cxn>
                      <a:cxn ang="0">
                        <a:pos x="145" y="305"/>
                      </a:cxn>
                      <a:cxn ang="0">
                        <a:pos x="145" y="31"/>
                      </a:cxn>
                      <a:cxn ang="0">
                        <a:pos x="160" y="17"/>
                      </a:cxn>
                      <a:cxn ang="0">
                        <a:pos x="161" y="0"/>
                      </a:cxn>
                    </a:cxnLst>
                    <a:rect l="0" t="0" r="r" b="b"/>
                    <a:pathLst>
                      <a:path w="188" h="435">
                        <a:moveTo>
                          <a:pt x="161" y="0"/>
                        </a:moveTo>
                        <a:lnTo>
                          <a:pt x="25" y="0"/>
                        </a:lnTo>
                        <a:lnTo>
                          <a:pt x="24" y="17"/>
                        </a:lnTo>
                        <a:lnTo>
                          <a:pt x="41" y="30"/>
                        </a:lnTo>
                        <a:lnTo>
                          <a:pt x="41" y="305"/>
                        </a:lnTo>
                        <a:lnTo>
                          <a:pt x="0" y="342"/>
                        </a:lnTo>
                        <a:lnTo>
                          <a:pt x="0" y="434"/>
                        </a:lnTo>
                        <a:lnTo>
                          <a:pt x="187" y="434"/>
                        </a:lnTo>
                        <a:lnTo>
                          <a:pt x="187" y="344"/>
                        </a:lnTo>
                        <a:lnTo>
                          <a:pt x="145" y="305"/>
                        </a:lnTo>
                        <a:lnTo>
                          <a:pt x="145" y="31"/>
                        </a:lnTo>
                        <a:lnTo>
                          <a:pt x="160" y="17"/>
                        </a:lnTo>
                        <a:lnTo>
                          <a:pt x="161"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nvGrpSpPr>
              <p:cNvPr id="146564" name="Group 1156"/>
              <p:cNvGrpSpPr>
                <a:grpSpLocks/>
              </p:cNvGrpSpPr>
              <p:nvPr/>
            </p:nvGrpSpPr>
            <p:grpSpPr bwMode="auto">
              <a:xfrm>
                <a:off x="4592" y="2934"/>
                <a:ext cx="61" cy="92"/>
                <a:chOff x="4592" y="2934"/>
                <a:chExt cx="61" cy="92"/>
              </a:xfrm>
            </p:grpSpPr>
            <p:sp>
              <p:nvSpPr>
                <p:cNvPr id="146565" name="Freeform 1157"/>
                <p:cNvSpPr>
                  <a:spLocks/>
                </p:cNvSpPr>
                <p:nvPr/>
              </p:nvSpPr>
              <p:spPr bwMode="auto">
                <a:xfrm>
                  <a:off x="4592" y="2934"/>
                  <a:ext cx="61" cy="61"/>
                </a:xfrm>
                <a:custGeom>
                  <a:avLst/>
                  <a:gdLst/>
                  <a:ahLst/>
                  <a:cxnLst>
                    <a:cxn ang="0">
                      <a:pos x="30" y="0"/>
                    </a:cxn>
                    <a:cxn ang="0">
                      <a:pos x="35" y="1"/>
                    </a:cxn>
                    <a:cxn ang="0">
                      <a:pos x="41" y="2"/>
                    </a:cxn>
                    <a:cxn ang="0">
                      <a:pos x="46" y="5"/>
                    </a:cxn>
                    <a:cxn ang="0">
                      <a:pos x="51" y="9"/>
                    </a:cxn>
                    <a:cxn ang="0">
                      <a:pos x="55" y="14"/>
                    </a:cxn>
                    <a:cxn ang="0">
                      <a:pos x="57" y="18"/>
                    </a:cxn>
                    <a:cxn ang="0">
                      <a:pos x="59" y="24"/>
                    </a:cxn>
                    <a:cxn ang="0">
                      <a:pos x="60" y="30"/>
                    </a:cxn>
                    <a:cxn ang="0">
                      <a:pos x="59" y="36"/>
                    </a:cxn>
                    <a:cxn ang="0">
                      <a:pos x="57" y="42"/>
                    </a:cxn>
                    <a:cxn ang="0">
                      <a:pos x="55" y="46"/>
                    </a:cxn>
                    <a:cxn ang="0">
                      <a:pos x="51" y="51"/>
                    </a:cxn>
                    <a:cxn ang="0">
                      <a:pos x="46" y="55"/>
                    </a:cxn>
                    <a:cxn ang="0">
                      <a:pos x="41" y="57"/>
                    </a:cxn>
                    <a:cxn ang="0">
                      <a:pos x="35" y="59"/>
                    </a:cxn>
                    <a:cxn ang="0">
                      <a:pos x="30" y="60"/>
                    </a:cxn>
                    <a:cxn ang="0">
                      <a:pos x="24" y="59"/>
                    </a:cxn>
                    <a:cxn ang="0">
                      <a:pos x="19"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9" y="2"/>
                    </a:cxn>
                    <a:cxn ang="0">
                      <a:pos x="24" y="1"/>
                    </a:cxn>
                    <a:cxn ang="0">
                      <a:pos x="30" y="0"/>
                    </a:cxn>
                  </a:cxnLst>
                  <a:rect l="0" t="0" r="r" b="b"/>
                  <a:pathLst>
                    <a:path w="61" h="61">
                      <a:moveTo>
                        <a:pt x="30" y="0"/>
                      </a:moveTo>
                      <a:lnTo>
                        <a:pt x="35" y="1"/>
                      </a:lnTo>
                      <a:lnTo>
                        <a:pt x="41" y="2"/>
                      </a:lnTo>
                      <a:lnTo>
                        <a:pt x="46" y="5"/>
                      </a:lnTo>
                      <a:lnTo>
                        <a:pt x="51" y="9"/>
                      </a:lnTo>
                      <a:lnTo>
                        <a:pt x="55" y="14"/>
                      </a:lnTo>
                      <a:lnTo>
                        <a:pt x="57" y="18"/>
                      </a:lnTo>
                      <a:lnTo>
                        <a:pt x="59" y="24"/>
                      </a:lnTo>
                      <a:lnTo>
                        <a:pt x="60" y="30"/>
                      </a:lnTo>
                      <a:lnTo>
                        <a:pt x="59" y="36"/>
                      </a:lnTo>
                      <a:lnTo>
                        <a:pt x="57" y="42"/>
                      </a:lnTo>
                      <a:lnTo>
                        <a:pt x="55" y="46"/>
                      </a:lnTo>
                      <a:lnTo>
                        <a:pt x="51" y="51"/>
                      </a:lnTo>
                      <a:lnTo>
                        <a:pt x="46" y="55"/>
                      </a:lnTo>
                      <a:lnTo>
                        <a:pt x="41" y="57"/>
                      </a:lnTo>
                      <a:lnTo>
                        <a:pt x="35" y="59"/>
                      </a:lnTo>
                      <a:lnTo>
                        <a:pt x="30" y="60"/>
                      </a:lnTo>
                      <a:lnTo>
                        <a:pt x="24" y="59"/>
                      </a:lnTo>
                      <a:lnTo>
                        <a:pt x="19" y="57"/>
                      </a:lnTo>
                      <a:lnTo>
                        <a:pt x="13" y="55"/>
                      </a:lnTo>
                      <a:lnTo>
                        <a:pt x="9" y="51"/>
                      </a:lnTo>
                      <a:lnTo>
                        <a:pt x="5" y="46"/>
                      </a:lnTo>
                      <a:lnTo>
                        <a:pt x="2" y="42"/>
                      </a:lnTo>
                      <a:lnTo>
                        <a:pt x="1" y="36"/>
                      </a:lnTo>
                      <a:lnTo>
                        <a:pt x="0" y="30"/>
                      </a:lnTo>
                      <a:lnTo>
                        <a:pt x="1" y="24"/>
                      </a:lnTo>
                      <a:lnTo>
                        <a:pt x="2" y="18"/>
                      </a:lnTo>
                      <a:lnTo>
                        <a:pt x="5" y="14"/>
                      </a:lnTo>
                      <a:lnTo>
                        <a:pt x="9" y="9"/>
                      </a:lnTo>
                      <a:lnTo>
                        <a:pt x="13" y="5"/>
                      </a:lnTo>
                      <a:lnTo>
                        <a:pt x="19" y="2"/>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66" name="Freeform 1158"/>
                <p:cNvSpPr>
                  <a:spLocks/>
                </p:cNvSpPr>
                <p:nvPr/>
              </p:nvSpPr>
              <p:spPr bwMode="auto">
                <a:xfrm>
                  <a:off x="4611" y="3000"/>
                  <a:ext cx="24" cy="26"/>
                </a:xfrm>
                <a:custGeom>
                  <a:avLst/>
                  <a:gdLst/>
                  <a:ahLst/>
                  <a:cxnLst>
                    <a:cxn ang="0">
                      <a:pos x="11" y="0"/>
                    </a:cxn>
                    <a:cxn ang="0">
                      <a:pos x="14" y="0"/>
                    </a:cxn>
                    <a:cxn ang="0">
                      <a:pos x="16" y="1"/>
                    </a:cxn>
                    <a:cxn ang="0">
                      <a:pos x="18" y="2"/>
                    </a:cxn>
                    <a:cxn ang="0">
                      <a:pos x="20" y="4"/>
                    </a:cxn>
                    <a:cxn ang="0">
                      <a:pos x="21" y="5"/>
                    </a:cxn>
                    <a:cxn ang="0">
                      <a:pos x="22" y="7"/>
                    </a:cxn>
                    <a:cxn ang="0">
                      <a:pos x="23" y="9"/>
                    </a:cxn>
                    <a:cxn ang="0">
                      <a:pos x="23" y="12"/>
                    </a:cxn>
                    <a:cxn ang="0">
                      <a:pos x="23" y="14"/>
                    </a:cxn>
                    <a:cxn ang="0">
                      <a:pos x="22" y="17"/>
                    </a:cxn>
                    <a:cxn ang="0">
                      <a:pos x="21" y="19"/>
                    </a:cxn>
                    <a:cxn ang="0">
                      <a:pos x="20" y="21"/>
                    </a:cxn>
                    <a:cxn ang="0">
                      <a:pos x="18" y="22"/>
                    </a:cxn>
                    <a:cxn ang="0">
                      <a:pos x="16" y="23"/>
                    </a:cxn>
                    <a:cxn ang="0">
                      <a:pos x="14" y="24"/>
                    </a:cxn>
                    <a:cxn ang="0">
                      <a:pos x="11" y="25"/>
                    </a:cxn>
                    <a:cxn ang="0">
                      <a:pos x="9" y="24"/>
                    </a:cxn>
                    <a:cxn ang="0">
                      <a:pos x="7" y="23"/>
                    </a:cxn>
                    <a:cxn ang="0">
                      <a:pos x="5" y="22"/>
                    </a:cxn>
                    <a:cxn ang="0">
                      <a:pos x="3" y="21"/>
                    </a:cxn>
                    <a:cxn ang="0">
                      <a:pos x="2" y="19"/>
                    </a:cxn>
                    <a:cxn ang="0">
                      <a:pos x="1" y="17"/>
                    </a:cxn>
                    <a:cxn ang="0">
                      <a:pos x="0" y="14"/>
                    </a:cxn>
                    <a:cxn ang="0">
                      <a:pos x="0" y="12"/>
                    </a:cxn>
                    <a:cxn ang="0">
                      <a:pos x="0" y="9"/>
                    </a:cxn>
                    <a:cxn ang="0">
                      <a:pos x="1" y="7"/>
                    </a:cxn>
                    <a:cxn ang="0">
                      <a:pos x="2" y="5"/>
                    </a:cxn>
                    <a:cxn ang="0">
                      <a:pos x="3" y="4"/>
                    </a:cxn>
                    <a:cxn ang="0">
                      <a:pos x="5" y="2"/>
                    </a:cxn>
                    <a:cxn ang="0">
                      <a:pos x="7" y="1"/>
                    </a:cxn>
                    <a:cxn ang="0">
                      <a:pos x="9" y="0"/>
                    </a:cxn>
                    <a:cxn ang="0">
                      <a:pos x="11" y="0"/>
                    </a:cxn>
                  </a:cxnLst>
                  <a:rect l="0" t="0" r="r" b="b"/>
                  <a:pathLst>
                    <a:path w="24" h="26">
                      <a:moveTo>
                        <a:pt x="11" y="0"/>
                      </a:moveTo>
                      <a:lnTo>
                        <a:pt x="14" y="0"/>
                      </a:lnTo>
                      <a:lnTo>
                        <a:pt x="16" y="1"/>
                      </a:lnTo>
                      <a:lnTo>
                        <a:pt x="18" y="2"/>
                      </a:lnTo>
                      <a:lnTo>
                        <a:pt x="20" y="4"/>
                      </a:lnTo>
                      <a:lnTo>
                        <a:pt x="21" y="5"/>
                      </a:lnTo>
                      <a:lnTo>
                        <a:pt x="22" y="7"/>
                      </a:lnTo>
                      <a:lnTo>
                        <a:pt x="23" y="9"/>
                      </a:lnTo>
                      <a:lnTo>
                        <a:pt x="23" y="12"/>
                      </a:lnTo>
                      <a:lnTo>
                        <a:pt x="23" y="14"/>
                      </a:lnTo>
                      <a:lnTo>
                        <a:pt x="22" y="17"/>
                      </a:lnTo>
                      <a:lnTo>
                        <a:pt x="21" y="19"/>
                      </a:lnTo>
                      <a:lnTo>
                        <a:pt x="20" y="21"/>
                      </a:lnTo>
                      <a:lnTo>
                        <a:pt x="18" y="22"/>
                      </a:lnTo>
                      <a:lnTo>
                        <a:pt x="16" y="23"/>
                      </a:lnTo>
                      <a:lnTo>
                        <a:pt x="14" y="24"/>
                      </a:lnTo>
                      <a:lnTo>
                        <a:pt x="11" y="25"/>
                      </a:lnTo>
                      <a:lnTo>
                        <a:pt x="9" y="24"/>
                      </a:lnTo>
                      <a:lnTo>
                        <a:pt x="7" y="23"/>
                      </a:lnTo>
                      <a:lnTo>
                        <a:pt x="5" y="22"/>
                      </a:lnTo>
                      <a:lnTo>
                        <a:pt x="3" y="21"/>
                      </a:lnTo>
                      <a:lnTo>
                        <a:pt x="2" y="19"/>
                      </a:lnTo>
                      <a:lnTo>
                        <a:pt x="1" y="17"/>
                      </a:lnTo>
                      <a:lnTo>
                        <a:pt x="0" y="14"/>
                      </a:lnTo>
                      <a:lnTo>
                        <a:pt x="0" y="12"/>
                      </a:lnTo>
                      <a:lnTo>
                        <a:pt x="0" y="9"/>
                      </a:lnTo>
                      <a:lnTo>
                        <a:pt x="1" y="7"/>
                      </a:lnTo>
                      <a:lnTo>
                        <a:pt x="2" y="5"/>
                      </a:lnTo>
                      <a:lnTo>
                        <a:pt x="3" y="4"/>
                      </a:lnTo>
                      <a:lnTo>
                        <a:pt x="5" y="2"/>
                      </a:lnTo>
                      <a:lnTo>
                        <a:pt x="7" y="1"/>
                      </a:lnTo>
                      <a:lnTo>
                        <a:pt x="9" y="0"/>
                      </a:lnTo>
                      <a:lnTo>
                        <a:pt x="11"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567" name="Group 1159"/>
              <p:cNvGrpSpPr>
                <a:grpSpLocks/>
              </p:cNvGrpSpPr>
              <p:nvPr/>
            </p:nvGrpSpPr>
            <p:grpSpPr bwMode="auto">
              <a:xfrm>
                <a:off x="4592" y="3036"/>
                <a:ext cx="61" cy="90"/>
                <a:chOff x="4592" y="3036"/>
                <a:chExt cx="61" cy="90"/>
              </a:xfrm>
            </p:grpSpPr>
            <p:sp>
              <p:nvSpPr>
                <p:cNvPr id="146568" name="Freeform 1160"/>
                <p:cNvSpPr>
                  <a:spLocks/>
                </p:cNvSpPr>
                <p:nvPr/>
              </p:nvSpPr>
              <p:spPr bwMode="auto">
                <a:xfrm>
                  <a:off x="4592" y="3064"/>
                  <a:ext cx="61" cy="62"/>
                </a:xfrm>
                <a:custGeom>
                  <a:avLst/>
                  <a:gdLst/>
                  <a:ahLst/>
                  <a:cxnLst>
                    <a:cxn ang="0">
                      <a:pos x="30" y="0"/>
                    </a:cxn>
                    <a:cxn ang="0">
                      <a:pos x="35" y="1"/>
                    </a:cxn>
                    <a:cxn ang="0">
                      <a:pos x="41" y="3"/>
                    </a:cxn>
                    <a:cxn ang="0">
                      <a:pos x="46" y="5"/>
                    </a:cxn>
                    <a:cxn ang="0">
                      <a:pos x="51" y="9"/>
                    </a:cxn>
                    <a:cxn ang="0">
                      <a:pos x="55" y="14"/>
                    </a:cxn>
                    <a:cxn ang="0">
                      <a:pos x="57" y="19"/>
                    </a:cxn>
                    <a:cxn ang="0">
                      <a:pos x="59" y="25"/>
                    </a:cxn>
                    <a:cxn ang="0">
                      <a:pos x="60" y="31"/>
                    </a:cxn>
                    <a:cxn ang="0">
                      <a:pos x="59" y="36"/>
                    </a:cxn>
                    <a:cxn ang="0">
                      <a:pos x="57" y="42"/>
                    </a:cxn>
                    <a:cxn ang="0">
                      <a:pos x="55" y="47"/>
                    </a:cxn>
                    <a:cxn ang="0">
                      <a:pos x="51" y="52"/>
                    </a:cxn>
                    <a:cxn ang="0">
                      <a:pos x="46" y="55"/>
                    </a:cxn>
                    <a:cxn ang="0">
                      <a:pos x="41" y="58"/>
                    </a:cxn>
                    <a:cxn ang="0">
                      <a:pos x="35" y="60"/>
                    </a:cxn>
                    <a:cxn ang="0">
                      <a:pos x="30" y="61"/>
                    </a:cxn>
                    <a:cxn ang="0">
                      <a:pos x="24" y="60"/>
                    </a:cxn>
                    <a:cxn ang="0">
                      <a:pos x="19"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1" h="62">
                      <a:moveTo>
                        <a:pt x="30" y="0"/>
                      </a:moveTo>
                      <a:lnTo>
                        <a:pt x="35" y="1"/>
                      </a:lnTo>
                      <a:lnTo>
                        <a:pt x="41" y="3"/>
                      </a:lnTo>
                      <a:lnTo>
                        <a:pt x="46" y="5"/>
                      </a:lnTo>
                      <a:lnTo>
                        <a:pt x="51" y="9"/>
                      </a:lnTo>
                      <a:lnTo>
                        <a:pt x="55" y="14"/>
                      </a:lnTo>
                      <a:lnTo>
                        <a:pt x="57" y="19"/>
                      </a:lnTo>
                      <a:lnTo>
                        <a:pt x="59" y="25"/>
                      </a:lnTo>
                      <a:lnTo>
                        <a:pt x="60" y="31"/>
                      </a:lnTo>
                      <a:lnTo>
                        <a:pt x="59" y="36"/>
                      </a:lnTo>
                      <a:lnTo>
                        <a:pt x="57" y="42"/>
                      </a:lnTo>
                      <a:lnTo>
                        <a:pt x="55" y="47"/>
                      </a:lnTo>
                      <a:lnTo>
                        <a:pt x="51" y="52"/>
                      </a:lnTo>
                      <a:lnTo>
                        <a:pt x="46" y="55"/>
                      </a:lnTo>
                      <a:lnTo>
                        <a:pt x="41" y="58"/>
                      </a:lnTo>
                      <a:lnTo>
                        <a:pt x="35" y="60"/>
                      </a:lnTo>
                      <a:lnTo>
                        <a:pt x="30" y="61"/>
                      </a:lnTo>
                      <a:lnTo>
                        <a:pt x="24" y="60"/>
                      </a:lnTo>
                      <a:lnTo>
                        <a:pt x="19" y="58"/>
                      </a:lnTo>
                      <a:lnTo>
                        <a:pt x="13" y="55"/>
                      </a:lnTo>
                      <a:lnTo>
                        <a:pt x="9" y="52"/>
                      </a:lnTo>
                      <a:lnTo>
                        <a:pt x="5" y="47"/>
                      </a:lnTo>
                      <a:lnTo>
                        <a:pt x="2" y="42"/>
                      </a:lnTo>
                      <a:lnTo>
                        <a:pt x="1" y="36"/>
                      </a:lnTo>
                      <a:lnTo>
                        <a:pt x="0" y="31"/>
                      </a:lnTo>
                      <a:lnTo>
                        <a:pt x="1" y="25"/>
                      </a:lnTo>
                      <a:lnTo>
                        <a:pt x="2" y="19"/>
                      </a:lnTo>
                      <a:lnTo>
                        <a:pt x="5" y="14"/>
                      </a:lnTo>
                      <a:lnTo>
                        <a:pt x="9" y="9"/>
                      </a:lnTo>
                      <a:lnTo>
                        <a:pt x="13" y="5"/>
                      </a:lnTo>
                      <a:lnTo>
                        <a:pt x="19" y="3"/>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69" name="Freeform 1161"/>
                <p:cNvSpPr>
                  <a:spLocks/>
                </p:cNvSpPr>
                <p:nvPr/>
              </p:nvSpPr>
              <p:spPr bwMode="auto">
                <a:xfrm>
                  <a:off x="4611" y="3036"/>
                  <a:ext cx="24" cy="24"/>
                </a:xfrm>
                <a:custGeom>
                  <a:avLst/>
                  <a:gdLst/>
                  <a:ahLst/>
                  <a:cxnLst>
                    <a:cxn ang="0">
                      <a:pos x="11" y="0"/>
                    </a:cxn>
                    <a:cxn ang="0">
                      <a:pos x="14" y="0"/>
                    </a:cxn>
                    <a:cxn ang="0">
                      <a:pos x="16" y="1"/>
                    </a:cxn>
                    <a:cxn ang="0">
                      <a:pos x="18" y="2"/>
                    </a:cxn>
                    <a:cxn ang="0">
                      <a:pos x="20" y="3"/>
                    </a:cxn>
                    <a:cxn ang="0">
                      <a:pos x="21" y="5"/>
                    </a:cxn>
                    <a:cxn ang="0">
                      <a:pos x="22" y="7"/>
                    </a:cxn>
                    <a:cxn ang="0">
                      <a:pos x="23" y="9"/>
                    </a:cxn>
                    <a:cxn ang="0">
                      <a:pos x="23" y="12"/>
                    </a:cxn>
                    <a:cxn ang="0">
                      <a:pos x="23" y="14"/>
                    </a:cxn>
                    <a:cxn ang="0">
                      <a:pos x="22" y="16"/>
                    </a:cxn>
                    <a:cxn ang="0">
                      <a:pos x="21" y="18"/>
                    </a:cxn>
                    <a:cxn ang="0">
                      <a:pos x="20" y="20"/>
                    </a:cxn>
                    <a:cxn ang="0">
                      <a:pos x="18" y="21"/>
                    </a:cxn>
                    <a:cxn ang="0">
                      <a:pos x="16" y="22"/>
                    </a:cxn>
                    <a:cxn ang="0">
                      <a:pos x="14" y="23"/>
                    </a:cxn>
                    <a:cxn ang="0">
                      <a:pos x="11" y="23"/>
                    </a:cxn>
                    <a:cxn ang="0">
                      <a:pos x="9" y="23"/>
                    </a:cxn>
                    <a:cxn ang="0">
                      <a:pos x="7" y="22"/>
                    </a:cxn>
                    <a:cxn ang="0">
                      <a:pos x="5" y="21"/>
                    </a:cxn>
                    <a:cxn ang="0">
                      <a:pos x="3" y="20"/>
                    </a:cxn>
                    <a:cxn ang="0">
                      <a:pos x="2" y="18"/>
                    </a:cxn>
                    <a:cxn ang="0">
                      <a:pos x="1" y="16"/>
                    </a:cxn>
                    <a:cxn ang="0">
                      <a:pos x="0" y="14"/>
                    </a:cxn>
                    <a:cxn ang="0">
                      <a:pos x="0" y="12"/>
                    </a:cxn>
                    <a:cxn ang="0">
                      <a:pos x="0" y="9"/>
                    </a:cxn>
                    <a:cxn ang="0">
                      <a:pos x="1" y="7"/>
                    </a:cxn>
                    <a:cxn ang="0">
                      <a:pos x="2" y="5"/>
                    </a:cxn>
                    <a:cxn ang="0">
                      <a:pos x="3" y="3"/>
                    </a:cxn>
                    <a:cxn ang="0">
                      <a:pos x="5" y="2"/>
                    </a:cxn>
                    <a:cxn ang="0">
                      <a:pos x="7" y="1"/>
                    </a:cxn>
                    <a:cxn ang="0">
                      <a:pos x="9" y="0"/>
                    </a:cxn>
                    <a:cxn ang="0">
                      <a:pos x="11" y="0"/>
                    </a:cxn>
                  </a:cxnLst>
                  <a:rect l="0" t="0" r="r" b="b"/>
                  <a:pathLst>
                    <a:path w="24" h="24">
                      <a:moveTo>
                        <a:pt x="11" y="0"/>
                      </a:moveTo>
                      <a:lnTo>
                        <a:pt x="14" y="0"/>
                      </a:lnTo>
                      <a:lnTo>
                        <a:pt x="16" y="1"/>
                      </a:lnTo>
                      <a:lnTo>
                        <a:pt x="18" y="2"/>
                      </a:lnTo>
                      <a:lnTo>
                        <a:pt x="20" y="3"/>
                      </a:lnTo>
                      <a:lnTo>
                        <a:pt x="21" y="5"/>
                      </a:lnTo>
                      <a:lnTo>
                        <a:pt x="22" y="7"/>
                      </a:lnTo>
                      <a:lnTo>
                        <a:pt x="23" y="9"/>
                      </a:lnTo>
                      <a:lnTo>
                        <a:pt x="23" y="12"/>
                      </a:lnTo>
                      <a:lnTo>
                        <a:pt x="23" y="14"/>
                      </a:lnTo>
                      <a:lnTo>
                        <a:pt x="22" y="16"/>
                      </a:lnTo>
                      <a:lnTo>
                        <a:pt x="21" y="18"/>
                      </a:lnTo>
                      <a:lnTo>
                        <a:pt x="20" y="20"/>
                      </a:lnTo>
                      <a:lnTo>
                        <a:pt x="18" y="21"/>
                      </a:lnTo>
                      <a:lnTo>
                        <a:pt x="16" y="22"/>
                      </a:lnTo>
                      <a:lnTo>
                        <a:pt x="14" y="23"/>
                      </a:lnTo>
                      <a:lnTo>
                        <a:pt x="11" y="23"/>
                      </a:lnTo>
                      <a:lnTo>
                        <a:pt x="9" y="23"/>
                      </a:lnTo>
                      <a:lnTo>
                        <a:pt x="7" y="22"/>
                      </a:lnTo>
                      <a:lnTo>
                        <a:pt x="5" y="21"/>
                      </a:lnTo>
                      <a:lnTo>
                        <a:pt x="3" y="20"/>
                      </a:lnTo>
                      <a:lnTo>
                        <a:pt x="2" y="18"/>
                      </a:lnTo>
                      <a:lnTo>
                        <a:pt x="1" y="16"/>
                      </a:lnTo>
                      <a:lnTo>
                        <a:pt x="0" y="14"/>
                      </a:lnTo>
                      <a:lnTo>
                        <a:pt x="0" y="12"/>
                      </a:lnTo>
                      <a:lnTo>
                        <a:pt x="0" y="9"/>
                      </a:lnTo>
                      <a:lnTo>
                        <a:pt x="1" y="7"/>
                      </a:lnTo>
                      <a:lnTo>
                        <a:pt x="2" y="5"/>
                      </a:lnTo>
                      <a:lnTo>
                        <a:pt x="3" y="3"/>
                      </a:lnTo>
                      <a:lnTo>
                        <a:pt x="5" y="2"/>
                      </a:lnTo>
                      <a:lnTo>
                        <a:pt x="7" y="1"/>
                      </a:lnTo>
                      <a:lnTo>
                        <a:pt x="9" y="0"/>
                      </a:lnTo>
                      <a:lnTo>
                        <a:pt x="11" y="0"/>
                      </a:lnTo>
                    </a:path>
                  </a:pathLst>
                </a:custGeom>
                <a:solidFill>
                  <a:schemeClr val="accent1"/>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570" name="Group 1162"/>
              <p:cNvGrpSpPr>
                <a:grpSpLocks/>
              </p:cNvGrpSpPr>
              <p:nvPr/>
            </p:nvGrpSpPr>
            <p:grpSpPr bwMode="auto">
              <a:xfrm>
                <a:off x="4528" y="2847"/>
                <a:ext cx="188" cy="435"/>
                <a:chOff x="4528" y="2847"/>
                <a:chExt cx="188" cy="435"/>
              </a:xfrm>
            </p:grpSpPr>
            <p:sp>
              <p:nvSpPr>
                <p:cNvPr id="146571" name="Freeform 1163"/>
                <p:cNvSpPr>
                  <a:spLocks/>
                </p:cNvSpPr>
                <p:nvPr/>
              </p:nvSpPr>
              <p:spPr bwMode="auto">
                <a:xfrm>
                  <a:off x="4528" y="2851"/>
                  <a:ext cx="185" cy="429"/>
                </a:xfrm>
                <a:custGeom>
                  <a:avLst/>
                  <a:gdLst/>
                  <a:ahLst/>
                  <a:cxnLst>
                    <a:cxn ang="0">
                      <a:pos x="155" y="0"/>
                    </a:cxn>
                    <a:cxn ang="0">
                      <a:pos x="24" y="0"/>
                    </a:cxn>
                    <a:cxn ang="0">
                      <a:pos x="26" y="14"/>
                    </a:cxn>
                    <a:cxn ang="0">
                      <a:pos x="41" y="27"/>
                    </a:cxn>
                    <a:cxn ang="0">
                      <a:pos x="40" y="304"/>
                    </a:cxn>
                    <a:cxn ang="0">
                      <a:pos x="0" y="337"/>
                    </a:cxn>
                    <a:cxn ang="0">
                      <a:pos x="1" y="428"/>
                    </a:cxn>
                    <a:cxn ang="0">
                      <a:pos x="184" y="428"/>
                    </a:cxn>
                    <a:cxn ang="0">
                      <a:pos x="184" y="341"/>
                    </a:cxn>
                    <a:cxn ang="0">
                      <a:pos x="145" y="300"/>
                    </a:cxn>
                    <a:cxn ang="0">
                      <a:pos x="145" y="33"/>
                    </a:cxn>
                    <a:cxn ang="0">
                      <a:pos x="154" y="17"/>
                    </a:cxn>
                    <a:cxn ang="0">
                      <a:pos x="154" y="0"/>
                    </a:cxn>
                    <a:cxn ang="0">
                      <a:pos x="55" y="66"/>
                    </a:cxn>
                    <a:cxn ang="0">
                      <a:pos x="125" y="66"/>
                    </a:cxn>
                    <a:cxn ang="0">
                      <a:pos x="125" y="300"/>
                    </a:cxn>
                    <a:cxn ang="0">
                      <a:pos x="55" y="300"/>
                    </a:cxn>
                    <a:cxn ang="0">
                      <a:pos x="55" y="66"/>
                    </a:cxn>
                    <a:cxn ang="0">
                      <a:pos x="155" y="0"/>
                    </a:cxn>
                  </a:cxnLst>
                  <a:rect l="0" t="0" r="r" b="b"/>
                  <a:pathLst>
                    <a:path w="185" h="429">
                      <a:moveTo>
                        <a:pt x="155" y="0"/>
                      </a:moveTo>
                      <a:lnTo>
                        <a:pt x="24" y="0"/>
                      </a:lnTo>
                      <a:lnTo>
                        <a:pt x="26" y="14"/>
                      </a:lnTo>
                      <a:lnTo>
                        <a:pt x="41" y="27"/>
                      </a:lnTo>
                      <a:lnTo>
                        <a:pt x="40" y="304"/>
                      </a:lnTo>
                      <a:lnTo>
                        <a:pt x="0" y="337"/>
                      </a:lnTo>
                      <a:lnTo>
                        <a:pt x="1" y="428"/>
                      </a:lnTo>
                      <a:lnTo>
                        <a:pt x="184" y="428"/>
                      </a:lnTo>
                      <a:lnTo>
                        <a:pt x="184" y="341"/>
                      </a:lnTo>
                      <a:lnTo>
                        <a:pt x="145" y="300"/>
                      </a:lnTo>
                      <a:lnTo>
                        <a:pt x="145" y="33"/>
                      </a:lnTo>
                      <a:lnTo>
                        <a:pt x="154" y="17"/>
                      </a:lnTo>
                      <a:lnTo>
                        <a:pt x="154" y="0"/>
                      </a:lnTo>
                      <a:lnTo>
                        <a:pt x="55" y="66"/>
                      </a:lnTo>
                      <a:lnTo>
                        <a:pt x="125" y="66"/>
                      </a:lnTo>
                      <a:lnTo>
                        <a:pt x="125" y="300"/>
                      </a:lnTo>
                      <a:lnTo>
                        <a:pt x="55" y="300"/>
                      </a:lnTo>
                      <a:lnTo>
                        <a:pt x="55" y="66"/>
                      </a:lnTo>
                      <a:lnTo>
                        <a:pt x="155" y="0"/>
                      </a:lnTo>
                    </a:path>
                  </a:pathLst>
                </a:custGeom>
                <a:solidFill>
                  <a:srgbClr val="FAFD00"/>
                </a:solidFill>
                <a:ln w="12700" cap="rnd" cmpd="sng">
                  <a:noFill/>
                  <a:prstDash val="solid"/>
                  <a:round/>
                  <a:headEnd type="none" w="med" len="med"/>
                  <a:tailEnd type="none" w="med" len="med"/>
                </a:ln>
                <a:effectLst/>
              </p:spPr>
              <p:txBody>
                <a:bodyPr/>
                <a:lstStyle/>
                <a:p>
                  <a:endParaRPr lang="fr-FR"/>
                </a:p>
              </p:txBody>
            </p:sp>
            <p:grpSp>
              <p:nvGrpSpPr>
                <p:cNvPr id="146572" name="Group 1164"/>
                <p:cNvGrpSpPr>
                  <a:grpSpLocks/>
                </p:cNvGrpSpPr>
                <p:nvPr/>
              </p:nvGrpSpPr>
              <p:grpSpPr bwMode="auto">
                <a:xfrm>
                  <a:off x="4529" y="2847"/>
                  <a:ext cx="187" cy="435"/>
                  <a:chOff x="4529" y="2847"/>
                  <a:chExt cx="187" cy="435"/>
                </a:xfrm>
              </p:grpSpPr>
              <p:sp>
                <p:nvSpPr>
                  <p:cNvPr id="146573" name="Freeform 1165"/>
                  <p:cNvSpPr>
                    <a:spLocks/>
                  </p:cNvSpPr>
                  <p:nvPr/>
                </p:nvSpPr>
                <p:spPr bwMode="auto">
                  <a:xfrm>
                    <a:off x="4585" y="2913"/>
                    <a:ext cx="76" cy="240"/>
                  </a:xfrm>
                  <a:custGeom>
                    <a:avLst/>
                    <a:gdLst/>
                    <a:ahLst/>
                    <a:cxnLst>
                      <a:cxn ang="0">
                        <a:pos x="0" y="0"/>
                      </a:cxn>
                      <a:cxn ang="0">
                        <a:pos x="75" y="0"/>
                      </a:cxn>
                      <a:cxn ang="0">
                        <a:pos x="75" y="239"/>
                      </a:cxn>
                      <a:cxn ang="0">
                        <a:pos x="0" y="239"/>
                      </a:cxn>
                      <a:cxn ang="0">
                        <a:pos x="0" y="0"/>
                      </a:cxn>
                    </a:cxnLst>
                    <a:rect l="0" t="0" r="r" b="b"/>
                    <a:pathLst>
                      <a:path w="76" h="240">
                        <a:moveTo>
                          <a:pt x="0" y="0"/>
                        </a:moveTo>
                        <a:lnTo>
                          <a:pt x="75" y="0"/>
                        </a:lnTo>
                        <a:lnTo>
                          <a:pt x="75"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574" name="Freeform 1166"/>
                  <p:cNvSpPr>
                    <a:spLocks/>
                  </p:cNvSpPr>
                  <p:nvPr/>
                </p:nvSpPr>
                <p:spPr bwMode="auto">
                  <a:xfrm>
                    <a:off x="4529" y="2847"/>
                    <a:ext cx="187" cy="435"/>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grpSp>
          <p:nvGrpSpPr>
            <p:cNvPr id="146575" name="Group 1167"/>
            <p:cNvGrpSpPr>
              <a:grpSpLocks/>
            </p:cNvGrpSpPr>
            <p:nvPr/>
          </p:nvGrpSpPr>
          <p:grpSpPr bwMode="auto">
            <a:xfrm>
              <a:off x="4894" y="2934"/>
              <a:ext cx="61" cy="92"/>
              <a:chOff x="4894" y="2934"/>
              <a:chExt cx="61" cy="92"/>
            </a:xfrm>
          </p:grpSpPr>
          <p:sp>
            <p:nvSpPr>
              <p:cNvPr id="146576" name="Freeform 1168"/>
              <p:cNvSpPr>
                <a:spLocks/>
              </p:cNvSpPr>
              <p:nvPr/>
            </p:nvSpPr>
            <p:spPr bwMode="auto">
              <a:xfrm>
                <a:off x="4894" y="2934"/>
                <a:ext cx="61" cy="61"/>
              </a:xfrm>
              <a:custGeom>
                <a:avLst/>
                <a:gdLst/>
                <a:ahLst/>
                <a:cxnLst>
                  <a:cxn ang="0">
                    <a:pos x="30" y="0"/>
                  </a:cxn>
                  <a:cxn ang="0">
                    <a:pos x="35" y="1"/>
                  </a:cxn>
                  <a:cxn ang="0">
                    <a:pos x="41" y="2"/>
                  </a:cxn>
                  <a:cxn ang="0">
                    <a:pos x="46" y="5"/>
                  </a:cxn>
                  <a:cxn ang="0">
                    <a:pos x="51" y="9"/>
                  </a:cxn>
                  <a:cxn ang="0">
                    <a:pos x="55" y="14"/>
                  </a:cxn>
                  <a:cxn ang="0">
                    <a:pos x="57" y="18"/>
                  </a:cxn>
                  <a:cxn ang="0">
                    <a:pos x="59" y="24"/>
                  </a:cxn>
                  <a:cxn ang="0">
                    <a:pos x="60" y="30"/>
                  </a:cxn>
                  <a:cxn ang="0">
                    <a:pos x="59" y="36"/>
                  </a:cxn>
                  <a:cxn ang="0">
                    <a:pos x="57" y="42"/>
                  </a:cxn>
                  <a:cxn ang="0">
                    <a:pos x="55" y="46"/>
                  </a:cxn>
                  <a:cxn ang="0">
                    <a:pos x="51" y="51"/>
                  </a:cxn>
                  <a:cxn ang="0">
                    <a:pos x="46" y="55"/>
                  </a:cxn>
                  <a:cxn ang="0">
                    <a:pos x="41" y="57"/>
                  </a:cxn>
                  <a:cxn ang="0">
                    <a:pos x="35" y="59"/>
                  </a:cxn>
                  <a:cxn ang="0">
                    <a:pos x="30" y="60"/>
                  </a:cxn>
                  <a:cxn ang="0">
                    <a:pos x="24" y="59"/>
                  </a:cxn>
                  <a:cxn ang="0">
                    <a:pos x="19"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9" y="2"/>
                  </a:cxn>
                  <a:cxn ang="0">
                    <a:pos x="24" y="1"/>
                  </a:cxn>
                  <a:cxn ang="0">
                    <a:pos x="30" y="0"/>
                  </a:cxn>
                </a:cxnLst>
                <a:rect l="0" t="0" r="r" b="b"/>
                <a:pathLst>
                  <a:path w="61" h="61">
                    <a:moveTo>
                      <a:pt x="30" y="0"/>
                    </a:moveTo>
                    <a:lnTo>
                      <a:pt x="35" y="1"/>
                    </a:lnTo>
                    <a:lnTo>
                      <a:pt x="41" y="2"/>
                    </a:lnTo>
                    <a:lnTo>
                      <a:pt x="46" y="5"/>
                    </a:lnTo>
                    <a:lnTo>
                      <a:pt x="51" y="9"/>
                    </a:lnTo>
                    <a:lnTo>
                      <a:pt x="55" y="14"/>
                    </a:lnTo>
                    <a:lnTo>
                      <a:pt x="57" y="18"/>
                    </a:lnTo>
                    <a:lnTo>
                      <a:pt x="59" y="24"/>
                    </a:lnTo>
                    <a:lnTo>
                      <a:pt x="60" y="30"/>
                    </a:lnTo>
                    <a:lnTo>
                      <a:pt x="59" y="36"/>
                    </a:lnTo>
                    <a:lnTo>
                      <a:pt x="57" y="42"/>
                    </a:lnTo>
                    <a:lnTo>
                      <a:pt x="55" y="46"/>
                    </a:lnTo>
                    <a:lnTo>
                      <a:pt x="51" y="51"/>
                    </a:lnTo>
                    <a:lnTo>
                      <a:pt x="46" y="55"/>
                    </a:lnTo>
                    <a:lnTo>
                      <a:pt x="41" y="57"/>
                    </a:lnTo>
                    <a:lnTo>
                      <a:pt x="35" y="59"/>
                    </a:lnTo>
                    <a:lnTo>
                      <a:pt x="30" y="60"/>
                    </a:lnTo>
                    <a:lnTo>
                      <a:pt x="24" y="59"/>
                    </a:lnTo>
                    <a:lnTo>
                      <a:pt x="19" y="57"/>
                    </a:lnTo>
                    <a:lnTo>
                      <a:pt x="13" y="55"/>
                    </a:lnTo>
                    <a:lnTo>
                      <a:pt x="9" y="51"/>
                    </a:lnTo>
                    <a:lnTo>
                      <a:pt x="5" y="46"/>
                    </a:lnTo>
                    <a:lnTo>
                      <a:pt x="2" y="42"/>
                    </a:lnTo>
                    <a:lnTo>
                      <a:pt x="1" y="36"/>
                    </a:lnTo>
                    <a:lnTo>
                      <a:pt x="0" y="30"/>
                    </a:lnTo>
                    <a:lnTo>
                      <a:pt x="1" y="24"/>
                    </a:lnTo>
                    <a:lnTo>
                      <a:pt x="2" y="18"/>
                    </a:lnTo>
                    <a:lnTo>
                      <a:pt x="5" y="14"/>
                    </a:lnTo>
                    <a:lnTo>
                      <a:pt x="9" y="9"/>
                    </a:lnTo>
                    <a:lnTo>
                      <a:pt x="13" y="5"/>
                    </a:lnTo>
                    <a:lnTo>
                      <a:pt x="19" y="2"/>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77" name="Freeform 1169"/>
              <p:cNvSpPr>
                <a:spLocks/>
              </p:cNvSpPr>
              <p:nvPr/>
            </p:nvSpPr>
            <p:spPr bwMode="auto">
              <a:xfrm>
                <a:off x="4913" y="3000"/>
                <a:ext cx="23" cy="26"/>
              </a:xfrm>
              <a:custGeom>
                <a:avLst/>
                <a:gdLst/>
                <a:ahLst/>
                <a:cxnLst>
                  <a:cxn ang="0">
                    <a:pos x="11" y="0"/>
                  </a:cxn>
                  <a:cxn ang="0">
                    <a:pos x="13" y="0"/>
                  </a:cxn>
                  <a:cxn ang="0">
                    <a:pos x="15" y="1"/>
                  </a:cxn>
                  <a:cxn ang="0">
                    <a:pos x="17" y="2"/>
                  </a:cxn>
                  <a:cxn ang="0">
                    <a:pos x="19" y="4"/>
                  </a:cxn>
                  <a:cxn ang="0">
                    <a:pos x="20" y="5"/>
                  </a:cxn>
                  <a:cxn ang="0">
                    <a:pos x="21" y="7"/>
                  </a:cxn>
                  <a:cxn ang="0">
                    <a:pos x="22" y="9"/>
                  </a:cxn>
                  <a:cxn ang="0">
                    <a:pos x="22" y="12"/>
                  </a:cxn>
                  <a:cxn ang="0">
                    <a:pos x="22" y="14"/>
                  </a:cxn>
                  <a:cxn ang="0">
                    <a:pos x="21" y="17"/>
                  </a:cxn>
                  <a:cxn ang="0">
                    <a:pos x="20" y="19"/>
                  </a:cxn>
                  <a:cxn ang="0">
                    <a:pos x="19" y="21"/>
                  </a:cxn>
                  <a:cxn ang="0">
                    <a:pos x="17" y="22"/>
                  </a:cxn>
                  <a:cxn ang="0">
                    <a:pos x="15" y="23"/>
                  </a:cxn>
                  <a:cxn ang="0">
                    <a:pos x="13" y="24"/>
                  </a:cxn>
                  <a:cxn ang="0">
                    <a:pos x="11" y="25"/>
                  </a:cxn>
                  <a:cxn ang="0">
                    <a:pos x="9" y="24"/>
                  </a:cxn>
                  <a:cxn ang="0">
                    <a:pos x="7" y="23"/>
                  </a:cxn>
                  <a:cxn ang="0">
                    <a:pos x="5" y="22"/>
                  </a:cxn>
                  <a:cxn ang="0">
                    <a:pos x="3" y="21"/>
                  </a:cxn>
                  <a:cxn ang="0">
                    <a:pos x="2" y="19"/>
                  </a:cxn>
                  <a:cxn ang="0">
                    <a:pos x="1" y="17"/>
                  </a:cxn>
                  <a:cxn ang="0">
                    <a:pos x="0" y="14"/>
                  </a:cxn>
                  <a:cxn ang="0">
                    <a:pos x="0" y="12"/>
                  </a:cxn>
                  <a:cxn ang="0">
                    <a:pos x="0" y="9"/>
                  </a:cxn>
                  <a:cxn ang="0">
                    <a:pos x="1" y="7"/>
                  </a:cxn>
                  <a:cxn ang="0">
                    <a:pos x="2" y="5"/>
                  </a:cxn>
                  <a:cxn ang="0">
                    <a:pos x="3" y="4"/>
                  </a:cxn>
                  <a:cxn ang="0">
                    <a:pos x="5" y="2"/>
                  </a:cxn>
                  <a:cxn ang="0">
                    <a:pos x="7" y="1"/>
                  </a:cxn>
                  <a:cxn ang="0">
                    <a:pos x="9" y="0"/>
                  </a:cxn>
                  <a:cxn ang="0">
                    <a:pos x="11" y="0"/>
                  </a:cxn>
                </a:cxnLst>
                <a:rect l="0" t="0" r="r" b="b"/>
                <a:pathLst>
                  <a:path w="23" h="26">
                    <a:moveTo>
                      <a:pt x="11" y="0"/>
                    </a:moveTo>
                    <a:lnTo>
                      <a:pt x="13" y="0"/>
                    </a:lnTo>
                    <a:lnTo>
                      <a:pt x="15" y="1"/>
                    </a:lnTo>
                    <a:lnTo>
                      <a:pt x="17" y="2"/>
                    </a:lnTo>
                    <a:lnTo>
                      <a:pt x="19" y="4"/>
                    </a:lnTo>
                    <a:lnTo>
                      <a:pt x="20" y="5"/>
                    </a:lnTo>
                    <a:lnTo>
                      <a:pt x="21" y="7"/>
                    </a:lnTo>
                    <a:lnTo>
                      <a:pt x="22" y="9"/>
                    </a:lnTo>
                    <a:lnTo>
                      <a:pt x="22" y="12"/>
                    </a:lnTo>
                    <a:lnTo>
                      <a:pt x="22" y="14"/>
                    </a:lnTo>
                    <a:lnTo>
                      <a:pt x="21" y="17"/>
                    </a:lnTo>
                    <a:lnTo>
                      <a:pt x="20" y="19"/>
                    </a:lnTo>
                    <a:lnTo>
                      <a:pt x="19" y="21"/>
                    </a:lnTo>
                    <a:lnTo>
                      <a:pt x="17" y="22"/>
                    </a:lnTo>
                    <a:lnTo>
                      <a:pt x="15" y="23"/>
                    </a:lnTo>
                    <a:lnTo>
                      <a:pt x="13" y="24"/>
                    </a:lnTo>
                    <a:lnTo>
                      <a:pt x="11" y="25"/>
                    </a:lnTo>
                    <a:lnTo>
                      <a:pt x="9" y="24"/>
                    </a:lnTo>
                    <a:lnTo>
                      <a:pt x="7" y="23"/>
                    </a:lnTo>
                    <a:lnTo>
                      <a:pt x="5" y="22"/>
                    </a:lnTo>
                    <a:lnTo>
                      <a:pt x="3" y="21"/>
                    </a:lnTo>
                    <a:lnTo>
                      <a:pt x="2" y="19"/>
                    </a:lnTo>
                    <a:lnTo>
                      <a:pt x="1" y="17"/>
                    </a:lnTo>
                    <a:lnTo>
                      <a:pt x="0" y="14"/>
                    </a:lnTo>
                    <a:lnTo>
                      <a:pt x="0" y="12"/>
                    </a:lnTo>
                    <a:lnTo>
                      <a:pt x="0" y="9"/>
                    </a:lnTo>
                    <a:lnTo>
                      <a:pt x="1" y="7"/>
                    </a:lnTo>
                    <a:lnTo>
                      <a:pt x="2" y="5"/>
                    </a:lnTo>
                    <a:lnTo>
                      <a:pt x="3" y="4"/>
                    </a:lnTo>
                    <a:lnTo>
                      <a:pt x="5" y="2"/>
                    </a:lnTo>
                    <a:lnTo>
                      <a:pt x="7" y="1"/>
                    </a:lnTo>
                    <a:lnTo>
                      <a:pt x="9" y="0"/>
                    </a:lnTo>
                    <a:lnTo>
                      <a:pt x="11"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578" name="Group 1170"/>
            <p:cNvGrpSpPr>
              <a:grpSpLocks/>
            </p:cNvGrpSpPr>
            <p:nvPr/>
          </p:nvGrpSpPr>
          <p:grpSpPr bwMode="auto">
            <a:xfrm>
              <a:off x="4894" y="3036"/>
              <a:ext cx="61" cy="90"/>
              <a:chOff x="4894" y="3036"/>
              <a:chExt cx="61" cy="90"/>
            </a:xfrm>
          </p:grpSpPr>
          <p:sp>
            <p:nvSpPr>
              <p:cNvPr id="146579" name="Freeform 1171"/>
              <p:cNvSpPr>
                <a:spLocks/>
              </p:cNvSpPr>
              <p:nvPr/>
            </p:nvSpPr>
            <p:spPr bwMode="auto">
              <a:xfrm>
                <a:off x="4894" y="3064"/>
                <a:ext cx="61" cy="62"/>
              </a:xfrm>
              <a:custGeom>
                <a:avLst/>
                <a:gdLst/>
                <a:ahLst/>
                <a:cxnLst>
                  <a:cxn ang="0">
                    <a:pos x="30" y="0"/>
                  </a:cxn>
                  <a:cxn ang="0">
                    <a:pos x="35" y="1"/>
                  </a:cxn>
                  <a:cxn ang="0">
                    <a:pos x="41" y="3"/>
                  </a:cxn>
                  <a:cxn ang="0">
                    <a:pos x="46" y="5"/>
                  </a:cxn>
                  <a:cxn ang="0">
                    <a:pos x="51" y="9"/>
                  </a:cxn>
                  <a:cxn ang="0">
                    <a:pos x="55" y="14"/>
                  </a:cxn>
                  <a:cxn ang="0">
                    <a:pos x="57" y="19"/>
                  </a:cxn>
                  <a:cxn ang="0">
                    <a:pos x="59" y="25"/>
                  </a:cxn>
                  <a:cxn ang="0">
                    <a:pos x="60" y="31"/>
                  </a:cxn>
                  <a:cxn ang="0">
                    <a:pos x="59" y="36"/>
                  </a:cxn>
                  <a:cxn ang="0">
                    <a:pos x="57" y="42"/>
                  </a:cxn>
                  <a:cxn ang="0">
                    <a:pos x="55" y="47"/>
                  </a:cxn>
                  <a:cxn ang="0">
                    <a:pos x="51" y="52"/>
                  </a:cxn>
                  <a:cxn ang="0">
                    <a:pos x="46" y="55"/>
                  </a:cxn>
                  <a:cxn ang="0">
                    <a:pos x="41" y="58"/>
                  </a:cxn>
                  <a:cxn ang="0">
                    <a:pos x="35" y="60"/>
                  </a:cxn>
                  <a:cxn ang="0">
                    <a:pos x="30" y="61"/>
                  </a:cxn>
                  <a:cxn ang="0">
                    <a:pos x="24" y="60"/>
                  </a:cxn>
                  <a:cxn ang="0">
                    <a:pos x="19"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1" h="62">
                    <a:moveTo>
                      <a:pt x="30" y="0"/>
                    </a:moveTo>
                    <a:lnTo>
                      <a:pt x="35" y="1"/>
                    </a:lnTo>
                    <a:lnTo>
                      <a:pt x="41" y="3"/>
                    </a:lnTo>
                    <a:lnTo>
                      <a:pt x="46" y="5"/>
                    </a:lnTo>
                    <a:lnTo>
                      <a:pt x="51" y="9"/>
                    </a:lnTo>
                    <a:lnTo>
                      <a:pt x="55" y="14"/>
                    </a:lnTo>
                    <a:lnTo>
                      <a:pt x="57" y="19"/>
                    </a:lnTo>
                    <a:lnTo>
                      <a:pt x="59" y="25"/>
                    </a:lnTo>
                    <a:lnTo>
                      <a:pt x="60" y="31"/>
                    </a:lnTo>
                    <a:lnTo>
                      <a:pt x="59" y="36"/>
                    </a:lnTo>
                    <a:lnTo>
                      <a:pt x="57" y="42"/>
                    </a:lnTo>
                    <a:lnTo>
                      <a:pt x="55" y="47"/>
                    </a:lnTo>
                    <a:lnTo>
                      <a:pt x="51" y="52"/>
                    </a:lnTo>
                    <a:lnTo>
                      <a:pt x="46" y="55"/>
                    </a:lnTo>
                    <a:lnTo>
                      <a:pt x="41" y="58"/>
                    </a:lnTo>
                    <a:lnTo>
                      <a:pt x="35" y="60"/>
                    </a:lnTo>
                    <a:lnTo>
                      <a:pt x="30" y="61"/>
                    </a:lnTo>
                    <a:lnTo>
                      <a:pt x="24" y="60"/>
                    </a:lnTo>
                    <a:lnTo>
                      <a:pt x="19" y="58"/>
                    </a:lnTo>
                    <a:lnTo>
                      <a:pt x="13" y="55"/>
                    </a:lnTo>
                    <a:lnTo>
                      <a:pt x="9" y="52"/>
                    </a:lnTo>
                    <a:lnTo>
                      <a:pt x="5" y="47"/>
                    </a:lnTo>
                    <a:lnTo>
                      <a:pt x="2" y="42"/>
                    </a:lnTo>
                    <a:lnTo>
                      <a:pt x="1" y="36"/>
                    </a:lnTo>
                    <a:lnTo>
                      <a:pt x="0" y="31"/>
                    </a:lnTo>
                    <a:lnTo>
                      <a:pt x="1" y="25"/>
                    </a:lnTo>
                    <a:lnTo>
                      <a:pt x="2" y="19"/>
                    </a:lnTo>
                    <a:lnTo>
                      <a:pt x="5" y="14"/>
                    </a:lnTo>
                    <a:lnTo>
                      <a:pt x="9" y="9"/>
                    </a:lnTo>
                    <a:lnTo>
                      <a:pt x="13" y="5"/>
                    </a:lnTo>
                    <a:lnTo>
                      <a:pt x="19" y="3"/>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80" name="Freeform 1172"/>
              <p:cNvSpPr>
                <a:spLocks/>
              </p:cNvSpPr>
              <p:nvPr/>
            </p:nvSpPr>
            <p:spPr bwMode="auto">
              <a:xfrm>
                <a:off x="4913" y="3036"/>
                <a:ext cx="23" cy="24"/>
              </a:xfrm>
              <a:custGeom>
                <a:avLst/>
                <a:gdLst/>
                <a:ahLst/>
                <a:cxnLst>
                  <a:cxn ang="0">
                    <a:pos x="11" y="0"/>
                  </a:cxn>
                  <a:cxn ang="0">
                    <a:pos x="13" y="0"/>
                  </a:cxn>
                  <a:cxn ang="0">
                    <a:pos x="15" y="1"/>
                  </a:cxn>
                  <a:cxn ang="0">
                    <a:pos x="17" y="2"/>
                  </a:cxn>
                  <a:cxn ang="0">
                    <a:pos x="19" y="3"/>
                  </a:cxn>
                  <a:cxn ang="0">
                    <a:pos x="20" y="5"/>
                  </a:cxn>
                  <a:cxn ang="0">
                    <a:pos x="21" y="7"/>
                  </a:cxn>
                  <a:cxn ang="0">
                    <a:pos x="22" y="9"/>
                  </a:cxn>
                  <a:cxn ang="0">
                    <a:pos x="22" y="12"/>
                  </a:cxn>
                  <a:cxn ang="0">
                    <a:pos x="22" y="14"/>
                  </a:cxn>
                  <a:cxn ang="0">
                    <a:pos x="21" y="16"/>
                  </a:cxn>
                  <a:cxn ang="0">
                    <a:pos x="20" y="18"/>
                  </a:cxn>
                  <a:cxn ang="0">
                    <a:pos x="19" y="20"/>
                  </a:cxn>
                  <a:cxn ang="0">
                    <a:pos x="17" y="21"/>
                  </a:cxn>
                  <a:cxn ang="0">
                    <a:pos x="15" y="22"/>
                  </a:cxn>
                  <a:cxn ang="0">
                    <a:pos x="13" y="23"/>
                  </a:cxn>
                  <a:cxn ang="0">
                    <a:pos x="11" y="23"/>
                  </a:cxn>
                  <a:cxn ang="0">
                    <a:pos x="9" y="23"/>
                  </a:cxn>
                  <a:cxn ang="0">
                    <a:pos x="7" y="22"/>
                  </a:cxn>
                  <a:cxn ang="0">
                    <a:pos x="5" y="21"/>
                  </a:cxn>
                  <a:cxn ang="0">
                    <a:pos x="3" y="20"/>
                  </a:cxn>
                  <a:cxn ang="0">
                    <a:pos x="2" y="18"/>
                  </a:cxn>
                  <a:cxn ang="0">
                    <a:pos x="1" y="16"/>
                  </a:cxn>
                  <a:cxn ang="0">
                    <a:pos x="0" y="14"/>
                  </a:cxn>
                  <a:cxn ang="0">
                    <a:pos x="0" y="12"/>
                  </a:cxn>
                  <a:cxn ang="0">
                    <a:pos x="0" y="9"/>
                  </a:cxn>
                  <a:cxn ang="0">
                    <a:pos x="1" y="7"/>
                  </a:cxn>
                  <a:cxn ang="0">
                    <a:pos x="2" y="5"/>
                  </a:cxn>
                  <a:cxn ang="0">
                    <a:pos x="3" y="3"/>
                  </a:cxn>
                  <a:cxn ang="0">
                    <a:pos x="5" y="2"/>
                  </a:cxn>
                  <a:cxn ang="0">
                    <a:pos x="7" y="1"/>
                  </a:cxn>
                  <a:cxn ang="0">
                    <a:pos x="9" y="0"/>
                  </a:cxn>
                  <a:cxn ang="0">
                    <a:pos x="11" y="0"/>
                  </a:cxn>
                </a:cxnLst>
                <a:rect l="0" t="0" r="r" b="b"/>
                <a:pathLst>
                  <a:path w="23" h="24">
                    <a:moveTo>
                      <a:pt x="11" y="0"/>
                    </a:moveTo>
                    <a:lnTo>
                      <a:pt x="13" y="0"/>
                    </a:lnTo>
                    <a:lnTo>
                      <a:pt x="15" y="1"/>
                    </a:lnTo>
                    <a:lnTo>
                      <a:pt x="17" y="2"/>
                    </a:lnTo>
                    <a:lnTo>
                      <a:pt x="19" y="3"/>
                    </a:lnTo>
                    <a:lnTo>
                      <a:pt x="20" y="5"/>
                    </a:lnTo>
                    <a:lnTo>
                      <a:pt x="21" y="7"/>
                    </a:lnTo>
                    <a:lnTo>
                      <a:pt x="22" y="9"/>
                    </a:lnTo>
                    <a:lnTo>
                      <a:pt x="22" y="12"/>
                    </a:lnTo>
                    <a:lnTo>
                      <a:pt x="22" y="14"/>
                    </a:lnTo>
                    <a:lnTo>
                      <a:pt x="21" y="16"/>
                    </a:lnTo>
                    <a:lnTo>
                      <a:pt x="20" y="18"/>
                    </a:lnTo>
                    <a:lnTo>
                      <a:pt x="19" y="20"/>
                    </a:lnTo>
                    <a:lnTo>
                      <a:pt x="17" y="21"/>
                    </a:lnTo>
                    <a:lnTo>
                      <a:pt x="15" y="22"/>
                    </a:lnTo>
                    <a:lnTo>
                      <a:pt x="13" y="23"/>
                    </a:lnTo>
                    <a:lnTo>
                      <a:pt x="11" y="23"/>
                    </a:lnTo>
                    <a:lnTo>
                      <a:pt x="9" y="23"/>
                    </a:lnTo>
                    <a:lnTo>
                      <a:pt x="7" y="22"/>
                    </a:lnTo>
                    <a:lnTo>
                      <a:pt x="5" y="21"/>
                    </a:lnTo>
                    <a:lnTo>
                      <a:pt x="3" y="20"/>
                    </a:lnTo>
                    <a:lnTo>
                      <a:pt x="2" y="18"/>
                    </a:lnTo>
                    <a:lnTo>
                      <a:pt x="1" y="16"/>
                    </a:lnTo>
                    <a:lnTo>
                      <a:pt x="0" y="14"/>
                    </a:lnTo>
                    <a:lnTo>
                      <a:pt x="0" y="12"/>
                    </a:lnTo>
                    <a:lnTo>
                      <a:pt x="0" y="9"/>
                    </a:lnTo>
                    <a:lnTo>
                      <a:pt x="1" y="7"/>
                    </a:lnTo>
                    <a:lnTo>
                      <a:pt x="2" y="5"/>
                    </a:lnTo>
                    <a:lnTo>
                      <a:pt x="3" y="3"/>
                    </a:lnTo>
                    <a:lnTo>
                      <a:pt x="5" y="2"/>
                    </a:lnTo>
                    <a:lnTo>
                      <a:pt x="7" y="1"/>
                    </a:lnTo>
                    <a:lnTo>
                      <a:pt x="9" y="0"/>
                    </a:lnTo>
                    <a:lnTo>
                      <a:pt x="11" y="0"/>
                    </a:lnTo>
                  </a:path>
                </a:pathLst>
              </a:custGeom>
              <a:solidFill>
                <a:schemeClr val="accent1"/>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581" name="Group 1173"/>
            <p:cNvGrpSpPr>
              <a:grpSpLocks/>
            </p:cNvGrpSpPr>
            <p:nvPr/>
          </p:nvGrpSpPr>
          <p:grpSpPr bwMode="auto">
            <a:xfrm>
              <a:off x="4829" y="2847"/>
              <a:ext cx="188" cy="435"/>
              <a:chOff x="4829" y="2847"/>
              <a:chExt cx="188" cy="435"/>
            </a:xfrm>
          </p:grpSpPr>
          <p:sp>
            <p:nvSpPr>
              <p:cNvPr id="146582" name="Freeform 1174"/>
              <p:cNvSpPr>
                <a:spLocks/>
              </p:cNvSpPr>
              <p:nvPr/>
            </p:nvSpPr>
            <p:spPr bwMode="auto">
              <a:xfrm>
                <a:off x="4829" y="2851"/>
                <a:ext cx="187" cy="429"/>
              </a:xfrm>
              <a:custGeom>
                <a:avLst/>
                <a:gdLst/>
                <a:ahLst/>
                <a:cxnLst>
                  <a:cxn ang="0">
                    <a:pos x="156" y="0"/>
                  </a:cxn>
                  <a:cxn ang="0">
                    <a:pos x="25" y="0"/>
                  </a:cxn>
                  <a:cxn ang="0">
                    <a:pos x="26" y="14"/>
                  </a:cxn>
                  <a:cxn ang="0">
                    <a:pos x="42" y="27"/>
                  </a:cxn>
                  <a:cxn ang="0">
                    <a:pos x="41" y="304"/>
                  </a:cxn>
                  <a:cxn ang="0">
                    <a:pos x="0" y="337"/>
                  </a:cxn>
                  <a:cxn ang="0">
                    <a:pos x="1" y="428"/>
                  </a:cxn>
                  <a:cxn ang="0">
                    <a:pos x="186" y="428"/>
                  </a:cxn>
                  <a:cxn ang="0">
                    <a:pos x="186" y="341"/>
                  </a:cxn>
                  <a:cxn ang="0">
                    <a:pos x="146" y="300"/>
                  </a:cxn>
                  <a:cxn ang="0">
                    <a:pos x="146" y="33"/>
                  </a:cxn>
                  <a:cxn ang="0">
                    <a:pos x="155" y="17"/>
                  </a:cxn>
                  <a:cxn ang="0">
                    <a:pos x="155" y="0"/>
                  </a:cxn>
                  <a:cxn ang="0">
                    <a:pos x="55" y="66"/>
                  </a:cxn>
                  <a:cxn ang="0">
                    <a:pos x="127" y="66"/>
                  </a:cxn>
                  <a:cxn ang="0">
                    <a:pos x="127" y="300"/>
                  </a:cxn>
                  <a:cxn ang="0">
                    <a:pos x="55" y="300"/>
                  </a:cxn>
                  <a:cxn ang="0">
                    <a:pos x="55" y="66"/>
                  </a:cxn>
                  <a:cxn ang="0">
                    <a:pos x="156" y="0"/>
                  </a:cxn>
                </a:cxnLst>
                <a:rect l="0" t="0" r="r" b="b"/>
                <a:pathLst>
                  <a:path w="187" h="429">
                    <a:moveTo>
                      <a:pt x="156" y="0"/>
                    </a:moveTo>
                    <a:lnTo>
                      <a:pt x="25" y="0"/>
                    </a:lnTo>
                    <a:lnTo>
                      <a:pt x="26" y="14"/>
                    </a:lnTo>
                    <a:lnTo>
                      <a:pt x="42" y="27"/>
                    </a:lnTo>
                    <a:lnTo>
                      <a:pt x="41" y="304"/>
                    </a:lnTo>
                    <a:lnTo>
                      <a:pt x="0" y="337"/>
                    </a:lnTo>
                    <a:lnTo>
                      <a:pt x="1" y="428"/>
                    </a:lnTo>
                    <a:lnTo>
                      <a:pt x="186" y="428"/>
                    </a:lnTo>
                    <a:lnTo>
                      <a:pt x="186" y="341"/>
                    </a:lnTo>
                    <a:lnTo>
                      <a:pt x="146" y="300"/>
                    </a:lnTo>
                    <a:lnTo>
                      <a:pt x="146" y="33"/>
                    </a:lnTo>
                    <a:lnTo>
                      <a:pt x="155" y="17"/>
                    </a:lnTo>
                    <a:lnTo>
                      <a:pt x="155" y="0"/>
                    </a:lnTo>
                    <a:lnTo>
                      <a:pt x="55" y="66"/>
                    </a:lnTo>
                    <a:lnTo>
                      <a:pt x="127" y="66"/>
                    </a:lnTo>
                    <a:lnTo>
                      <a:pt x="127" y="300"/>
                    </a:lnTo>
                    <a:lnTo>
                      <a:pt x="55" y="300"/>
                    </a:lnTo>
                    <a:lnTo>
                      <a:pt x="55" y="66"/>
                    </a:lnTo>
                    <a:lnTo>
                      <a:pt x="156" y="0"/>
                    </a:lnTo>
                  </a:path>
                </a:pathLst>
              </a:custGeom>
              <a:solidFill>
                <a:srgbClr val="FAFD00"/>
              </a:solidFill>
              <a:ln w="12700" cap="rnd" cmpd="sng">
                <a:noFill/>
                <a:prstDash val="solid"/>
                <a:round/>
                <a:headEnd type="none" w="med" len="med"/>
                <a:tailEnd type="none" w="med" len="med"/>
              </a:ln>
              <a:effectLst/>
            </p:spPr>
            <p:txBody>
              <a:bodyPr/>
              <a:lstStyle/>
              <a:p>
                <a:endParaRPr lang="fr-FR"/>
              </a:p>
            </p:txBody>
          </p:sp>
          <p:grpSp>
            <p:nvGrpSpPr>
              <p:cNvPr id="146583" name="Group 1175"/>
              <p:cNvGrpSpPr>
                <a:grpSpLocks/>
              </p:cNvGrpSpPr>
              <p:nvPr/>
            </p:nvGrpSpPr>
            <p:grpSpPr bwMode="auto">
              <a:xfrm>
                <a:off x="4831" y="2847"/>
                <a:ext cx="186" cy="435"/>
                <a:chOff x="4831" y="2847"/>
                <a:chExt cx="186" cy="435"/>
              </a:xfrm>
            </p:grpSpPr>
            <p:sp>
              <p:nvSpPr>
                <p:cNvPr id="146584" name="Freeform 1176"/>
                <p:cNvSpPr>
                  <a:spLocks/>
                </p:cNvSpPr>
                <p:nvPr/>
              </p:nvSpPr>
              <p:spPr bwMode="auto">
                <a:xfrm>
                  <a:off x="4889" y="2913"/>
                  <a:ext cx="73" cy="240"/>
                </a:xfrm>
                <a:custGeom>
                  <a:avLst/>
                  <a:gdLst/>
                  <a:ahLst/>
                  <a:cxnLst>
                    <a:cxn ang="0">
                      <a:pos x="0" y="0"/>
                    </a:cxn>
                    <a:cxn ang="0">
                      <a:pos x="72" y="0"/>
                    </a:cxn>
                    <a:cxn ang="0">
                      <a:pos x="72" y="239"/>
                    </a:cxn>
                    <a:cxn ang="0">
                      <a:pos x="0" y="239"/>
                    </a:cxn>
                    <a:cxn ang="0">
                      <a:pos x="0" y="0"/>
                    </a:cxn>
                  </a:cxnLst>
                  <a:rect l="0" t="0" r="r" b="b"/>
                  <a:pathLst>
                    <a:path w="73" h="240">
                      <a:moveTo>
                        <a:pt x="0" y="0"/>
                      </a:moveTo>
                      <a:lnTo>
                        <a:pt x="72" y="0"/>
                      </a:lnTo>
                      <a:lnTo>
                        <a:pt x="72"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585" name="Freeform 1177"/>
                <p:cNvSpPr>
                  <a:spLocks/>
                </p:cNvSpPr>
                <p:nvPr/>
              </p:nvSpPr>
              <p:spPr bwMode="auto">
                <a:xfrm>
                  <a:off x="4831" y="2847"/>
                  <a:ext cx="186" cy="435"/>
                </a:xfrm>
                <a:custGeom>
                  <a:avLst/>
                  <a:gdLst/>
                  <a:ahLst/>
                  <a:cxnLst>
                    <a:cxn ang="0">
                      <a:pos x="159" y="0"/>
                    </a:cxn>
                    <a:cxn ang="0">
                      <a:pos x="25" y="0"/>
                    </a:cxn>
                    <a:cxn ang="0">
                      <a:pos x="24" y="17"/>
                    </a:cxn>
                    <a:cxn ang="0">
                      <a:pos x="40" y="30"/>
                    </a:cxn>
                    <a:cxn ang="0">
                      <a:pos x="40" y="305"/>
                    </a:cxn>
                    <a:cxn ang="0">
                      <a:pos x="0" y="342"/>
                    </a:cxn>
                    <a:cxn ang="0">
                      <a:pos x="0" y="434"/>
                    </a:cxn>
                    <a:cxn ang="0">
                      <a:pos x="185" y="434"/>
                    </a:cxn>
                    <a:cxn ang="0">
                      <a:pos x="185" y="344"/>
                    </a:cxn>
                    <a:cxn ang="0">
                      <a:pos x="144" y="305"/>
                    </a:cxn>
                    <a:cxn ang="0">
                      <a:pos x="144" y="31"/>
                    </a:cxn>
                    <a:cxn ang="0">
                      <a:pos x="158" y="17"/>
                    </a:cxn>
                    <a:cxn ang="0">
                      <a:pos x="159" y="0"/>
                    </a:cxn>
                  </a:cxnLst>
                  <a:rect l="0" t="0" r="r" b="b"/>
                  <a:pathLst>
                    <a:path w="186" h="435">
                      <a:moveTo>
                        <a:pt x="159" y="0"/>
                      </a:moveTo>
                      <a:lnTo>
                        <a:pt x="25" y="0"/>
                      </a:lnTo>
                      <a:lnTo>
                        <a:pt x="24" y="17"/>
                      </a:lnTo>
                      <a:lnTo>
                        <a:pt x="40" y="30"/>
                      </a:lnTo>
                      <a:lnTo>
                        <a:pt x="40" y="305"/>
                      </a:lnTo>
                      <a:lnTo>
                        <a:pt x="0" y="342"/>
                      </a:lnTo>
                      <a:lnTo>
                        <a:pt x="0" y="434"/>
                      </a:lnTo>
                      <a:lnTo>
                        <a:pt x="185" y="434"/>
                      </a:lnTo>
                      <a:lnTo>
                        <a:pt x="185" y="344"/>
                      </a:lnTo>
                      <a:lnTo>
                        <a:pt x="144" y="305"/>
                      </a:lnTo>
                      <a:lnTo>
                        <a:pt x="144" y="31"/>
                      </a:lnTo>
                      <a:lnTo>
                        <a:pt x="158" y="17"/>
                      </a:lnTo>
                      <a:lnTo>
                        <a:pt x="159"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nvGrpSpPr>
            <p:cNvPr id="146586" name="Group 1178"/>
            <p:cNvGrpSpPr>
              <a:grpSpLocks/>
            </p:cNvGrpSpPr>
            <p:nvPr/>
          </p:nvGrpSpPr>
          <p:grpSpPr bwMode="auto">
            <a:xfrm>
              <a:off x="5190" y="2934"/>
              <a:ext cx="61" cy="92"/>
              <a:chOff x="5190" y="2934"/>
              <a:chExt cx="61" cy="92"/>
            </a:xfrm>
          </p:grpSpPr>
          <p:sp>
            <p:nvSpPr>
              <p:cNvPr id="146587" name="Freeform 1179"/>
              <p:cNvSpPr>
                <a:spLocks/>
              </p:cNvSpPr>
              <p:nvPr/>
            </p:nvSpPr>
            <p:spPr bwMode="auto">
              <a:xfrm>
                <a:off x="5190" y="2934"/>
                <a:ext cx="61" cy="61"/>
              </a:xfrm>
              <a:custGeom>
                <a:avLst/>
                <a:gdLst/>
                <a:ahLst/>
                <a:cxnLst>
                  <a:cxn ang="0">
                    <a:pos x="30" y="0"/>
                  </a:cxn>
                  <a:cxn ang="0">
                    <a:pos x="35" y="1"/>
                  </a:cxn>
                  <a:cxn ang="0">
                    <a:pos x="41" y="2"/>
                  </a:cxn>
                  <a:cxn ang="0">
                    <a:pos x="46" y="5"/>
                  </a:cxn>
                  <a:cxn ang="0">
                    <a:pos x="51" y="9"/>
                  </a:cxn>
                  <a:cxn ang="0">
                    <a:pos x="55" y="14"/>
                  </a:cxn>
                  <a:cxn ang="0">
                    <a:pos x="57" y="18"/>
                  </a:cxn>
                  <a:cxn ang="0">
                    <a:pos x="59" y="24"/>
                  </a:cxn>
                  <a:cxn ang="0">
                    <a:pos x="60" y="30"/>
                  </a:cxn>
                  <a:cxn ang="0">
                    <a:pos x="59" y="36"/>
                  </a:cxn>
                  <a:cxn ang="0">
                    <a:pos x="57" y="42"/>
                  </a:cxn>
                  <a:cxn ang="0">
                    <a:pos x="55" y="46"/>
                  </a:cxn>
                  <a:cxn ang="0">
                    <a:pos x="51" y="51"/>
                  </a:cxn>
                  <a:cxn ang="0">
                    <a:pos x="46" y="55"/>
                  </a:cxn>
                  <a:cxn ang="0">
                    <a:pos x="41" y="57"/>
                  </a:cxn>
                  <a:cxn ang="0">
                    <a:pos x="35" y="59"/>
                  </a:cxn>
                  <a:cxn ang="0">
                    <a:pos x="30" y="60"/>
                  </a:cxn>
                  <a:cxn ang="0">
                    <a:pos x="24" y="59"/>
                  </a:cxn>
                  <a:cxn ang="0">
                    <a:pos x="19"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9" y="2"/>
                  </a:cxn>
                  <a:cxn ang="0">
                    <a:pos x="24" y="1"/>
                  </a:cxn>
                  <a:cxn ang="0">
                    <a:pos x="30" y="0"/>
                  </a:cxn>
                </a:cxnLst>
                <a:rect l="0" t="0" r="r" b="b"/>
                <a:pathLst>
                  <a:path w="61" h="61">
                    <a:moveTo>
                      <a:pt x="30" y="0"/>
                    </a:moveTo>
                    <a:lnTo>
                      <a:pt x="35" y="1"/>
                    </a:lnTo>
                    <a:lnTo>
                      <a:pt x="41" y="2"/>
                    </a:lnTo>
                    <a:lnTo>
                      <a:pt x="46" y="5"/>
                    </a:lnTo>
                    <a:lnTo>
                      <a:pt x="51" y="9"/>
                    </a:lnTo>
                    <a:lnTo>
                      <a:pt x="55" y="14"/>
                    </a:lnTo>
                    <a:lnTo>
                      <a:pt x="57" y="18"/>
                    </a:lnTo>
                    <a:lnTo>
                      <a:pt x="59" y="24"/>
                    </a:lnTo>
                    <a:lnTo>
                      <a:pt x="60" y="30"/>
                    </a:lnTo>
                    <a:lnTo>
                      <a:pt x="59" y="36"/>
                    </a:lnTo>
                    <a:lnTo>
                      <a:pt x="57" y="42"/>
                    </a:lnTo>
                    <a:lnTo>
                      <a:pt x="55" y="46"/>
                    </a:lnTo>
                    <a:lnTo>
                      <a:pt x="51" y="51"/>
                    </a:lnTo>
                    <a:lnTo>
                      <a:pt x="46" y="55"/>
                    </a:lnTo>
                    <a:lnTo>
                      <a:pt x="41" y="57"/>
                    </a:lnTo>
                    <a:lnTo>
                      <a:pt x="35" y="59"/>
                    </a:lnTo>
                    <a:lnTo>
                      <a:pt x="30" y="60"/>
                    </a:lnTo>
                    <a:lnTo>
                      <a:pt x="24" y="59"/>
                    </a:lnTo>
                    <a:lnTo>
                      <a:pt x="19" y="57"/>
                    </a:lnTo>
                    <a:lnTo>
                      <a:pt x="13" y="55"/>
                    </a:lnTo>
                    <a:lnTo>
                      <a:pt x="9" y="51"/>
                    </a:lnTo>
                    <a:lnTo>
                      <a:pt x="5" y="46"/>
                    </a:lnTo>
                    <a:lnTo>
                      <a:pt x="2" y="42"/>
                    </a:lnTo>
                    <a:lnTo>
                      <a:pt x="1" y="36"/>
                    </a:lnTo>
                    <a:lnTo>
                      <a:pt x="0" y="30"/>
                    </a:lnTo>
                    <a:lnTo>
                      <a:pt x="1" y="24"/>
                    </a:lnTo>
                    <a:lnTo>
                      <a:pt x="2" y="18"/>
                    </a:lnTo>
                    <a:lnTo>
                      <a:pt x="5" y="14"/>
                    </a:lnTo>
                    <a:lnTo>
                      <a:pt x="9" y="9"/>
                    </a:lnTo>
                    <a:lnTo>
                      <a:pt x="13" y="5"/>
                    </a:lnTo>
                    <a:lnTo>
                      <a:pt x="19" y="2"/>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88" name="Freeform 1180"/>
              <p:cNvSpPr>
                <a:spLocks/>
              </p:cNvSpPr>
              <p:nvPr/>
            </p:nvSpPr>
            <p:spPr bwMode="auto">
              <a:xfrm>
                <a:off x="5209" y="3000"/>
                <a:ext cx="23" cy="26"/>
              </a:xfrm>
              <a:custGeom>
                <a:avLst/>
                <a:gdLst/>
                <a:ahLst/>
                <a:cxnLst>
                  <a:cxn ang="0">
                    <a:pos x="11" y="0"/>
                  </a:cxn>
                  <a:cxn ang="0">
                    <a:pos x="13" y="0"/>
                  </a:cxn>
                  <a:cxn ang="0">
                    <a:pos x="15" y="1"/>
                  </a:cxn>
                  <a:cxn ang="0">
                    <a:pos x="17" y="2"/>
                  </a:cxn>
                  <a:cxn ang="0">
                    <a:pos x="19" y="4"/>
                  </a:cxn>
                  <a:cxn ang="0">
                    <a:pos x="20" y="5"/>
                  </a:cxn>
                  <a:cxn ang="0">
                    <a:pos x="21" y="7"/>
                  </a:cxn>
                  <a:cxn ang="0">
                    <a:pos x="22" y="9"/>
                  </a:cxn>
                  <a:cxn ang="0">
                    <a:pos x="22" y="12"/>
                  </a:cxn>
                  <a:cxn ang="0">
                    <a:pos x="22" y="14"/>
                  </a:cxn>
                  <a:cxn ang="0">
                    <a:pos x="21" y="17"/>
                  </a:cxn>
                  <a:cxn ang="0">
                    <a:pos x="20" y="19"/>
                  </a:cxn>
                  <a:cxn ang="0">
                    <a:pos x="19" y="21"/>
                  </a:cxn>
                  <a:cxn ang="0">
                    <a:pos x="17" y="22"/>
                  </a:cxn>
                  <a:cxn ang="0">
                    <a:pos x="15" y="23"/>
                  </a:cxn>
                  <a:cxn ang="0">
                    <a:pos x="13" y="24"/>
                  </a:cxn>
                  <a:cxn ang="0">
                    <a:pos x="11" y="25"/>
                  </a:cxn>
                  <a:cxn ang="0">
                    <a:pos x="9" y="24"/>
                  </a:cxn>
                  <a:cxn ang="0">
                    <a:pos x="7" y="23"/>
                  </a:cxn>
                  <a:cxn ang="0">
                    <a:pos x="5" y="22"/>
                  </a:cxn>
                  <a:cxn ang="0">
                    <a:pos x="3" y="21"/>
                  </a:cxn>
                  <a:cxn ang="0">
                    <a:pos x="2" y="19"/>
                  </a:cxn>
                  <a:cxn ang="0">
                    <a:pos x="1" y="17"/>
                  </a:cxn>
                  <a:cxn ang="0">
                    <a:pos x="0" y="14"/>
                  </a:cxn>
                  <a:cxn ang="0">
                    <a:pos x="0" y="12"/>
                  </a:cxn>
                  <a:cxn ang="0">
                    <a:pos x="0" y="9"/>
                  </a:cxn>
                  <a:cxn ang="0">
                    <a:pos x="1" y="7"/>
                  </a:cxn>
                  <a:cxn ang="0">
                    <a:pos x="2" y="5"/>
                  </a:cxn>
                  <a:cxn ang="0">
                    <a:pos x="3" y="4"/>
                  </a:cxn>
                  <a:cxn ang="0">
                    <a:pos x="5" y="2"/>
                  </a:cxn>
                  <a:cxn ang="0">
                    <a:pos x="7" y="1"/>
                  </a:cxn>
                  <a:cxn ang="0">
                    <a:pos x="9" y="0"/>
                  </a:cxn>
                  <a:cxn ang="0">
                    <a:pos x="11" y="0"/>
                  </a:cxn>
                </a:cxnLst>
                <a:rect l="0" t="0" r="r" b="b"/>
                <a:pathLst>
                  <a:path w="23" h="26">
                    <a:moveTo>
                      <a:pt x="11" y="0"/>
                    </a:moveTo>
                    <a:lnTo>
                      <a:pt x="13" y="0"/>
                    </a:lnTo>
                    <a:lnTo>
                      <a:pt x="15" y="1"/>
                    </a:lnTo>
                    <a:lnTo>
                      <a:pt x="17" y="2"/>
                    </a:lnTo>
                    <a:lnTo>
                      <a:pt x="19" y="4"/>
                    </a:lnTo>
                    <a:lnTo>
                      <a:pt x="20" y="5"/>
                    </a:lnTo>
                    <a:lnTo>
                      <a:pt x="21" y="7"/>
                    </a:lnTo>
                    <a:lnTo>
                      <a:pt x="22" y="9"/>
                    </a:lnTo>
                    <a:lnTo>
                      <a:pt x="22" y="12"/>
                    </a:lnTo>
                    <a:lnTo>
                      <a:pt x="22" y="14"/>
                    </a:lnTo>
                    <a:lnTo>
                      <a:pt x="21" y="17"/>
                    </a:lnTo>
                    <a:lnTo>
                      <a:pt x="20" y="19"/>
                    </a:lnTo>
                    <a:lnTo>
                      <a:pt x="19" y="21"/>
                    </a:lnTo>
                    <a:lnTo>
                      <a:pt x="17" y="22"/>
                    </a:lnTo>
                    <a:lnTo>
                      <a:pt x="15" y="23"/>
                    </a:lnTo>
                    <a:lnTo>
                      <a:pt x="13" y="24"/>
                    </a:lnTo>
                    <a:lnTo>
                      <a:pt x="11" y="25"/>
                    </a:lnTo>
                    <a:lnTo>
                      <a:pt x="9" y="24"/>
                    </a:lnTo>
                    <a:lnTo>
                      <a:pt x="7" y="23"/>
                    </a:lnTo>
                    <a:lnTo>
                      <a:pt x="5" y="22"/>
                    </a:lnTo>
                    <a:lnTo>
                      <a:pt x="3" y="21"/>
                    </a:lnTo>
                    <a:lnTo>
                      <a:pt x="2" y="19"/>
                    </a:lnTo>
                    <a:lnTo>
                      <a:pt x="1" y="17"/>
                    </a:lnTo>
                    <a:lnTo>
                      <a:pt x="0" y="14"/>
                    </a:lnTo>
                    <a:lnTo>
                      <a:pt x="0" y="12"/>
                    </a:lnTo>
                    <a:lnTo>
                      <a:pt x="0" y="9"/>
                    </a:lnTo>
                    <a:lnTo>
                      <a:pt x="1" y="7"/>
                    </a:lnTo>
                    <a:lnTo>
                      <a:pt x="2" y="5"/>
                    </a:lnTo>
                    <a:lnTo>
                      <a:pt x="3" y="4"/>
                    </a:lnTo>
                    <a:lnTo>
                      <a:pt x="5" y="2"/>
                    </a:lnTo>
                    <a:lnTo>
                      <a:pt x="7" y="1"/>
                    </a:lnTo>
                    <a:lnTo>
                      <a:pt x="9" y="0"/>
                    </a:lnTo>
                    <a:lnTo>
                      <a:pt x="11"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589" name="Group 1181"/>
            <p:cNvGrpSpPr>
              <a:grpSpLocks/>
            </p:cNvGrpSpPr>
            <p:nvPr/>
          </p:nvGrpSpPr>
          <p:grpSpPr bwMode="auto">
            <a:xfrm>
              <a:off x="5190" y="3036"/>
              <a:ext cx="61" cy="90"/>
              <a:chOff x="5190" y="3036"/>
              <a:chExt cx="61" cy="90"/>
            </a:xfrm>
          </p:grpSpPr>
          <p:sp>
            <p:nvSpPr>
              <p:cNvPr id="146590" name="Freeform 1182"/>
              <p:cNvSpPr>
                <a:spLocks/>
              </p:cNvSpPr>
              <p:nvPr/>
            </p:nvSpPr>
            <p:spPr bwMode="auto">
              <a:xfrm>
                <a:off x="5190" y="3064"/>
                <a:ext cx="61" cy="62"/>
              </a:xfrm>
              <a:custGeom>
                <a:avLst/>
                <a:gdLst/>
                <a:ahLst/>
                <a:cxnLst>
                  <a:cxn ang="0">
                    <a:pos x="30" y="0"/>
                  </a:cxn>
                  <a:cxn ang="0">
                    <a:pos x="35" y="1"/>
                  </a:cxn>
                  <a:cxn ang="0">
                    <a:pos x="41" y="3"/>
                  </a:cxn>
                  <a:cxn ang="0">
                    <a:pos x="46" y="5"/>
                  </a:cxn>
                  <a:cxn ang="0">
                    <a:pos x="51" y="9"/>
                  </a:cxn>
                  <a:cxn ang="0">
                    <a:pos x="55" y="14"/>
                  </a:cxn>
                  <a:cxn ang="0">
                    <a:pos x="57" y="19"/>
                  </a:cxn>
                  <a:cxn ang="0">
                    <a:pos x="59" y="25"/>
                  </a:cxn>
                  <a:cxn ang="0">
                    <a:pos x="60" y="31"/>
                  </a:cxn>
                  <a:cxn ang="0">
                    <a:pos x="59" y="36"/>
                  </a:cxn>
                  <a:cxn ang="0">
                    <a:pos x="57" y="42"/>
                  </a:cxn>
                  <a:cxn ang="0">
                    <a:pos x="55" y="47"/>
                  </a:cxn>
                  <a:cxn ang="0">
                    <a:pos x="51" y="52"/>
                  </a:cxn>
                  <a:cxn ang="0">
                    <a:pos x="46" y="55"/>
                  </a:cxn>
                  <a:cxn ang="0">
                    <a:pos x="41" y="58"/>
                  </a:cxn>
                  <a:cxn ang="0">
                    <a:pos x="35" y="60"/>
                  </a:cxn>
                  <a:cxn ang="0">
                    <a:pos x="30" y="61"/>
                  </a:cxn>
                  <a:cxn ang="0">
                    <a:pos x="24" y="60"/>
                  </a:cxn>
                  <a:cxn ang="0">
                    <a:pos x="19"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1" h="62">
                    <a:moveTo>
                      <a:pt x="30" y="0"/>
                    </a:moveTo>
                    <a:lnTo>
                      <a:pt x="35" y="1"/>
                    </a:lnTo>
                    <a:lnTo>
                      <a:pt x="41" y="3"/>
                    </a:lnTo>
                    <a:lnTo>
                      <a:pt x="46" y="5"/>
                    </a:lnTo>
                    <a:lnTo>
                      <a:pt x="51" y="9"/>
                    </a:lnTo>
                    <a:lnTo>
                      <a:pt x="55" y="14"/>
                    </a:lnTo>
                    <a:lnTo>
                      <a:pt x="57" y="19"/>
                    </a:lnTo>
                    <a:lnTo>
                      <a:pt x="59" y="25"/>
                    </a:lnTo>
                    <a:lnTo>
                      <a:pt x="60" y="31"/>
                    </a:lnTo>
                    <a:lnTo>
                      <a:pt x="59" y="36"/>
                    </a:lnTo>
                    <a:lnTo>
                      <a:pt x="57" y="42"/>
                    </a:lnTo>
                    <a:lnTo>
                      <a:pt x="55" y="47"/>
                    </a:lnTo>
                    <a:lnTo>
                      <a:pt x="51" y="52"/>
                    </a:lnTo>
                    <a:lnTo>
                      <a:pt x="46" y="55"/>
                    </a:lnTo>
                    <a:lnTo>
                      <a:pt x="41" y="58"/>
                    </a:lnTo>
                    <a:lnTo>
                      <a:pt x="35" y="60"/>
                    </a:lnTo>
                    <a:lnTo>
                      <a:pt x="30" y="61"/>
                    </a:lnTo>
                    <a:lnTo>
                      <a:pt x="24" y="60"/>
                    </a:lnTo>
                    <a:lnTo>
                      <a:pt x="19" y="58"/>
                    </a:lnTo>
                    <a:lnTo>
                      <a:pt x="13" y="55"/>
                    </a:lnTo>
                    <a:lnTo>
                      <a:pt x="9" y="52"/>
                    </a:lnTo>
                    <a:lnTo>
                      <a:pt x="5" y="47"/>
                    </a:lnTo>
                    <a:lnTo>
                      <a:pt x="2" y="42"/>
                    </a:lnTo>
                    <a:lnTo>
                      <a:pt x="1" y="36"/>
                    </a:lnTo>
                    <a:lnTo>
                      <a:pt x="0" y="31"/>
                    </a:lnTo>
                    <a:lnTo>
                      <a:pt x="1" y="25"/>
                    </a:lnTo>
                    <a:lnTo>
                      <a:pt x="2" y="19"/>
                    </a:lnTo>
                    <a:lnTo>
                      <a:pt x="5" y="14"/>
                    </a:lnTo>
                    <a:lnTo>
                      <a:pt x="9" y="9"/>
                    </a:lnTo>
                    <a:lnTo>
                      <a:pt x="13" y="5"/>
                    </a:lnTo>
                    <a:lnTo>
                      <a:pt x="19" y="3"/>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91" name="Freeform 1183"/>
              <p:cNvSpPr>
                <a:spLocks/>
              </p:cNvSpPr>
              <p:nvPr/>
            </p:nvSpPr>
            <p:spPr bwMode="auto">
              <a:xfrm>
                <a:off x="5209" y="3036"/>
                <a:ext cx="23" cy="24"/>
              </a:xfrm>
              <a:custGeom>
                <a:avLst/>
                <a:gdLst/>
                <a:ahLst/>
                <a:cxnLst>
                  <a:cxn ang="0">
                    <a:pos x="11" y="0"/>
                  </a:cxn>
                  <a:cxn ang="0">
                    <a:pos x="13" y="0"/>
                  </a:cxn>
                  <a:cxn ang="0">
                    <a:pos x="15" y="1"/>
                  </a:cxn>
                  <a:cxn ang="0">
                    <a:pos x="17" y="2"/>
                  </a:cxn>
                  <a:cxn ang="0">
                    <a:pos x="19" y="3"/>
                  </a:cxn>
                  <a:cxn ang="0">
                    <a:pos x="20" y="5"/>
                  </a:cxn>
                  <a:cxn ang="0">
                    <a:pos x="21" y="7"/>
                  </a:cxn>
                  <a:cxn ang="0">
                    <a:pos x="22" y="9"/>
                  </a:cxn>
                  <a:cxn ang="0">
                    <a:pos x="22" y="12"/>
                  </a:cxn>
                  <a:cxn ang="0">
                    <a:pos x="22" y="14"/>
                  </a:cxn>
                  <a:cxn ang="0">
                    <a:pos x="21" y="16"/>
                  </a:cxn>
                  <a:cxn ang="0">
                    <a:pos x="20" y="18"/>
                  </a:cxn>
                  <a:cxn ang="0">
                    <a:pos x="19" y="20"/>
                  </a:cxn>
                  <a:cxn ang="0">
                    <a:pos x="17" y="21"/>
                  </a:cxn>
                  <a:cxn ang="0">
                    <a:pos x="15" y="22"/>
                  </a:cxn>
                  <a:cxn ang="0">
                    <a:pos x="13" y="23"/>
                  </a:cxn>
                  <a:cxn ang="0">
                    <a:pos x="11" y="23"/>
                  </a:cxn>
                  <a:cxn ang="0">
                    <a:pos x="9" y="23"/>
                  </a:cxn>
                  <a:cxn ang="0">
                    <a:pos x="7" y="22"/>
                  </a:cxn>
                  <a:cxn ang="0">
                    <a:pos x="5" y="21"/>
                  </a:cxn>
                  <a:cxn ang="0">
                    <a:pos x="3" y="20"/>
                  </a:cxn>
                  <a:cxn ang="0">
                    <a:pos x="2" y="18"/>
                  </a:cxn>
                  <a:cxn ang="0">
                    <a:pos x="1" y="16"/>
                  </a:cxn>
                  <a:cxn ang="0">
                    <a:pos x="0" y="14"/>
                  </a:cxn>
                  <a:cxn ang="0">
                    <a:pos x="0" y="12"/>
                  </a:cxn>
                  <a:cxn ang="0">
                    <a:pos x="0" y="9"/>
                  </a:cxn>
                  <a:cxn ang="0">
                    <a:pos x="1" y="7"/>
                  </a:cxn>
                  <a:cxn ang="0">
                    <a:pos x="2" y="5"/>
                  </a:cxn>
                  <a:cxn ang="0">
                    <a:pos x="3" y="3"/>
                  </a:cxn>
                  <a:cxn ang="0">
                    <a:pos x="5" y="2"/>
                  </a:cxn>
                  <a:cxn ang="0">
                    <a:pos x="7" y="1"/>
                  </a:cxn>
                  <a:cxn ang="0">
                    <a:pos x="9" y="0"/>
                  </a:cxn>
                  <a:cxn ang="0">
                    <a:pos x="11" y="0"/>
                  </a:cxn>
                </a:cxnLst>
                <a:rect l="0" t="0" r="r" b="b"/>
                <a:pathLst>
                  <a:path w="23" h="24">
                    <a:moveTo>
                      <a:pt x="11" y="0"/>
                    </a:moveTo>
                    <a:lnTo>
                      <a:pt x="13" y="0"/>
                    </a:lnTo>
                    <a:lnTo>
                      <a:pt x="15" y="1"/>
                    </a:lnTo>
                    <a:lnTo>
                      <a:pt x="17" y="2"/>
                    </a:lnTo>
                    <a:lnTo>
                      <a:pt x="19" y="3"/>
                    </a:lnTo>
                    <a:lnTo>
                      <a:pt x="20" y="5"/>
                    </a:lnTo>
                    <a:lnTo>
                      <a:pt x="21" y="7"/>
                    </a:lnTo>
                    <a:lnTo>
                      <a:pt x="22" y="9"/>
                    </a:lnTo>
                    <a:lnTo>
                      <a:pt x="22" y="12"/>
                    </a:lnTo>
                    <a:lnTo>
                      <a:pt x="22" y="14"/>
                    </a:lnTo>
                    <a:lnTo>
                      <a:pt x="21" y="16"/>
                    </a:lnTo>
                    <a:lnTo>
                      <a:pt x="20" y="18"/>
                    </a:lnTo>
                    <a:lnTo>
                      <a:pt x="19" y="20"/>
                    </a:lnTo>
                    <a:lnTo>
                      <a:pt x="17" y="21"/>
                    </a:lnTo>
                    <a:lnTo>
                      <a:pt x="15" y="22"/>
                    </a:lnTo>
                    <a:lnTo>
                      <a:pt x="13" y="23"/>
                    </a:lnTo>
                    <a:lnTo>
                      <a:pt x="11" y="23"/>
                    </a:lnTo>
                    <a:lnTo>
                      <a:pt x="9" y="23"/>
                    </a:lnTo>
                    <a:lnTo>
                      <a:pt x="7" y="22"/>
                    </a:lnTo>
                    <a:lnTo>
                      <a:pt x="5" y="21"/>
                    </a:lnTo>
                    <a:lnTo>
                      <a:pt x="3" y="20"/>
                    </a:lnTo>
                    <a:lnTo>
                      <a:pt x="2" y="18"/>
                    </a:lnTo>
                    <a:lnTo>
                      <a:pt x="1" y="16"/>
                    </a:lnTo>
                    <a:lnTo>
                      <a:pt x="0" y="14"/>
                    </a:lnTo>
                    <a:lnTo>
                      <a:pt x="0" y="12"/>
                    </a:lnTo>
                    <a:lnTo>
                      <a:pt x="0" y="9"/>
                    </a:lnTo>
                    <a:lnTo>
                      <a:pt x="1" y="7"/>
                    </a:lnTo>
                    <a:lnTo>
                      <a:pt x="2" y="5"/>
                    </a:lnTo>
                    <a:lnTo>
                      <a:pt x="3" y="3"/>
                    </a:lnTo>
                    <a:lnTo>
                      <a:pt x="5" y="2"/>
                    </a:lnTo>
                    <a:lnTo>
                      <a:pt x="7" y="1"/>
                    </a:lnTo>
                    <a:lnTo>
                      <a:pt x="9" y="0"/>
                    </a:lnTo>
                    <a:lnTo>
                      <a:pt x="11" y="0"/>
                    </a:lnTo>
                  </a:path>
                </a:pathLst>
              </a:custGeom>
              <a:solidFill>
                <a:schemeClr val="accent1"/>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592" name="Group 1184"/>
            <p:cNvGrpSpPr>
              <a:grpSpLocks/>
            </p:cNvGrpSpPr>
            <p:nvPr/>
          </p:nvGrpSpPr>
          <p:grpSpPr bwMode="auto">
            <a:xfrm>
              <a:off x="5125" y="2847"/>
              <a:ext cx="188" cy="435"/>
              <a:chOff x="5125" y="2847"/>
              <a:chExt cx="188" cy="435"/>
            </a:xfrm>
          </p:grpSpPr>
          <p:sp>
            <p:nvSpPr>
              <p:cNvPr id="146593" name="Freeform 1185"/>
              <p:cNvSpPr>
                <a:spLocks/>
              </p:cNvSpPr>
              <p:nvPr/>
            </p:nvSpPr>
            <p:spPr bwMode="auto">
              <a:xfrm>
                <a:off x="5125" y="2851"/>
                <a:ext cx="185" cy="429"/>
              </a:xfrm>
              <a:custGeom>
                <a:avLst/>
                <a:gdLst/>
                <a:ahLst/>
                <a:cxnLst>
                  <a:cxn ang="0">
                    <a:pos x="155" y="0"/>
                  </a:cxn>
                  <a:cxn ang="0">
                    <a:pos x="24" y="0"/>
                  </a:cxn>
                  <a:cxn ang="0">
                    <a:pos x="26" y="14"/>
                  </a:cxn>
                  <a:cxn ang="0">
                    <a:pos x="41" y="27"/>
                  </a:cxn>
                  <a:cxn ang="0">
                    <a:pos x="40" y="304"/>
                  </a:cxn>
                  <a:cxn ang="0">
                    <a:pos x="0" y="337"/>
                  </a:cxn>
                  <a:cxn ang="0">
                    <a:pos x="1" y="428"/>
                  </a:cxn>
                  <a:cxn ang="0">
                    <a:pos x="184" y="428"/>
                  </a:cxn>
                  <a:cxn ang="0">
                    <a:pos x="184" y="341"/>
                  </a:cxn>
                  <a:cxn ang="0">
                    <a:pos x="145" y="300"/>
                  </a:cxn>
                  <a:cxn ang="0">
                    <a:pos x="145" y="33"/>
                  </a:cxn>
                  <a:cxn ang="0">
                    <a:pos x="154" y="17"/>
                  </a:cxn>
                  <a:cxn ang="0">
                    <a:pos x="154" y="0"/>
                  </a:cxn>
                  <a:cxn ang="0">
                    <a:pos x="55" y="66"/>
                  </a:cxn>
                  <a:cxn ang="0">
                    <a:pos x="125" y="66"/>
                  </a:cxn>
                  <a:cxn ang="0">
                    <a:pos x="125" y="300"/>
                  </a:cxn>
                  <a:cxn ang="0">
                    <a:pos x="55" y="300"/>
                  </a:cxn>
                  <a:cxn ang="0">
                    <a:pos x="55" y="66"/>
                  </a:cxn>
                  <a:cxn ang="0">
                    <a:pos x="155" y="0"/>
                  </a:cxn>
                </a:cxnLst>
                <a:rect l="0" t="0" r="r" b="b"/>
                <a:pathLst>
                  <a:path w="185" h="429">
                    <a:moveTo>
                      <a:pt x="155" y="0"/>
                    </a:moveTo>
                    <a:lnTo>
                      <a:pt x="24" y="0"/>
                    </a:lnTo>
                    <a:lnTo>
                      <a:pt x="26" y="14"/>
                    </a:lnTo>
                    <a:lnTo>
                      <a:pt x="41" y="27"/>
                    </a:lnTo>
                    <a:lnTo>
                      <a:pt x="40" y="304"/>
                    </a:lnTo>
                    <a:lnTo>
                      <a:pt x="0" y="337"/>
                    </a:lnTo>
                    <a:lnTo>
                      <a:pt x="1" y="428"/>
                    </a:lnTo>
                    <a:lnTo>
                      <a:pt x="184" y="428"/>
                    </a:lnTo>
                    <a:lnTo>
                      <a:pt x="184" y="341"/>
                    </a:lnTo>
                    <a:lnTo>
                      <a:pt x="145" y="300"/>
                    </a:lnTo>
                    <a:lnTo>
                      <a:pt x="145" y="33"/>
                    </a:lnTo>
                    <a:lnTo>
                      <a:pt x="154" y="17"/>
                    </a:lnTo>
                    <a:lnTo>
                      <a:pt x="154" y="0"/>
                    </a:lnTo>
                    <a:lnTo>
                      <a:pt x="55" y="66"/>
                    </a:lnTo>
                    <a:lnTo>
                      <a:pt x="125" y="66"/>
                    </a:lnTo>
                    <a:lnTo>
                      <a:pt x="125" y="300"/>
                    </a:lnTo>
                    <a:lnTo>
                      <a:pt x="55" y="300"/>
                    </a:lnTo>
                    <a:lnTo>
                      <a:pt x="55" y="66"/>
                    </a:lnTo>
                    <a:lnTo>
                      <a:pt x="155" y="0"/>
                    </a:lnTo>
                  </a:path>
                </a:pathLst>
              </a:custGeom>
              <a:solidFill>
                <a:srgbClr val="FAFD00"/>
              </a:solidFill>
              <a:ln w="12700" cap="rnd" cmpd="sng">
                <a:noFill/>
                <a:prstDash val="solid"/>
                <a:round/>
                <a:headEnd type="none" w="med" len="med"/>
                <a:tailEnd type="none" w="med" len="med"/>
              </a:ln>
              <a:effectLst/>
            </p:spPr>
            <p:txBody>
              <a:bodyPr/>
              <a:lstStyle/>
              <a:p>
                <a:endParaRPr lang="fr-FR"/>
              </a:p>
            </p:txBody>
          </p:sp>
          <p:grpSp>
            <p:nvGrpSpPr>
              <p:cNvPr id="146594" name="Group 1186"/>
              <p:cNvGrpSpPr>
                <a:grpSpLocks/>
              </p:cNvGrpSpPr>
              <p:nvPr/>
            </p:nvGrpSpPr>
            <p:grpSpPr bwMode="auto">
              <a:xfrm>
                <a:off x="5126" y="2847"/>
                <a:ext cx="187" cy="435"/>
                <a:chOff x="5126" y="2847"/>
                <a:chExt cx="187" cy="435"/>
              </a:xfrm>
            </p:grpSpPr>
            <p:sp>
              <p:nvSpPr>
                <p:cNvPr id="146595" name="Freeform 1187"/>
                <p:cNvSpPr>
                  <a:spLocks/>
                </p:cNvSpPr>
                <p:nvPr/>
              </p:nvSpPr>
              <p:spPr bwMode="auto">
                <a:xfrm>
                  <a:off x="5184" y="2913"/>
                  <a:ext cx="74" cy="240"/>
                </a:xfrm>
                <a:custGeom>
                  <a:avLst/>
                  <a:gdLst/>
                  <a:ahLst/>
                  <a:cxnLst>
                    <a:cxn ang="0">
                      <a:pos x="0" y="0"/>
                    </a:cxn>
                    <a:cxn ang="0">
                      <a:pos x="73" y="0"/>
                    </a:cxn>
                    <a:cxn ang="0">
                      <a:pos x="73" y="239"/>
                    </a:cxn>
                    <a:cxn ang="0">
                      <a:pos x="0" y="239"/>
                    </a:cxn>
                    <a:cxn ang="0">
                      <a:pos x="0" y="0"/>
                    </a:cxn>
                  </a:cxnLst>
                  <a:rect l="0" t="0" r="r" b="b"/>
                  <a:pathLst>
                    <a:path w="74" h="240">
                      <a:moveTo>
                        <a:pt x="0" y="0"/>
                      </a:moveTo>
                      <a:lnTo>
                        <a:pt x="73" y="0"/>
                      </a:lnTo>
                      <a:lnTo>
                        <a:pt x="73"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596" name="Freeform 1188"/>
                <p:cNvSpPr>
                  <a:spLocks/>
                </p:cNvSpPr>
                <p:nvPr/>
              </p:nvSpPr>
              <p:spPr bwMode="auto">
                <a:xfrm>
                  <a:off x="5126" y="2847"/>
                  <a:ext cx="187" cy="435"/>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nvGrpSpPr>
            <p:cNvPr id="146597" name="Group 1189"/>
            <p:cNvGrpSpPr>
              <a:grpSpLocks/>
            </p:cNvGrpSpPr>
            <p:nvPr/>
          </p:nvGrpSpPr>
          <p:grpSpPr bwMode="auto">
            <a:xfrm>
              <a:off x="5477" y="2934"/>
              <a:ext cx="62" cy="92"/>
              <a:chOff x="5477" y="2934"/>
              <a:chExt cx="62" cy="92"/>
            </a:xfrm>
          </p:grpSpPr>
          <p:sp>
            <p:nvSpPr>
              <p:cNvPr id="146598" name="Freeform 1190"/>
              <p:cNvSpPr>
                <a:spLocks/>
              </p:cNvSpPr>
              <p:nvPr/>
            </p:nvSpPr>
            <p:spPr bwMode="auto">
              <a:xfrm>
                <a:off x="5477" y="2934"/>
                <a:ext cx="62" cy="61"/>
              </a:xfrm>
              <a:custGeom>
                <a:avLst/>
                <a:gdLst/>
                <a:ahLst/>
                <a:cxnLst>
                  <a:cxn ang="0">
                    <a:pos x="30" y="0"/>
                  </a:cxn>
                  <a:cxn ang="0">
                    <a:pos x="36" y="1"/>
                  </a:cxn>
                  <a:cxn ang="0">
                    <a:pos x="42" y="2"/>
                  </a:cxn>
                  <a:cxn ang="0">
                    <a:pos x="47" y="5"/>
                  </a:cxn>
                  <a:cxn ang="0">
                    <a:pos x="52" y="9"/>
                  </a:cxn>
                  <a:cxn ang="0">
                    <a:pos x="56" y="14"/>
                  </a:cxn>
                  <a:cxn ang="0">
                    <a:pos x="58" y="18"/>
                  </a:cxn>
                  <a:cxn ang="0">
                    <a:pos x="60" y="24"/>
                  </a:cxn>
                  <a:cxn ang="0">
                    <a:pos x="61" y="30"/>
                  </a:cxn>
                  <a:cxn ang="0">
                    <a:pos x="60" y="36"/>
                  </a:cxn>
                  <a:cxn ang="0">
                    <a:pos x="58" y="42"/>
                  </a:cxn>
                  <a:cxn ang="0">
                    <a:pos x="56" y="46"/>
                  </a:cxn>
                  <a:cxn ang="0">
                    <a:pos x="52" y="51"/>
                  </a:cxn>
                  <a:cxn ang="0">
                    <a:pos x="47" y="55"/>
                  </a:cxn>
                  <a:cxn ang="0">
                    <a:pos x="42" y="57"/>
                  </a:cxn>
                  <a:cxn ang="0">
                    <a:pos x="36" y="59"/>
                  </a:cxn>
                  <a:cxn ang="0">
                    <a:pos x="30" y="60"/>
                  </a:cxn>
                  <a:cxn ang="0">
                    <a:pos x="24" y="59"/>
                  </a:cxn>
                  <a:cxn ang="0">
                    <a:pos x="19"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9" y="2"/>
                  </a:cxn>
                  <a:cxn ang="0">
                    <a:pos x="24" y="1"/>
                  </a:cxn>
                  <a:cxn ang="0">
                    <a:pos x="30" y="0"/>
                  </a:cxn>
                </a:cxnLst>
                <a:rect l="0" t="0" r="r" b="b"/>
                <a:pathLst>
                  <a:path w="62" h="61">
                    <a:moveTo>
                      <a:pt x="30" y="0"/>
                    </a:moveTo>
                    <a:lnTo>
                      <a:pt x="36" y="1"/>
                    </a:lnTo>
                    <a:lnTo>
                      <a:pt x="42" y="2"/>
                    </a:lnTo>
                    <a:lnTo>
                      <a:pt x="47" y="5"/>
                    </a:lnTo>
                    <a:lnTo>
                      <a:pt x="52" y="9"/>
                    </a:lnTo>
                    <a:lnTo>
                      <a:pt x="56" y="14"/>
                    </a:lnTo>
                    <a:lnTo>
                      <a:pt x="58" y="18"/>
                    </a:lnTo>
                    <a:lnTo>
                      <a:pt x="60" y="24"/>
                    </a:lnTo>
                    <a:lnTo>
                      <a:pt x="61" y="30"/>
                    </a:lnTo>
                    <a:lnTo>
                      <a:pt x="60" y="36"/>
                    </a:lnTo>
                    <a:lnTo>
                      <a:pt x="58" y="42"/>
                    </a:lnTo>
                    <a:lnTo>
                      <a:pt x="56" y="46"/>
                    </a:lnTo>
                    <a:lnTo>
                      <a:pt x="52" y="51"/>
                    </a:lnTo>
                    <a:lnTo>
                      <a:pt x="47" y="55"/>
                    </a:lnTo>
                    <a:lnTo>
                      <a:pt x="42" y="57"/>
                    </a:lnTo>
                    <a:lnTo>
                      <a:pt x="36" y="59"/>
                    </a:lnTo>
                    <a:lnTo>
                      <a:pt x="30" y="60"/>
                    </a:lnTo>
                    <a:lnTo>
                      <a:pt x="24" y="59"/>
                    </a:lnTo>
                    <a:lnTo>
                      <a:pt x="19" y="57"/>
                    </a:lnTo>
                    <a:lnTo>
                      <a:pt x="13" y="55"/>
                    </a:lnTo>
                    <a:lnTo>
                      <a:pt x="9" y="51"/>
                    </a:lnTo>
                    <a:lnTo>
                      <a:pt x="5" y="46"/>
                    </a:lnTo>
                    <a:lnTo>
                      <a:pt x="2" y="42"/>
                    </a:lnTo>
                    <a:lnTo>
                      <a:pt x="1" y="36"/>
                    </a:lnTo>
                    <a:lnTo>
                      <a:pt x="0" y="30"/>
                    </a:lnTo>
                    <a:lnTo>
                      <a:pt x="1" y="24"/>
                    </a:lnTo>
                    <a:lnTo>
                      <a:pt x="2" y="18"/>
                    </a:lnTo>
                    <a:lnTo>
                      <a:pt x="5" y="14"/>
                    </a:lnTo>
                    <a:lnTo>
                      <a:pt x="9" y="9"/>
                    </a:lnTo>
                    <a:lnTo>
                      <a:pt x="13" y="5"/>
                    </a:lnTo>
                    <a:lnTo>
                      <a:pt x="19" y="2"/>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599" name="Freeform 1191"/>
              <p:cNvSpPr>
                <a:spLocks/>
              </p:cNvSpPr>
              <p:nvPr/>
            </p:nvSpPr>
            <p:spPr bwMode="auto">
              <a:xfrm>
                <a:off x="5496" y="3000"/>
                <a:ext cx="25" cy="26"/>
              </a:xfrm>
              <a:custGeom>
                <a:avLst/>
                <a:gdLst/>
                <a:ahLst/>
                <a:cxnLst>
                  <a:cxn ang="0">
                    <a:pos x="12" y="0"/>
                  </a:cxn>
                  <a:cxn ang="0">
                    <a:pos x="14" y="0"/>
                  </a:cxn>
                  <a:cxn ang="0">
                    <a:pos x="17" y="1"/>
                  </a:cxn>
                  <a:cxn ang="0">
                    <a:pos x="19" y="2"/>
                  </a:cxn>
                  <a:cxn ang="0">
                    <a:pos x="20" y="4"/>
                  </a:cxn>
                  <a:cxn ang="0">
                    <a:pos x="22" y="5"/>
                  </a:cxn>
                  <a:cxn ang="0">
                    <a:pos x="23" y="7"/>
                  </a:cxn>
                  <a:cxn ang="0">
                    <a:pos x="24" y="9"/>
                  </a:cxn>
                  <a:cxn ang="0">
                    <a:pos x="24" y="12"/>
                  </a:cxn>
                  <a:cxn ang="0">
                    <a:pos x="24" y="14"/>
                  </a:cxn>
                  <a:cxn ang="0">
                    <a:pos x="23" y="17"/>
                  </a:cxn>
                  <a:cxn ang="0">
                    <a:pos x="22" y="19"/>
                  </a:cxn>
                  <a:cxn ang="0">
                    <a:pos x="20" y="21"/>
                  </a:cxn>
                  <a:cxn ang="0">
                    <a:pos x="19" y="22"/>
                  </a:cxn>
                  <a:cxn ang="0">
                    <a:pos x="17" y="23"/>
                  </a:cxn>
                  <a:cxn ang="0">
                    <a:pos x="14" y="24"/>
                  </a:cxn>
                  <a:cxn ang="0">
                    <a:pos x="12" y="25"/>
                  </a:cxn>
                  <a:cxn ang="0">
                    <a:pos x="10" y="24"/>
                  </a:cxn>
                  <a:cxn ang="0">
                    <a:pos x="7" y="23"/>
                  </a:cxn>
                  <a:cxn ang="0">
                    <a:pos x="5" y="22"/>
                  </a:cxn>
                  <a:cxn ang="0">
                    <a:pos x="4" y="21"/>
                  </a:cxn>
                  <a:cxn ang="0">
                    <a:pos x="2" y="19"/>
                  </a:cxn>
                  <a:cxn ang="0">
                    <a:pos x="1" y="17"/>
                  </a:cxn>
                  <a:cxn ang="0">
                    <a:pos x="0" y="14"/>
                  </a:cxn>
                  <a:cxn ang="0">
                    <a:pos x="0" y="12"/>
                  </a:cxn>
                  <a:cxn ang="0">
                    <a:pos x="0" y="9"/>
                  </a:cxn>
                  <a:cxn ang="0">
                    <a:pos x="1" y="7"/>
                  </a:cxn>
                  <a:cxn ang="0">
                    <a:pos x="2" y="5"/>
                  </a:cxn>
                  <a:cxn ang="0">
                    <a:pos x="4" y="4"/>
                  </a:cxn>
                  <a:cxn ang="0">
                    <a:pos x="5" y="2"/>
                  </a:cxn>
                  <a:cxn ang="0">
                    <a:pos x="7" y="1"/>
                  </a:cxn>
                  <a:cxn ang="0">
                    <a:pos x="10" y="0"/>
                  </a:cxn>
                  <a:cxn ang="0">
                    <a:pos x="12" y="0"/>
                  </a:cxn>
                </a:cxnLst>
                <a:rect l="0" t="0" r="r" b="b"/>
                <a:pathLst>
                  <a:path w="25" h="26">
                    <a:moveTo>
                      <a:pt x="12" y="0"/>
                    </a:moveTo>
                    <a:lnTo>
                      <a:pt x="14" y="0"/>
                    </a:lnTo>
                    <a:lnTo>
                      <a:pt x="17" y="1"/>
                    </a:lnTo>
                    <a:lnTo>
                      <a:pt x="19" y="2"/>
                    </a:lnTo>
                    <a:lnTo>
                      <a:pt x="20" y="4"/>
                    </a:lnTo>
                    <a:lnTo>
                      <a:pt x="22" y="5"/>
                    </a:lnTo>
                    <a:lnTo>
                      <a:pt x="23" y="7"/>
                    </a:lnTo>
                    <a:lnTo>
                      <a:pt x="24" y="9"/>
                    </a:lnTo>
                    <a:lnTo>
                      <a:pt x="24" y="12"/>
                    </a:lnTo>
                    <a:lnTo>
                      <a:pt x="24" y="14"/>
                    </a:lnTo>
                    <a:lnTo>
                      <a:pt x="23" y="17"/>
                    </a:lnTo>
                    <a:lnTo>
                      <a:pt x="22" y="19"/>
                    </a:lnTo>
                    <a:lnTo>
                      <a:pt x="20" y="21"/>
                    </a:lnTo>
                    <a:lnTo>
                      <a:pt x="19" y="22"/>
                    </a:lnTo>
                    <a:lnTo>
                      <a:pt x="17" y="23"/>
                    </a:lnTo>
                    <a:lnTo>
                      <a:pt x="14" y="24"/>
                    </a:lnTo>
                    <a:lnTo>
                      <a:pt x="12" y="25"/>
                    </a:lnTo>
                    <a:lnTo>
                      <a:pt x="10" y="24"/>
                    </a:lnTo>
                    <a:lnTo>
                      <a:pt x="7" y="23"/>
                    </a:lnTo>
                    <a:lnTo>
                      <a:pt x="5" y="22"/>
                    </a:lnTo>
                    <a:lnTo>
                      <a:pt x="4" y="21"/>
                    </a:lnTo>
                    <a:lnTo>
                      <a:pt x="2" y="19"/>
                    </a:lnTo>
                    <a:lnTo>
                      <a:pt x="1" y="17"/>
                    </a:lnTo>
                    <a:lnTo>
                      <a:pt x="0" y="14"/>
                    </a:lnTo>
                    <a:lnTo>
                      <a:pt x="0" y="12"/>
                    </a:lnTo>
                    <a:lnTo>
                      <a:pt x="0" y="9"/>
                    </a:lnTo>
                    <a:lnTo>
                      <a:pt x="1" y="7"/>
                    </a:lnTo>
                    <a:lnTo>
                      <a:pt x="2" y="5"/>
                    </a:lnTo>
                    <a:lnTo>
                      <a:pt x="4" y="4"/>
                    </a:lnTo>
                    <a:lnTo>
                      <a:pt x="5" y="2"/>
                    </a:lnTo>
                    <a:lnTo>
                      <a:pt x="7" y="1"/>
                    </a:lnTo>
                    <a:lnTo>
                      <a:pt x="10" y="0"/>
                    </a:lnTo>
                    <a:lnTo>
                      <a:pt x="12"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600" name="Group 1192"/>
            <p:cNvGrpSpPr>
              <a:grpSpLocks/>
            </p:cNvGrpSpPr>
            <p:nvPr/>
          </p:nvGrpSpPr>
          <p:grpSpPr bwMode="auto">
            <a:xfrm>
              <a:off x="5477" y="3036"/>
              <a:ext cx="62" cy="90"/>
              <a:chOff x="5477" y="3036"/>
              <a:chExt cx="62" cy="90"/>
            </a:xfrm>
          </p:grpSpPr>
          <p:sp>
            <p:nvSpPr>
              <p:cNvPr id="146601" name="Freeform 1193"/>
              <p:cNvSpPr>
                <a:spLocks/>
              </p:cNvSpPr>
              <p:nvPr/>
            </p:nvSpPr>
            <p:spPr bwMode="auto">
              <a:xfrm>
                <a:off x="5477" y="3064"/>
                <a:ext cx="62" cy="62"/>
              </a:xfrm>
              <a:custGeom>
                <a:avLst/>
                <a:gdLst/>
                <a:ahLst/>
                <a:cxnLst>
                  <a:cxn ang="0">
                    <a:pos x="30" y="0"/>
                  </a:cxn>
                  <a:cxn ang="0">
                    <a:pos x="36" y="1"/>
                  </a:cxn>
                  <a:cxn ang="0">
                    <a:pos x="42" y="3"/>
                  </a:cxn>
                  <a:cxn ang="0">
                    <a:pos x="47" y="5"/>
                  </a:cxn>
                  <a:cxn ang="0">
                    <a:pos x="52" y="9"/>
                  </a:cxn>
                  <a:cxn ang="0">
                    <a:pos x="56" y="14"/>
                  </a:cxn>
                  <a:cxn ang="0">
                    <a:pos x="58" y="19"/>
                  </a:cxn>
                  <a:cxn ang="0">
                    <a:pos x="60" y="25"/>
                  </a:cxn>
                  <a:cxn ang="0">
                    <a:pos x="61" y="31"/>
                  </a:cxn>
                  <a:cxn ang="0">
                    <a:pos x="60" y="36"/>
                  </a:cxn>
                  <a:cxn ang="0">
                    <a:pos x="58" y="42"/>
                  </a:cxn>
                  <a:cxn ang="0">
                    <a:pos x="56" y="47"/>
                  </a:cxn>
                  <a:cxn ang="0">
                    <a:pos x="52" y="52"/>
                  </a:cxn>
                  <a:cxn ang="0">
                    <a:pos x="47" y="55"/>
                  </a:cxn>
                  <a:cxn ang="0">
                    <a:pos x="42" y="58"/>
                  </a:cxn>
                  <a:cxn ang="0">
                    <a:pos x="36" y="60"/>
                  </a:cxn>
                  <a:cxn ang="0">
                    <a:pos x="30" y="61"/>
                  </a:cxn>
                  <a:cxn ang="0">
                    <a:pos x="24" y="60"/>
                  </a:cxn>
                  <a:cxn ang="0">
                    <a:pos x="19"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2" h="62">
                    <a:moveTo>
                      <a:pt x="30" y="0"/>
                    </a:moveTo>
                    <a:lnTo>
                      <a:pt x="36" y="1"/>
                    </a:lnTo>
                    <a:lnTo>
                      <a:pt x="42" y="3"/>
                    </a:lnTo>
                    <a:lnTo>
                      <a:pt x="47" y="5"/>
                    </a:lnTo>
                    <a:lnTo>
                      <a:pt x="52" y="9"/>
                    </a:lnTo>
                    <a:lnTo>
                      <a:pt x="56" y="14"/>
                    </a:lnTo>
                    <a:lnTo>
                      <a:pt x="58" y="19"/>
                    </a:lnTo>
                    <a:lnTo>
                      <a:pt x="60" y="25"/>
                    </a:lnTo>
                    <a:lnTo>
                      <a:pt x="61" y="31"/>
                    </a:lnTo>
                    <a:lnTo>
                      <a:pt x="60" y="36"/>
                    </a:lnTo>
                    <a:lnTo>
                      <a:pt x="58" y="42"/>
                    </a:lnTo>
                    <a:lnTo>
                      <a:pt x="56" y="47"/>
                    </a:lnTo>
                    <a:lnTo>
                      <a:pt x="52" y="52"/>
                    </a:lnTo>
                    <a:lnTo>
                      <a:pt x="47" y="55"/>
                    </a:lnTo>
                    <a:lnTo>
                      <a:pt x="42" y="58"/>
                    </a:lnTo>
                    <a:lnTo>
                      <a:pt x="36" y="60"/>
                    </a:lnTo>
                    <a:lnTo>
                      <a:pt x="30" y="61"/>
                    </a:lnTo>
                    <a:lnTo>
                      <a:pt x="24" y="60"/>
                    </a:lnTo>
                    <a:lnTo>
                      <a:pt x="19" y="58"/>
                    </a:lnTo>
                    <a:lnTo>
                      <a:pt x="13" y="55"/>
                    </a:lnTo>
                    <a:lnTo>
                      <a:pt x="9" y="52"/>
                    </a:lnTo>
                    <a:lnTo>
                      <a:pt x="5" y="47"/>
                    </a:lnTo>
                    <a:lnTo>
                      <a:pt x="2" y="42"/>
                    </a:lnTo>
                    <a:lnTo>
                      <a:pt x="1" y="36"/>
                    </a:lnTo>
                    <a:lnTo>
                      <a:pt x="0" y="31"/>
                    </a:lnTo>
                    <a:lnTo>
                      <a:pt x="1" y="25"/>
                    </a:lnTo>
                    <a:lnTo>
                      <a:pt x="2" y="19"/>
                    </a:lnTo>
                    <a:lnTo>
                      <a:pt x="5" y="14"/>
                    </a:lnTo>
                    <a:lnTo>
                      <a:pt x="9" y="9"/>
                    </a:lnTo>
                    <a:lnTo>
                      <a:pt x="13" y="5"/>
                    </a:lnTo>
                    <a:lnTo>
                      <a:pt x="19" y="3"/>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602" name="Freeform 1194"/>
              <p:cNvSpPr>
                <a:spLocks/>
              </p:cNvSpPr>
              <p:nvPr/>
            </p:nvSpPr>
            <p:spPr bwMode="auto">
              <a:xfrm>
                <a:off x="5496" y="3036"/>
                <a:ext cx="25" cy="24"/>
              </a:xfrm>
              <a:custGeom>
                <a:avLst/>
                <a:gdLst/>
                <a:ahLst/>
                <a:cxnLst>
                  <a:cxn ang="0">
                    <a:pos x="12" y="0"/>
                  </a:cxn>
                  <a:cxn ang="0">
                    <a:pos x="14" y="0"/>
                  </a:cxn>
                  <a:cxn ang="0">
                    <a:pos x="17" y="1"/>
                  </a:cxn>
                  <a:cxn ang="0">
                    <a:pos x="19" y="2"/>
                  </a:cxn>
                  <a:cxn ang="0">
                    <a:pos x="20" y="3"/>
                  </a:cxn>
                  <a:cxn ang="0">
                    <a:pos x="22" y="5"/>
                  </a:cxn>
                  <a:cxn ang="0">
                    <a:pos x="23" y="7"/>
                  </a:cxn>
                  <a:cxn ang="0">
                    <a:pos x="24" y="9"/>
                  </a:cxn>
                  <a:cxn ang="0">
                    <a:pos x="24" y="12"/>
                  </a:cxn>
                  <a:cxn ang="0">
                    <a:pos x="24" y="14"/>
                  </a:cxn>
                  <a:cxn ang="0">
                    <a:pos x="23" y="16"/>
                  </a:cxn>
                  <a:cxn ang="0">
                    <a:pos x="22" y="18"/>
                  </a:cxn>
                  <a:cxn ang="0">
                    <a:pos x="20" y="20"/>
                  </a:cxn>
                  <a:cxn ang="0">
                    <a:pos x="19" y="21"/>
                  </a:cxn>
                  <a:cxn ang="0">
                    <a:pos x="17" y="22"/>
                  </a:cxn>
                  <a:cxn ang="0">
                    <a:pos x="14" y="23"/>
                  </a:cxn>
                  <a:cxn ang="0">
                    <a:pos x="12" y="23"/>
                  </a:cxn>
                  <a:cxn ang="0">
                    <a:pos x="10" y="23"/>
                  </a:cxn>
                  <a:cxn ang="0">
                    <a:pos x="7" y="22"/>
                  </a:cxn>
                  <a:cxn ang="0">
                    <a:pos x="5" y="21"/>
                  </a:cxn>
                  <a:cxn ang="0">
                    <a:pos x="4" y="20"/>
                  </a:cxn>
                  <a:cxn ang="0">
                    <a:pos x="2" y="18"/>
                  </a:cxn>
                  <a:cxn ang="0">
                    <a:pos x="1" y="16"/>
                  </a:cxn>
                  <a:cxn ang="0">
                    <a:pos x="0" y="14"/>
                  </a:cxn>
                  <a:cxn ang="0">
                    <a:pos x="0" y="12"/>
                  </a:cxn>
                  <a:cxn ang="0">
                    <a:pos x="0" y="9"/>
                  </a:cxn>
                  <a:cxn ang="0">
                    <a:pos x="1" y="7"/>
                  </a:cxn>
                  <a:cxn ang="0">
                    <a:pos x="2" y="5"/>
                  </a:cxn>
                  <a:cxn ang="0">
                    <a:pos x="4" y="3"/>
                  </a:cxn>
                  <a:cxn ang="0">
                    <a:pos x="5" y="2"/>
                  </a:cxn>
                  <a:cxn ang="0">
                    <a:pos x="7" y="1"/>
                  </a:cxn>
                  <a:cxn ang="0">
                    <a:pos x="10" y="0"/>
                  </a:cxn>
                  <a:cxn ang="0">
                    <a:pos x="12" y="0"/>
                  </a:cxn>
                </a:cxnLst>
                <a:rect l="0" t="0" r="r" b="b"/>
                <a:pathLst>
                  <a:path w="25" h="24">
                    <a:moveTo>
                      <a:pt x="12" y="0"/>
                    </a:moveTo>
                    <a:lnTo>
                      <a:pt x="14" y="0"/>
                    </a:lnTo>
                    <a:lnTo>
                      <a:pt x="17" y="1"/>
                    </a:lnTo>
                    <a:lnTo>
                      <a:pt x="19" y="2"/>
                    </a:lnTo>
                    <a:lnTo>
                      <a:pt x="20" y="3"/>
                    </a:lnTo>
                    <a:lnTo>
                      <a:pt x="22" y="5"/>
                    </a:lnTo>
                    <a:lnTo>
                      <a:pt x="23" y="7"/>
                    </a:lnTo>
                    <a:lnTo>
                      <a:pt x="24" y="9"/>
                    </a:lnTo>
                    <a:lnTo>
                      <a:pt x="24" y="12"/>
                    </a:lnTo>
                    <a:lnTo>
                      <a:pt x="24" y="14"/>
                    </a:lnTo>
                    <a:lnTo>
                      <a:pt x="23" y="16"/>
                    </a:lnTo>
                    <a:lnTo>
                      <a:pt x="22" y="18"/>
                    </a:lnTo>
                    <a:lnTo>
                      <a:pt x="20" y="20"/>
                    </a:lnTo>
                    <a:lnTo>
                      <a:pt x="19" y="21"/>
                    </a:lnTo>
                    <a:lnTo>
                      <a:pt x="17" y="22"/>
                    </a:lnTo>
                    <a:lnTo>
                      <a:pt x="14" y="23"/>
                    </a:lnTo>
                    <a:lnTo>
                      <a:pt x="12" y="23"/>
                    </a:lnTo>
                    <a:lnTo>
                      <a:pt x="10" y="23"/>
                    </a:lnTo>
                    <a:lnTo>
                      <a:pt x="7" y="22"/>
                    </a:lnTo>
                    <a:lnTo>
                      <a:pt x="5" y="21"/>
                    </a:lnTo>
                    <a:lnTo>
                      <a:pt x="4" y="20"/>
                    </a:lnTo>
                    <a:lnTo>
                      <a:pt x="2" y="18"/>
                    </a:lnTo>
                    <a:lnTo>
                      <a:pt x="1" y="16"/>
                    </a:lnTo>
                    <a:lnTo>
                      <a:pt x="0" y="14"/>
                    </a:lnTo>
                    <a:lnTo>
                      <a:pt x="0" y="12"/>
                    </a:lnTo>
                    <a:lnTo>
                      <a:pt x="0" y="9"/>
                    </a:lnTo>
                    <a:lnTo>
                      <a:pt x="1" y="7"/>
                    </a:lnTo>
                    <a:lnTo>
                      <a:pt x="2" y="5"/>
                    </a:lnTo>
                    <a:lnTo>
                      <a:pt x="4" y="3"/>
                    </a:lnTo>
                    <a:lnTo>
                      <a:pt x="5" y="2"/>
                    </a:lnTo>
                    <a:lnTo>
                      <a:pt x="7" y="1"/>
                    </a:lnTo>
                    <a:lnTo>
                      <a:pt x="10" y="0"/>
                    </a:lnTo>
                    <a:lnTo>
                      <a:pt x="12" y="0"/>
                    </a:lnTo>
                  </a:path>
                </a:pathLst>
              </a:custGeom>
              <a:solidFill>
                <a:schemeClr val="accent1"/>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603" name="Group 1195"/>
            <p:cNvGrpSpPr>
              <a:grpSpLocks/>
            </p:cNvGrpSpPr>
            <p:nvPr/>
          </p:nvGrpSpPr>
          <p:grpSpPr bwMode="auto">
            <a:xfrm>
              <a:off x="5415" y="2847"/>
              <a:ext cx="188" cy="435"/>
              <a:chOff x="5415" y="2847"/>
              <a:chExt cx="188" cy="435"/>
            </a:xfrm>
          </p:grpSpPr>
          <p:sp>
            <p:nvSpPr>
              <p:cNvPr id="146604" name="Freeform 1196"/>
              <p:cNvSpPr>
                <a:spLocks/>
              </p:cNvSpPr>
              <p:nvPr/>
            </p:nvSpPr>
            <p:spPr bwMode="auto">
              <a:xfrm>
                <a:off x="5415" y="2851"/>
                <a:ext cx="184" cy="429"/>
              </a:xfrm>
              <a:custGeom>
                <a:avLst/>
                <a:gdLst/>
                <a:ahLst/>
                <a:cxnLst>
                  <a:cxn ang="0">
                    <a:pos x="154" y="0"/>
                  </a:cxn>
                  <a:cxn ang="0">
                    <a:pos x="24" y="0"/>
                  </a:cxn>
                  <a:cxn ang="0">
                    <a:pos x="26" y="14"/>
                  </a:cxn>
                  <a:cxn ang="0">
                    <a:pos x="41" y="27"/>
                  </a:cxn>
                  <a:cxn ang="0">
                    <a:pos x="40" y="304"/>
                  </a:cxn>
                  <a:cxn ang="0">
                    <a:pos x="0" y="337"/>
                  </a:cxn>
                  <a:cxn ang="0">
                    <a:pos x="1" y="428"/>
                  </a:cxn>
                  <a:cxn ang="0">
                    <a:pos x="183" y="428"/>
                  </a:cxn>
                  <a:cxn ang="0">
                    <a:pos x="183" y="341"/>
                  </a:cxn>
                  <a:cxn ang="0">
                    <a:pos x="144" y="300"/>
                  </a:cxn>
                  <a:cxn ang="0">
                    <a:pos x="144" y="33"/>
                  </a:cxn>
                  <a:cxn ang="0">
                    <a:pos x="153" y="17"/>
                  </a:cxn>
                  <a:cxn ang="0">
                    <a:pos x="153" y="0"/>
                  </a:cxn>
                  <a:cxn ang="0">
                    <a:pos x="54" y="66"/>
                  </a:cxn>
                  <a:cxn ang="0">
                    <a:pos x="125" y="66"/>
                  </a:cxn>
                  <a:cxn ang="0">
                    <a:pos x="125" y="300"/>
                  </a:cxn>
                  <a:cxn ang="0">
                    <a:pos x="54" y="300"/>
                  </a:cxn>
                  <a:cxn ang="0">
                    <a:pos x="54" y="66"/>
                  </a:cxn>
                  <a:cxn ang="0">
                    <a:pos x="154" y="0"/>
                  </a:cxn>
                </a:cxnLst>
                <a:rect l="0" t="0" r="r" b="b"/>
                <a:pathLst>
                  <a:path w="184" h="429">
                    <a:moveTo>
                      <a:pt x="154" y="0"/>
                    </a:moveTo>
                    <a:lnTo>
                      <a:pt x="24" y="0"/>
                    </a:lnTo>
                    <a:lnTo>
                      <a:pt x="26" y="14"/>
                    </a:lnTo>
                    <a:lnTo>
                      <a:pt x="41" y="27"/>
                    </a:lnTo>
                    <a:lnTo>
                      <a:pt x="40" y="304"/>
                    </a:lnTo>
                    <a:lnTo>
                      <a:pt x="0" y="337"/>
                    </a:lnTo>
                    <a:lnTo>
                      <a:pt x="1" y="428"/>
                    </a:lnTo>
                    <a:lnTo>
                      <a:pt x="183" y="428"/>
                    </a:lnTo>
                    <a:lnTo>
                      <a:pt x="183" y="341"/>
                    </a:lnTo>
                    <a:lnTo>
                      <a:pt x="144" y="300"/>
                    </a:lnTo>
                    <a:lnTo>
                      <a:pt x="144" y="33"/>
                    </a:lnTo>
                    <a:lnTo>
                      <a:pt x="153" y="17"/>
                    </a:lnTo>
                    <a:lnTo>
                      <a:pt x="153" y="0"/>
                    </a:lnTo>
                    <a:lnTo>
                      <a:pt x="54" y="66"/>
                    </a:lnTo>
                    <a:lnTo>
                      <a:pt x="125" y="66"/>
                    </a:lnTo>
                    <a:lnTo>
                      <a:pt x="125" y="300"/>
                    </a:lnTo>
                    <a:lnTo>
                      <a:pt x="54" y="300"/>
                    </a:lnTo>
                    <a:lnTo>
                      <a:pt x="54" y="66"/>
                    </a:lnTo>
                    <a:lnTo>
                      <a:pt x="154" y="0"/>
                    </a:lnTo>
                  </a:path>
                </a:pathLst>
              </a:custGeom>
              <a:solidFill>
                <a:srgbClr val="FAFD00"/>
              </a:solidFill>
              <a:ln w="12700" cap="rnd" cmpd="sng">
                <a:noFill/>
                <a:prstDash val="solid"/>
                <a:round/>
                <a:headEnd type="none" w="med" len="med"/>
                <a:tailEnd type="none" w="med" len="med"/>
              </a:ln>
              <a:effectLst/>
            </p:spPr>
            <p:txBody>
              <a:bodyPr/>
              <a:lstStyle/>
              <a:p>
                <a:endParaRPr lang="fr-FR"/>
              </a:p>
            </p:txBody>
          </p:sp>
          <p:grpSp>
            <p:nvGrpSpPr>
              <p:cNvPr id="146605" name="Group 1197"/>
              <p:cNvGrpSpPr>
                <a:grpSpLocks/>
              </p:cNvGrpSpPr>
              <p:nvPr/>
            </p:nvGrpSpPr>
            <p:grpSpPr bwMode="auto">
              <a:xfrm>
                <a:off x="5415" y="2847"/>
                <a:ext cx="188" cy="435"/>
                <a:chOff x="5415" y="2847"/>
                <a:chExt cx="188" cy="435"/>
              </a:xfrm>
            </p:grpSpPr>
            <p:sp>
              <p:nvSpPr>
                <p:cNvPr id="146606" name="Freeform 1198"/>
                <p:cNvSpPr>
                  <a:spLocks/>
                </p:cNvSpPr>
                <p:nvPr/>
              </p:nvSpPr>
              <p:spPr bwMode="auto">
                <a:xfrm>
                  <a:off x="5472" y="2913"/>
                  <a:ext cx="75" cy="240"/>
                </a:xfrm>
                <a:custGeom>
                  <a:avLst/>
                  <a:gdLst/>
                  <a:ahLst/>
                  <a:cxnLst>
                    <a:cxn ang="0">
                      <a:pos x="0" y="0"/>
                    </a:cxn>
                    <a:cxn ang="0">
                      <a:pos x="74" y="0"/>
                    </a:cxn>
                    <a:cxn ang="0">
                      <a:pos x="74" y="239"/>
                    </a:cxn>
                    <a:cxn ang="0">
                      <a:pos x="0" y="239"/>
                    </a:cxn>
                    <a:cxn ang="0">
                      <a:pos x="0" y="0"/>
                    </a:cxn>
                  </a:cxnLst>
                  <a:rect l="0" t="0" r="r" b="b"/>
                  <a:pathLst>
                    <a:path w="75" h="240">
                      <a:moveTo>
                        <a:pt x="0" y="0"/>
                      </a:moveTo>
                      <a:lnTo>
                        <a:pt x="74" y="0"/>
                      </a:lnTo>
                      <a:lnTo>
                        <a:pt x="74"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607" name="Freeform 1199"/>
                <p:cNvSpPr>
                  <a:spLocks/>
                </p:cNvSpPr>
                <p:nvPr/>
              </p:nvSpPr>
              <p:spPr bwMode="auto">
                <a:xfrm>
                  <a:off x="5415" y="2847"/>
                  <a:ext cx="188" cy="435"/>
                </a:xfrm>
                <a:custGeom>
                  <a:avLst/>
                  <a:gdLst/>
                  <a:ahLst/>
                  <a:cxnLst>
                    <a:cxn ang="0">
                      <a:pos x="161" y="0"/>
                    </a:cxn>
                    <a:cxn ang="0">
                      <a:pos x="25" y="0"/>
                    </a:cxn>
                    <a:cxn ang="0">
                      <a:pos x="24" y="17"/>
                    </a:cxn>
                    <a:cxn ang="0">
                      <a:pos x="41" y="30"/>
                    </a:cxn>
                    <a:cxn ang="0">
                      <a:pos x="41" y="305"/>
                    </a:cxn>
                    <a:cxn ang="0">
                      <a:pos x="0" y="342"/>
                    </a:cxn>
                    <a:cxn ang="0">
                      <a:pos x="0" y="434"/>
                    </a:cxn>
                    <a:cxn ang="0">
                      <a:pos x="187" y="434"/>
                    </a:cxn>
                    <a:cxn ang="0">
                      <a:pos x="187" y="344"/>
                    </a:cxn>
                    <a:cxn ang="0">
                      <a:pos x="145" y="305"/>
                    </a:cxn>
                    <a:cxn ang="0">
                      <a:pos x="145" y="31"/>
                    </a:cxn>
                    <a:cxn ang="0">
                      <a:pos x="160" y="17"/>
                    </a:cxn>
                    <a:cxn ang="0">
                      <a:pos x="161" y="0"/>
                    </a:cxn>
                  </a:cxnLst>
                  <a:rect l="0" t="0" r="r" b="b"/>
                  <a:pathLst>
                    <a:path w="188" h="435">
                      <a:moveTo>
                        <a:pt x="161" y="0"/>
                      </a:moveTo>
                      <a:lnTo>
                        <a:pt x="25" y="0"/>
                      </a:lnTo>
                      <a:lnTo>
                        <a:pt x="24" y="17"/>
                      </a:lnTo>
                      <a:lnTo>
                        <a:pt x="41" y="30"/>
                      </a:lnTo>
                      <a:lnTo>
                        <a:pt x="41" y="305"/>
                      </a:lnTo>
                      <a:lnTo>
                        <a:pt x="0" y="342"/>
                      </a:lnTo>
                      <a:lnTo>
                        <a:pt x="0" y="434"/>
                      </a:lnTo>
                      <a:lnTo>
                        <a:pt x="187" y="434"/>
                      </a:lnTo>
                      <a:lnTo>
                        <a:pt x="187" y="344"/>
                      </a:lnTo>
                      <a:lnTo>
                        <a:pt x="145" y="305"/>
                      </a:lnTo>
                      <a:lnTo>
                        <a:pt x="145" y="31"/>
                      </a:lnTo>
                      <a:lnTo>
                        <a:pt x="160" y="17"/>
                      </a:lnTo>
                      <a:lnTo>
                        <a:pt x="161"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grpSp>
        <p:nvGrpSpPr>
          <p:cNvPr id="146608" name="Group 1200"/>
          <p:cNvGrpSpPr>
            <a:grpSpLocks/>
          </p:cNvGrpSpPr>
          <p:nvPr/>
        </p:nvGrpSpPr>
        <p:grpSpPr bwMode="auto">
          <a:xfrm>
            <a:off x="6443159" y="4179228"/>
            <a:ext cx="762000" cy="690563"/>
            <a:chOff x="3657" y="2847"/>
            <a:chExt cx="480" cy="435"/>
          </a:xfrm>
        </p:grpSpPr>
        <p:grpSp>
          <p:nvGrpSpPr>
            <p:cNvPr id="146609" name="Group 1201"/>
            <p:cNvGrpSpPr>
              <a:grpSpLocks/>
            </p:cNvGrpSpPr>
            <p:nvPr/>
          </p:nvGrpSpPr>
          <p:grpSpPr bwMode="auto">
            <a:xfrm>
              <a:off x="3721" y="2934"/>
              <a:ext cx="60" cy="92"/>
              <a:chOff x="3721" y="2934"/>
              <a:chExt cx="60" cy="92"/>
            </a:xfrm>
          </p:grpSpPr>
          <p:sp>
            <p:nvSpPr>
              <p:cNvPr id="146610" name="Freeform 1202"/>
              <p:cNvSpPr>
                <a:spLocks/>
              </p:cNvSpPr>
              <p:nvPr/>
            </p:nvSpPr>
            <p:spPr bwMode="auto">
              <a:xfrm>
                <a:off x="3721" y="2934"/>
                <a:ext cx="60" cy="61"/>
              </a:xfrm>
              <a:custGeom>
                <a:avLst/>
                <a:gdLst/>
                <a:ahLst/>
                <a:cxnLst>
                  <a:cxn ang="0">
                    <a:pos x="29" y="0"/>
                  </a:cxn>
                  <a:cxn ang="0">
                    <a:pos x="35" y="1"/>
                  </a:cxn>
                  <a:cxn ang="0">
                    <a:pos x="41" y="2"/>
                  </a:cxn>
                  <a:cxn ang="0">
                    <a:pos x="45" y="5"/>
                  </a:cxn>
                  <a:cxn ang="0">
                    <a:pos x="50" y="9"/>
                  </a:cxn>
                  <a:cxn ang="0">
                    <a:pos x="54" y="14"/>
                  </a:cxn>
                  <a:cxn ang="0">
                    <a:pos x="56" y="18"/>
                  </a:cxn>
                  <a:cxn ang="0">
                    <a:pos x="58" y="24"/>
                  </a:cxn>
                  <a:cxn ang="0">
                    <a:pos x="59" y="30"/>
                  </a:cxn>
                  <a:cxn ang="0">
                    <a:pos x="58" y="36"/>
                  </a:cxn>
                  <a:cxn ang="0">
                    <a:pos x="56" y="42"/>
                  </a:cxn>
                  <a:cxn ang="0">
                    <a:pos x="54" y="46"/>
                  </a:cxn>
                  <a:cxn ang="0">
                    <a:pos x="50" y="51"/>
                  </a:cxn>
                  <a:cxn ang="0">
                    <a:pos x="45" y="55"/>
                  </a:cxn>
                  <a:cxn ang="0">
                    <a:pos x="41" y="57"/>
                  </a:cxn>
                  <a:cxn ang="0">
                    <a:pos x="35" y="59"/>
                  </a:cxn>
                  <a:cxn ang="0">
                    <a:pos x="29" y="60"/>
                  </a:cxn>
                  <a:cxn ang="0">
                    <a:pos x="23" y="59"/>
                  </a:cxn>
                  <a:cxn ang="0">
                    <a:pos x="18"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8" y="2"/>
                  </a:cxn>
                  <a:cxn ang="0">
                    <a:pos x="23" y="1"/>
                  </a:cxn>
                  <a:cxn ang="0">
                    <a:pos x="29" y="0"/>
                  </a:cxn>
                </a:cxnLst>
                <a:rect l="0" t="0" r="r" b="b"/>
                <a:pathLst>
                  <a:path w="60" h="61">
                    <a:moveTo>
                      <a:pt x="29" y="0"/>
                    </a:moveTo>
                    <a:lnTo>
                      <a:pt x="35" y="1"/>
                    </a:lnTo>
                    <a:lnTo>
                      <a:pt x="41" y="2"/>
                    </a:lnTo>
                    <a:lnTo>
                      <a:pt x="45" y="5"/>
                    </a:lnTo>
                    <a:lnTo>
                      <a:pt x="50" y="9"/>
                    </a:lnTo>
                    <a:lnTo>
                      <a:pt x="54" y="14"/>
                    </a:lnTo>
                    <a:lnTo>
                      <a:pt x="56" y="18"/>
                    </a:lnTo>
                    <a:lnTo>
                      <a:pt x="58" y="24"/>
                    </a:lnTo>
                    <a:lnTo>
                      <a:pt x="59" y="30"/>
                    </a:lnTo>
                    <a:lnTo>
                      <a:pt x="58" y="36"/>
                    </a:lnTo>
                    <a:lnTo>
                      <a:pt x="56" y="42"/>
                    </a:lnTo>
                    <a:lnTo>
                      <a:pt x="54" y="46"/>
                    </a:lnTo>
                    <a:lnTo>
                      <a:pt x="50" y="51"/>
                    </a:lnTo>
                    <a:lnTo>
                      <a:pt x="45" y="55"/>
                    </a:lnTo>
                    <a:lnTo>
                      <a:pt x="41" y="57"/>
                    </a:lnTo>
                    <a:lnTo>
                      <a:pt x="35" y="59"/>
                    </a:lnTo>
                    <a:lnTo>
                      <a:pt x="29" y="60"/>
                    </a:lnTo>
                    <a:lnTo>
                      <a:pt x="23" y="59"/>
                    </a:lnTo>
                    <a:lnTo>
                      <a:pt x="18" y="57"/>
                    </a:lnTo>
                    <a:lnTo>
                      <a:pt x="13" y="55"/>
                    </a:lnTo>
                    <a:lnTo>
                      <a:pt x="9" y="51"/>
                    </a:lnTo>
                    <a:lnTo>
                      <a:pt x="5" y="46"/>
                    </a:lnTo>
                    <a:lnTo>
                      <a:pt x="2" y="42"/>
                    </a:lnTo>
                    <a:lnTo>
                      <a:pt x="1" y="36"/>
                    </a:lnTo>
                    <a:lnTo>
                      <a:pt x="0" y="30"/>
                    </a:lnTo>
                    <a:lnTo>
                      <a:pt x="1" y="24"/>
                    </a:lnTo>
                    <a:lnTo>
                      <a:pt x="2" y="18"/>
                    </a:lnTo>
                    <a:lnTo>
                      <a:pt x="5" y="14"/>
                    </a:lnTo>
                    <a:lnTo>
                      <a:pt x="9" y="9"/>
                    </a:lnTo>
                    <a:lnTo>
                      <a:pt x="13" y="5"/>
                    </a:lnTo>
                    <a:lnTo>
                      <a:pt x="18" y="2"/>
                    </a:lnTo>
                    <a:lnTo>
                      <a:pt x="23" y="1"/>
                    </a:lnTo>
                    <a:lnTo>
                      <a:pt x="29"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611" name="Freeform 1203"/>
              <p:cNvSpPr>
                <a:spLocks/>
              </p:cNvSpPr>
              <p:nvPr/>
            </p:nvSpPr>
            <p:spPr bwMode="auto">
              <a:xfrm>
                <a:off x="3739" y="3000"/>
                <a:ext cx="23" cy="26"/>
              </a:xfrm>
              <a:custGeom>
                <a:avLst/>
                <a:gdLst/>
                <a:ahLst/>
                <a:cxnLst>
                  <a:cxn ang="0">
                    <a:pos x="11" y="0"/>
                  </a:cxn>
                  <a:cxn ang="0">
                    <a:pos x="13" y="0"/>
                  </a:cxn>
                  <a:cxn ang="0">
                    <a:pos x="15" y="1"/>
                  </a:cxn>
                  <a:cxn ang="0">
                    <a:pos x="17" y="2"/>
                  </a:cxn>
                  <a:cxn ang="0">
                    <a:pos x="19" y="4"/>
                  </a:cxn>
                  <a:cxn ang="0">
                    <a:pos x="20" y="5"/>
                  </a:cxn>
                  <a:cxn ang="0">
                    <a:pos x="21" y="7"/>
                  </a:cxn>
                  <a:cxn ang="0">
                    <a:pos x="22" y="9"/>
                  </a:cxn>
                  <a:cxn ang="0">
                    <a:pos x="22" y="12"/>
                  </a:cxn>
                  <a:cxn ang="0">
                    <a:pos x="22" y="14"/>
                  </a:cxn>
                  <a:cxn ang="0">
                    <a:pos x="21" y="17"/>
                  </a:cxn>
                  <a:cxn ang="0">
                    <a:pos x="20" y="19"/>
                  </a:cxn>
                  <a:cxn ang="0">
                    <a:pos x="19" y="21"/>
                  </a:cxn>
                  <a:cxn ang="0">
                    <a:pos x="17" y="22"/>
                  </a:cxn>
                  <a:cxn ang="0">
                    <a:pos x="15" y="23"/>
                  </a:cxn>
                  <a:cxn ang="0">
                    <a:pos x="13" y="24"/>
                  </a:cxn>
                  <a:cxn ang="0">
                    <a:pos x="11" y="25"/>
                  </a:cxn>
                  <a:cxn ang="0">
                    <a:pos x="9" y="24"/>
                  </a:cxn>
                  <a:cxn ang="0">
                    <a:pos x="7" y="23"/>
                  </a:cxn>
                  <a:cxn ang="0">
                    <a:pos x="5" y="22"/>
                  </a:cxn>
                  <a:cxn ang="0">
                    <a:pos x="3" y="21"/>
                  </a:cxn>
                  <a:cxn ang="0">
                    <a:pos x="2" y="19"/>
                  </a:cxn>
                  <a:cxn ang="0">
                    <a:pos x="1" y="17"/>
                  </a:cxn>
                  <a:cxn ang="0">
                    <a:pos x="0" y="14"/>
                  </a:cxn>
                  <a:cxn ang="0">
                    <a:pos x="0" y="12"/>
                  </a:cxn>
                  <a:cxn ang="0">
                    <a:pos x="0" y="9"/>
                  </a:cxn>
                  <a:cxn ang="0">
                    <a:pos x="1" y="7"/>
                  </a:cxn>
                  <a:cxn ang="0">
                    <a:pos x="2" y="5"/>
                  </a:cxn>
                  <a:cxn ang="0">
                    <a:pos x="3" y="4"/>
                  </a:cxn>
                  <a:cxn ang="0">
                    <a:pos x="5" y="2"/>
                  </a:cxn>
                  <a:cxn ang="0">
                    <a:pos x="7" y="1"/>
                  </a:cxn>
                  <a:cxn ang="0">
                    <a:pos x="9" y="0"/>
                  </a:cxn>
                  <a:cxn ang="0">
                    <a:pos x="11" y="0"/>
                  </a:cxn>
                </a:cxnLst>
                <a:rect l="0" t="0" r="r" b="b"/>
                <a:pathLst>
                  <a:path w="23" h="26">
                    <a:moveTo>
                      <a:pt x="11" y="0"/>
                    </a:moveTo>
                    <a:lnTo>
                      <a:pt x="13" y="0"/>
                    </a:lnTo>
                    <a:lnTo>
                      <a:pt x="15" y="1"/>
                    </a:lnTo>
                    <a:lnTo>
                      <a:pt x="17" y="2"/>
                    </a:lnTo>
                    <a:lnTo>
                      <a:pt x="19" y="4"/>
                    </a:lnTo>
                    <a:lnTo>
                      <a:pt x="20" y="5"/>
                    </a:lnTo>
                    <a:lnTo>
                      <a:pt x="21" y="7"/>
                    </a:lnTo>
                    <a:lnTo>
                      <a:pt x="22" y="9"/>
                    </a:lnTo>
                    <a:lnTo>
                      <a:pt x="22" y="12"/>
                    </a:lnTo>
                    <a:lnTo>
                      <a:pt x="22" y="14"/>
                    </a:lnTo>
                    <a:lnTo>
                      <a:pt x="21" y="17"/>
                    </a:lnTo>
                    <a:lnTo>
                      <a:pt x="20" y="19"/>
                    </a:lnTo>
                    <a:lnTo>
                      <a:pt x="19" y="21"/>
                    </a:lnTo>
                    <a:lnTo>
                      <a:pt x="17" y="22"/>
                    </a:lnTo>
                    <a:lnTo>
                      <a:pt x="15" y="23"/>
                    </a:lnTo>
                    <a:lnTo>
                      <a:pt x="13" y="24"/>
                    </a:lnTo>
                    <a:lnTo>
                      <a:pt x="11" y="25"/>
                    </a:lnTo>
                    <a:lnTo>
                      <a:pt x="9" y="24"/>
                    </a:lnTo>
                    <a:lnTo>
                      <a:pt x="7" y="23"/>
                    </a:lnTo>
                    <a:lnTo>
                      <a:pt x="5" y="22"/>
                    </a:lnTo>
                    <a:lnTo>
                      <a:pt x="3" y="21"/>
                    </a:lnTo>
                    <a:lnTo>
                      <a:pt x="2" y="19"/>
                    </a:lnTo>
                    <a:lnTo>
                      <a:pt x="1" y="17"/>
                    </a:lnTo>
                    <a:lnTo>
                      <a:pt x="0" y="14"/>
                    </a:lnTo>
                    <a:lnTo>
                      <a:pt x="0" y="12"/>
                    </a:lnTo>
                    <a:lnTo>
                      <a:pt x="0" y="9"/>
                    </a:lnTo>
                    <a:lnTo>
                      <a:pt x="1" y="7"/>
                    </a:lnTo>
                    <a:lnTo>
                      <a:pt x="2" y="5"/>
                    </a:lnTo>
                    <a:lnTo>
                      <a:pt x="3" y="4"/>
                    </a:lnTo>
                    <a:lnTo>
                      <a:pt x="5" y="2"/>
                    </a:lnTo>
                    <a:lnTo>
                      <a:pt x="7" y="1"/>
                    </a:lnTo>
                    <a:lnTo>
                      <a:pt x="9" y="0"/>
                    </a:lnTo>
                    <a:lnTo>
                      <a:pt x="11"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612" name="Group 1204"/>
            <p:cNvGrpSpPr>
              <a:grpSpLocks/>
            </p:cNvGrpSpPr>
            <p:nvPr/>
          </p:nvGrpSpPr>
          <p:grpSpPr bwMode="auto">
            <a:xfrm>
              <a:off x="3721" y="3036"/>
              <a:ext cx="60" cy="90"/>
              <a:chOff x="3721" y="3036"/>
              <a:chExt cx="60" cy="90"/>
            </a:xfrm>
          </p:grpSpPr>
          <p:sp>
            <p:nvSpPr>
              <p:cNvPr id="146613" name="Freeform 1205"/>
              <p:cNvSpPr>
                <a:spLocks/>
              </p:cNvSpPr>
              <p:nvPr/>
            </p:nvSpPr>
            <p:spPr bwMode="auto">
              <a:xfrm>
                <a:off x="3721" y="3064"/>
                <a:ext cx="60" cy="62"/>
              </a:xfrm>
              <a:custGeom>
                <a:avLst/>
                <a:gdLst/>
                <a:ahLst/>
                <a:cxnLst>
                  <a:cxn ang="0">
                    <a:pos x="29" y="0"/>
                  </a:cxn>
                  <a:cxn ang="0">
                    <a:pos x="35" y="1"/>
                  </a:cxn>
                  <a:cxn ang="0">
                    <a:pos x="41" y="3"/>
                  </a:cxn>
                  <a:cxn ang="0">
                    <a:pos x="45" y="5"/>
                  </a:cxn>
                  <a:cxn ang="0">
                    <a:pos x="50" y="9"/>
                  </a:cxn>
                  <a:cxn ang="0">
                    <a:pos x="54" y="14"/>
                  </a:cxn>
                  <a:cxn ang="0">
                    <a:pos x="56" y="19"/>
                  </a:cxn>
                  <a:cxn ang="0">
                    <a:pos x="58" y="25"/>
                  </a:cxn>
                  <a:cxn ang="0">
                    <a:pos x="59" y="31"/>
                  </a:cxn>
                  <a:cxn ang="0">
                    <a:pos x="58" y="36"/>
                  </a:cxn>
                  <a:cxn ang="0">
                    <a:pos x="56" y="42"/>
                  </a:cxn>
                  <a:cxn ang="0">
                    <a:pos x="54" y="47"/>
                  </a:cxn>
                  <a:cxn ang="0">
                    <a:pos x="50" y="52"/>
                  </a:cxn>
                  <a:cxn ang="0">
                    <a:pos x="45" y="55"/>
                  </a:cxn>
                  <a:cxn ang="0">
                    <a:pos x="41" y="58"/>
                  </a:cxn>
                  <a:cxn ang="0">
                    <a:pos x="35" y="60"/>
                  </a:cxn>
                  <a:cxn ang="0">
                    <a:pos x="29" y="61"/>
                  </a:cxn>
                  <a:cxn ang="0">
                    <a:pos x="23" y="60"/>
                  </a:cxn>
                  <a:cxn ang="0">
                    <a:pos x="18"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8" y="3"/>
                  </a:cxn>
                  <a:cxn ang="0">
                    <a:pos x="23" y="1"/>
                  </a:cxn>
                  <a:cxn ang="0">
                    <a:pos x="29" y="0"/>
                  </a:cxn>
                </a:cxnLst>
                <a:rect l="0" t="0" r="r" b="b"/>
                <a:pathLst>
                  <a:path w="60" h="62">
                    <a:moveTo>
                      <a:pt x="29" y="0"/>
                    </a:moveTo>
                    <a:lnTo>
                      <a:pt x="35" y="1"/>
                    </a:lnTo>
                    <a:lnTo>
                      <a:pt x="41" y="3"/>
                    </a:lnTo>
                    <a:lnTo>
                      <a:pt x="45" y="5"/>
                    </a:lnTo>
                    <a:lnTo>
                      <a:pt x="50" y="9"/>
                    </a:lnTo>
                    <a:lnTo>
                      <a:pt x="54" y="14"/>
                    </a:lnTo>
                    <a:lnTo>
                      <a:pt x="56" y="19"/>
                    </a:lnTo>
                    <a:lnTo>
                      <a:pt x="58" y="25"/>
                    </a:lnTo>
                    <a:lnTo>
                      <a:pt x="59" y="31"/>
                    </a:lnTo>
                    <a:lnTo>
                      <a:pt x="58" y="36"/>
                    </a:lnTo>
                    <a:lnTo>
                      <a:pt x="56" y="42"/>
                    </a:lnTo>
                    <a:lnTo>
                      <a:pt x="54" y="47"/>
                    </a:lnTo>
                    <a:lnTo>
                      <a:pt x="50" y="52"/>
                    </a:lnTo>
                    <a:lnTo>
                      <a:pt x="45" y="55"/>
                    </a:lnTo>
                    <a:lnTo>
                      <a:pt x="41" y="58"/>
                    </a:lnTo>
                    <a:lnTo>
                      <a:pt x="35" y="60"/>
                    </a:lnTo>
                    <a:lnTo>
                      <a:pt x="29" y="61"/>
                    </a:lnTo>
                    <a:lnTo>
                      <a:pt x="23" y="60"/>
                    </a:lnTo>
                    <a:lnTo>
                      <a:pt x="18" y="58"/>
                    </a:lnTo>
                    <a:lnTo>
                      <a:pt x="13" y="55"/>
                    </a:lnTo>
                    <a:lnTo>
                      <a:pt x="9" y="52"/>
                    </a:lnTo>
                    <a:lnTo>
                      <a:pt x="5" y="47"/>
                    </a:lnTo>
                    <a:lnTo>
                      <a:pt x="2" y="42"/>
                    </a:lnTo>
                    <a:lnTo>
                      <a:pt x="1" y="36"/>
                    </a:lnTo>
                    <a:lnTo>
                      <a:pt x="0" y="31"/>
                    </a:lnTo>
                    <a:lnTo>
                      <a:pt x="1" y="25"/>
                    </a:lnTo>
                    <a:lnTo>
                      <a:pt x="2" y="19"/>
                    </a:lnTo>
                    <a:lnTo>
                      <a:pt x="5" y="14"/>
                    </a:lnTo>
                    <a:lnTo>
                      <a:pt x="9" y="9"/>
                    </a:lnTo>
                    <a:lnTo>
                      <a:pt x="13" y="5"/>
                    </a:lnTo>
                    <a:lnTo>
                      <a:pt x="18" y="3"/>
                    </a:lnTo>
                    <a:lnTo>
                      <a:pt x="23" y="1"/>
                    </a:lnTo>
                    <a:lnTo>
                      <a:pt x="29"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614" name="Freeform 1206"/>
              <p:cNvSpPr>
                <a:spLocks/>
              </p:cNvSpPr>
              <p:nvPr/>
            </p:nvSpPr>
            <p:spPr bwMode="auto">
              <a:xfrm>
                <a:off x="3739" y="3036"/>
                <a:ext cx="23" cy="24"/>
              </a:xfrm>
              <a:custGeom>
                <a:avLst/>
                <a:gdLst/>
                <a:ahLst/>
                <a:cxnLst>
                  <a:cxn ang="0">
                    <a:pos x="11" y="0"/>
                  </a:cxn>
                  <a:cxn ang="0">
                    <a:pos x="13" y="0"/>
                  </a:cxn>
                  <a:cxn ang="0">
                    <a:pos x="15" y="1"/>
                  </a:cxn>
                  <a:cxn ang="0">
                    <a:pos x="17" y="2"/>
                  </a:cxn>
                  <a:cxn ang="0">
                    <a:pos x="19" y="3"/>
                  </a:cxn>
                  <a:cxn ang="0">
                    <a:pos x="20" y="5"/>
                  </a:cxn>
                  <a:cxn ang="0">
                    <a:pos x="21" y="7"/>
                  </a:cxn>
                  <a:cxn ang="0">
                    <a:pos x="22" y="9"/>
                  </a:cxn>
                  <a:cxn ang="0">
                    <a:pos x="22" y="12"/>
                  </a:cxn>
                  <a:cxn ang="0">
                    <a:pos x="22" y="14"/>
                  </a:cxn>
                  <a:cxn ang="0">
                    <a:pos x="21" y="16"/>
                  </a:cxn>
                  <a:cxn ang="0">
                    <a:pos x="20" y="18"/>
                  </a:cxn>
                  <a:cxn ang="0">
                    <a:pos x="19" y="20"/>
                  </a:cxn>
                  <a:cxn ang="0">
                    <a:pos x="17" y="21"/>
                  </a:cxn>
                  <a:cxn ang="0">
                    <a:pos x="15" y="22"/>
                  </a:cxn>
                  <a:cxn ang="0">
                    <a:pos x="13" y="23"/>
                  </a:cxn>
                  <a:cxn ang="0">
                    <a:pos x="11" y="23"/>
                  </a:cxn>
                  <a:cxn ang="0">
                    <a:pos x="9" y="23"/>
                  </a:cxn>
                  <a:cxn ang="0">
                    <a:pos x="7" y="22"/>
                  </a:cxn>
                  <a:cxn ang="0">
                    <a:pos x="5" y="21"/>
                  </a:cxn>
                  <a:cxn ang="0">
                    <a:pos x="3" y="20"/>
                  </a:cxn>
                  <a:cxn ang="0">
                    <a:pos x="2" y="18"/>
                  </a:cxn>
                  <a:cxn ang="0">
                    <a:pos x="1" y="16"/>
                  </a:cxn>
                  <a:cxn ang="0">
                    <a:pos x="0" y="14"/>
                  </a:cxn>
                  <a:cxn ang="0">
                    <a:pos x="0" y="12"/>
                  </a:cxn>
                  <a:cxn ang="0">
                    <a:pos x="0" y="9"/>
                  </a:cxn>
                  <a:cxn ang="0">
                    <a:pos x="1" y="7"/>
                  </a:cxn>
                  <a:cxn ang="0">
                    <a:pos x="2" y="5"/>
                  </a:cxn>
                  <a:cxn ang="0">
                    <a:pos x="3" y="3"/>
                  </a:cxn>
                  <a:cxn ang="0">
                    <a:pos x="5" y="2"/>
                  </a:cxn>
                  <a:cxn ang="0">
                    <a:pos x="7" y="1"/>
                  </a:cxn>
                  <a:cxn ang="0">
                    <a:pos x="9" y="0"/>
                  </a:cxn>
                  <a:cxn ang="0">
                    <a:pos x="11" y="0"/>
                  </a:cxn>
                </a:cxnLst>
                <a:rect l="0" t="0" r="r" b="b"/>
                <a:pathLst>
                  <a:path w="23" h="24">
                    <a:moveTo>
                      <a:pt x="11" y="0"/>
                    </a:moveTo>
                    <a:lnTo>
                      <a:pt x="13" y="0"/>
                    </a:lnTo>
                    <a:lnTo>
                      <a:pt x="15" y="1"/>
                    </a:lnTo>
                    <a:lnTo>
                      <a:pt x="17" y="2"/>
                    </a:lnTo>
                    <a:lnTo>
                      <a:pt x="19" y="3"/>
                    </a:lnTo>
                    <a:lnTo>
                      <a:pt x="20" y="5"/>
                    </a:lnTo>
                    <a:lnTo>
                      <a:pt x="21" y="7"/>
                    </a:lnTo>
                    <a:lnTo>
                      <a:pt x="22" y="9"/>
                    </a:lnTo>
                    <a:lnTo>
                      <a:pt x="22" y="12"/>
                    </a:lnTo>
                    <a:lnTo>
                      <a:pt x="22" y="14"/>
                    </a:lnTo>
                    <a:lnTo>
                      <a:pt x="21" y="16"/>
                    </a:lnTo>
                    <a:lnTo>
                      <a:pt x="20" y="18"/>
                    </a:lnTo>
                    <a:lnTo>
                      <a:pt x="19" y="20"/>
                    </a:lnTo>
                    <a:lnTo>
                      <a:pt x="17" y="21"/>
                    </a:lnTo>
                    <a:lnTo>
                      <a:pt x="15" y="22"/>
                    </a:lnTo>
                    <a:lnTo>
                      <a:pt x="13" y="23"/>
                    </a:lnTo>
                    <a:lnTo>
                      <a:pt x="11" y="23"/>
                    </a:lnTo>
                    <a:lnTo>
                      <a:pt x="9" y="23"/>
                    </a:lnTo>
                    <a:lnTo>
                      <a:pt x="7" y="22"/>
                    </a:lnTo>
                    <a:lnTo>
                      <a:pt x="5" y="21"/>
                    </a:lnTo>
                    <a:lnTo>
                      <a:pt x="3" y="20"/>
                    </a:lnTo>
                    <a:lnTo>
                      <a:pt x="2" y="18"/>
                    </a:lnTo>
                    <a:lnTo>
                      <a:pt x="1" y="16"/>
                    </a:lnTo>
                    <a:lnTo>
                      <a:pt x="0" y="14"/>
                    </a:lnTo>
                    <a:lnTo>
                      <a:pt x="0" y="12"/>
                    </a:lnTo>
                    <a:lnTo>
                      <a:pt x="0" y="9"/>
                    </a:lnTo>
                    <a:lnTo>
                      <a:pt x="1" y="7"/>
                    </a:lnTo>
                    <a:lnTo>
                      <a:pt x="2" y="5"/>
                    </a:lnTo>
                    <a:lnTo>
                      <a:pt x="3" y="3"/>
                    </a:lnTo>
                    <a:lnTo>
                      <a:pt x="5" y="2"/>
                    </a:lnTo>
                    <a:lnTo>
                      <a:pt x="7" y="1"/>
                    </a:lnTo>
                    <a:lnTo>
                      <a:pt x="9" y="0"/>
                    </a:lnTo>
                    <a:lnTo>
                      <a:pt x="11" y="0"/>
                    </a:lnTo>
                  </a:path>
                </a:pathLst>
              </a:custGeom>
              <a:solidFill>
                <a:schemeClr val="accent1"/>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615" name="Group 1207"/>
            <p:cNvGrpSpPr>
              <a:grpSpLocks/>
            </p:cNvGrpSpPr>
            <p:nvPr/>
          </p:nvGrpSpPr>
          <p:grpSpPr bwMode="auto">
            <a:xfrm>
              <a:off x="3657" y="2847"/>
              <a:ext cx="188" cy="435"/>
              <a:chOff x="3657" y="2847"/>
              <a:chExt cx="188" cy="435"/>
            </a:xfrm>
          </p:grpSpPr>
          <p:sp>
            <p:nvSpPr>
              <p:cNvPr id="146616" name="Freeform 1208"/>
              <p:cNvSpPr>
                <a:spLocks/>
              </p:cNvSpPr>
              <p:nvPr/>
            </p:nvSpPr>
            <p:spPr bwMode="auto">
              <a:xfrm>
                <a:off x="3657" y="2851"/>
                <a:ext cx="186" cy="429"/>
              </a:xfrm>
              <a:custGeom>
                <a:avLst/>
                <a:gdLst/>
                <a:ahLst/>
                <a:cxnLst>
                  <a:cxn ang="0">
                    <a:pos x="155" y="0"/>
                  </a:cxn>
                  <a:cxn ang="0">
                    <a:pos x="24" y="0"/>
                  </a:cxn>
                  <a:cxn ang="0">
                    <a:pos x="26" y="14"/>
                  </a:cxn>
                  <a:cxn ang="0">
                    <a:pos x="41" y="27"/>
                  </a:cxn>
                  <a:cxn ang="0">
                    <a:pos x="41" y="304"/>
                  </a:cxn>
                  <a:cxn ang="0">
                    <a:pos x="0" y="337"/>
                  </a:cxn>
                  <a:cxn ang="0">
                    <a:pos x="1" y="428"/>
                  </a:cxn>
                  <a:cxn ang="0">
                    <a:pos x="185" y="428"/>
                  </a:cxn>
                  <a:cxn ang="0">
                    <a:pos x="185" y="341"/>
                  </a:cxn>
                  <a:cxn ang="0">
                    <a:pos x="145" y="300"/>
                  </a:cxn>
                  <a:cxn ang="0">
                    <a:pos x="145" y="33"/>
                  </a:cxn>
                  <a:cxn ang="0">
                    <a:pos x="155" y="17"/>
                  </a:cxn>
                  <a:cxn ang="0">
                    <a:pos x="155" y="0"/>
                  </a:cxn>
                  <a:cxn ang="0">
                    <a:pos x="55" y="66"/>
                  </a:cxn>
                  <a:cxn ang="0">
                    <a:pos x="126" y="66"/>
                  </a:cxn>
                  <a:cxn ang="0">
                    <a:pos x="126" y="300"/>
                  </a:cxn>
                  <a:cxn ang="0">
                    <a:pos x="55" y="300"/>
                  </a:cxn>
                  <a:cxn ang="0">
                    <a:pos x="55" y="66"/>
                  </a:cxn>
                  <a:cxn ang="0">
                    <a:pos x="155" y="0"/>
                  </a:cxn>
                </a:cxnLst>
                <a:rect l="0" t="0" r="r" b="b"/>
                <a:pathLst>
                  <a:path w="186" h="429">
                    <a:moveTo>
                      <a:pt x="155" y="0"/>
                    </a:moveTo>
                    <a:lnTo>
                      <a:pt x="24" y="0"/>
                    </a:lnTo>
                    <a:lnTo>
                      <a:pt x="26" y="14"/>
                    </a:lnTo>
                    <a:lnTo>
                      <a:pt x="41" y="27"/>
                    </a:lnTo>
                    <a:lnTo>
                      <a:pt x="41" y="304"/>
                    </a:lnTo>
                    <a:lnTo>
                      <a:pt x="0" y="337"/>
                    </a:lnTo>
                    <a:lnTo>
                      <a:pt x="1" y="428"/>
                    </a:lnTo>
                    <a:lnTo>
                      <a:pt x="185" y="428"/>
                    </a:lnTo>
                    <a:lnTo>
                      <a:pt x="185" y="341"/>
                    </a:lnTo>
                    <a:lnTo>
                      <a:pt x="145" y="300"/>
                    </a:lnTo>
                    <a:lnTo>
                      <a:pt x="145" y="33"/>
                    </a:lnTo>
                    <a:lnTo>
                      <a:pt x="155" y="17"/>
                    </a:lnTo>
                    <a:lnTo>
                      <a:pt x="155" y="0"/>
                    </a:lnTo>
                    <a:lnTo>
                      <a:pt x="55" y="66"/>
                    </a:lnTo>
                    <a:lnTo>
                      <a:pt x="126" y="66"/>
                    </a:lnTo>
                    <a:lnTo>
                      <a:pt x="126" y="300"/>
                    </a:lnTo>
                    <a:lnTo>
                      <a:pt x="55" y="300"/>
                    </a:lnTo>
                    <a:lnTo>
                      <a:pt x="55" y="66"/>
                    </a:lnTo>
                    <a:lnTo>
                      <a:pt x="155" y="0"/>
                    </a:lnTo>
                  </a:path>
                </a:pathLst>
              </a:custGeom>
              <a:solidFill>
                <a:srgbClr val="FAFD00"/>
              </a:solidFill>
              <a:ln w="12700" cap="rnd" cmpd="sng">
                <a:noFill/>
                <a:prstDash val="solid"/>
                <a:round/>
                <a:headEnd type="none" w="med" len="med"/>
                <a:tailEnd type="none" w="med" len="med"/>
              </a:ln>
              <a:effectLst/>
            </p:spPr>
            <p:txBody>
              <a:bodyPr/>
              <a:lstStyle/>
              <a:p>
                <a:endParaRPr lang="fr-FR"/>
              </a:p>
            </p:txBody>
          </p:sp>
          <p:grpSp>
            <p:nvGrpSpPr>
              <p:cNvPr id="146617" name="Group 1209"/>
              <p:cNvGrpSpPr>
                <a:grpSpLocks/>
              </p:cNvGrpSpPr>
              <p:nvPr/>
            </p:nvGrpSpPr>
            <p:grpSpPr bwMode="auto">
              <a:xfrm>
                <a:off x="3658" y="2847"/>
                <a:ext cx="187" cy="435"/>
                <a:chOff x="3658" y="2847"/>
                <a:chExt cx="187" cy="435"/>
              </a:xfrm>
            </p:grpSpPr>
            <p:sp>
              <p:nvSpPr>
                <p:cNvPr id="146618" name="Freeform 1210"/>
                <p:cNvSpPr>
                  <a:spLocks/>
                </p:cNvSpPr>
                <p:nvPr/>
              </p:nvSpPr>
              <p:spPr bwMode="auto">
                <a:xfrm>
                  <a:off x="3715" y="2913"/>
                  <a:ext cx="74" cy="240"/>
                </a:xfrm>
                <a:custGeom>
                  <a:avLst/>
                  <a:gdLst/>
                  <a:ahLst/>
                  <a:cxnLst>
                    <a:cxn ang="0">
                      <a:pos x="0" y="0"/>
                    </a:cxn>
                    <a:cxn ang="0">
                      <a:pos x="73" y="0"/>
                    </a:cxn>
                    <a:cxn ang="0">
                      <a:pos x="73" y="239"/>
                    </a:cxn>
                    <a:cxn ang="0">
                      <a:pos x="0" y="239"/>
                    </a:cxn>
                    <a:cxn ang="0">
                      <a:pos x="0" y="0"/>
                    </a:cxn>
                  </a:cxnLst>
                  <a:rect l="0" t="0" r="r" b="b"/>
                  <a:pathLst>
                    <a:path w="74" h="240">
                      <a:moveTo>
                        <a:pt x="0" y="0"/>
                      </a:moveTo>
                      <a:lnTo>
                        <a:pt x="73" y="0"/>
                      </a:lnTo>
                      <a:lnTo>
                        <a:pt x="73"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619" name="Freeform 1211"/>
                <p:cNvSpPr>
                  <a:spLocks/>
                </p:cNvSpPr>
                <p:nvPr/>
              </p:nvSpPr>
              <p:spPr bwMode="auto">
                <a:xfrm>
                  <a:off x="3658" y="2847"/>
                  <a:ext cx="187" cy="435"/>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nvGrpSpPr>
            <p:cNvPr id="146620" name="Group 1212"/>
            <p:cNvGrpSpPr>
              <a:grpSpLocks/>
            </p:cNvGrpSpPr>
            <p:nvPr/>
          </p:nvGrpSpPr>
          <p:grpSpPr bwMode="auto">
            <a:xfrm>
              <a:off x="4013" y="2934"/>
              <a:ext cx="62" cy="92"/>
              <a:chOff x="4013" y="2934"/>
              <a:chExt cx="62" cy="92"/>
            </a:xfrm>
          </p:grpSpPr>
          <p:sp>
            <p:nvSpPr>
              <p:cNvPr id="146621" name="Freeform 1213"/>
              <p:cNvSpPr>
                <a:spLocks/>
              </p:cNvSpPr>
              <p:nvPr/>
            </p:nvSpPr>
            <p:spPr bwMode="auto">
              <a:xfrm>
                <a:off x="4013" y="2934"/>
                <a:ext cx="62" cy="61"/>
              </a:xfrm>
              <a:custGeom>
                <a:avLst/>
                <a:gdLst/>
                <a:ahLst/>
                <a:cxnLst>
                  <a:cxn ang="0">
                    <a:pos x="30" y="0"/>
                  </a:cxn>
                  <a:cxn ang="0">
                    <a:pos x="36" y="1"/>
                  </a:cxn>
                  <a:cxn ang="0">
                    <a:pos x="42" y="2"/>
                  </a:cxn>
                  <a:cxn ang="0">
                    <a:pos x="47" y="5"/>
                  </a:cxn>
                  <a:cxn ang="0">
                    <a:pos x="52" y="9"/>
                  </a:cxn>
                  <a:cxn ang="0">
                    <a:pos x="56" y="14"/>
                  </a:cxn>
                  <a:cxn ang="0">
                    <a:pos x="58" y="18"/>
                  </a:cxn>
                  <a:cxn ang="0">
                    <a:pos x="60" y="24"/>
                  </a:cxn>
                  <a:cxn ang="0">
                    <a:pos x="61" y="30"/>
                  </a:cxn>
                  <a:cxn ang="0">
                    <a:pos x="60" y="36"/>
                  </a:cxn>
                  <a:cxn ang="0">
                    <a:pos x="58" y="42"/>
                  </a:cxn>
                  <a:cxn ang="0">
                    <a:pos x="56" y="46"/>
                  </a:cxn>
                  <a:cxn ang="0">
                    <a:pos x="52" y="51"/>
                  </a:cxn>
                  <a:cxn ang="0">
                    <a:pos x="47" y="55"/>
                  </a:cxn>
                  <a:cxn ang="0">
                    <a:pos x="42" y="57"/>
                  </a:cxn>
                  <a:cxn ang="0">
                    <a:pos x="36" y="59"/>
                  </a:cxn>
                  <a:cxn ang="0">
                    <a:pos x="30" y="60"/>
                  </a:cxn>
                  <a:cxn ang="0">
                    <a:pos x="24" y="59"/>
                  </a:cxn>
                  <a:cxn ang="0">
                    <a:pos x="19" y="57"/>
                  </a:cxn>
                  <a:cxn ang="0">
                    <a:pos x="13" y="55"/>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9" y="2"/>
                  </a:cxn>
                  <a:cxn ang="0">
                    <a:pos x="24" y="1"/>
                  </a:cxn>
                  <a:cxn ang="0">
                    <a:pos x="30" y="0"/>
                  </a:cxn>
                </a:cxnLst>
                <a:rect l="0" t="0" r="r" b="b"/>
                <a:pathLst>
                  <a:path w="62" h="61">
                    <a:moveTo>
                      <a:pt x="30" y="0"/>
                    </a:moveTo>
                    <a:lnTo>
                      <a:pt x="36" y="1"/>
                    </a:lnTo>
                    <a:lnTo>
                      <a:pt x="42" y="2"/>
                    </a:lnTo>
                    <a:lnTo>
                      <a:pt x="47" y="5"/>
                    </a:lnTo>
                    <a:lnTo>
                      <a:pt x="52" y="9"/>
                    </a:lnTo>
                    <a:lnTo>
                      <a:pt x="56" y="14"/>
                    </a:lnTo>
                    <a:lnTo>
                      <a:pt x="58" y="18"/>
                    </a:lnTo>
                    <a:lnTo>
                      <a:pt x="60" y="24"/>
                    </a:lnTo>
                    <a:lnTo>
                      <a:pt x="61" y="30"/>
                    </a:lnTo>
                    <a:lnTo>
                      <a:pt x="60" y="36"/>
                    </a:lnTo>
                    <a:lnTo>
                      <a:pt x="58" y="42"/>
                    </a:lnTo>
                    <a:lnTo>
                      <a:pt x="56" y="46"/>
                    </a:lnTo>
                    <a:lnTo>
                      <a:pt x="52" y="51"/>
                    </a:lnTo>
                    <a:lnTo>
                      <a:pt x="47" y="55"/>
                    </a:lnTo>
                    <a:lnTo>
                      <a:pt x="42" y="57"/>
                    </a:lnTo>
                    <a:lnTo>
                      <a:pt x="36" y="59"/>
                    </a:lnTo>
                    <a:lnTo>
                      <a:pt x="30" y="60"/>
                    </a:lnTo>
                    <a:lnTo>
                      <a:pt x="24" y="59"/>
                    </a:lnTo>
                    <a:lnTo>
                      <a:pt x="19" y="57"/>
                    </a:lnTo>
                    <a:lnTo>
                      <a:pt x="13" y="55"/>
                    </a:lnTo>
                    <a:lnTo>
                      <a:pt x="9" y="51"/>
                    </a:lnTo>
                    <a:lnTo>
                      <a:pt x="5" y="46"/>
                    </a:lnTo>
                    <a:lnTo>
                      <a:pt x="2" y="42"/>
                    </a:lnTo>
                    <a:lnTo>
                      <a:pt x="1" y="36"/>
                    </a:lnTo>
                    <a:lnTo>
                      <a:pt x="0" y="30"/>
                    </a:lnTo>
                    <a:lnTo>
                      <a:pt x="1" y="24"/>
                    </a:lnTo>
                    <a:lnTo>
                      <a:pt x="2" y="18"/>
                    </a:lnTo>
                    <a:lnTo>
                      <a:pt x="5" y="14"/>
                    </a:lnTo>
                    <a:lnTo>
                      <a:pt x="9" y="9"/>
                    </a:lnTo>
                    <a:lnTo>
                      <a:pt x="13" y="5"/>
                    </a:lnTo>
                    <a:lnTo>
                      <a:pt x="19" y="2"/>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622" name="Freeform 1214"/>
              <p:cNvSpPr>
                <a:spLocks/>
              </p:cNvSpPr>
              <p:nvPr/>
            </p:nvSpPr>
            <p:spPr bwMode="auto">
              <a:xfrm>
                <a:off x="4032" y="3000"/>
                <a:ext cx="24" cy="26"/>
              </a:xfrm>
              <a:custGeom>
                <a:avLst/>
                <a:gdLst/>
                <a:ahLst/>
                <a:cxnLst>
                  <a:cxn ang="0">
                    <a:pos x="11" y="0"/>
                  </a:cxn>
                  <a:cxn ang="0">
                    <a:pos x="14" y="0"/>
                  </a:cxn>
                  <a:cxn ang="0">
                    <a:pos x="16" y="1"/>
                  </a:cxn>
                  <a:cxn ang="0">
                    <a:pos x="18" y="2"/>
                  </a:cxn>
                  <a:cxn ang="0">
                    <a:pos x="20" y="4"/>
                  </a:cxn>
                  <a:cxn ang="0">
                    <a:pos x="21" y="5"/>
                  </a:cxn>
                  <a:cxn ang="0">
                    <a:pos x="22" y="7"/>
                  </a:cxn>
                  <a:cxn ang="0">
                    <a:pos x="23" y="9"/>
                  </a:cxn>
                  <a:cxn ang="0">
                    <a:pos x="23" y="12"/>
                  </a:cxn>
                  <a:cxn ang="0">
                    <a:pos x="23" y="14"/>
                  </a:cxn>
                  <a:cxn ang="0">
                    <a:pos x="22" y="17"/>
                  </a:cxn>
                  <a:cxn ang="0">
                    <a:pos x="21" y="19"/>
                  </a:cxn>
                  <a:cxn ang="0">
                    <a:pos x="20" y="21"/>
                  </a:cxn>
                  <a:cxn ang="0">
                    <a:pos x="18" y="22"/>
                  </a:cxn>
                  <a:cxn ang="0">
                    <a:pos x="16" y="23"/>
                  </a:cxn>
                  <a:cxn ang="0">
                    <a:pos x="14" y="24"/>
                  </a:cxn>
                  <a:cxn ang="0">
                    <a:pos x="11" y="25"/>
                  </a:cxn>
                  <a:cxn ang="0">
                    <a:pos x="9" y="24"/>
                  </a:cxn>
                  <a:cxn ang="0">
                    <a:pos x="7" y="23"/>
                  </a:cxn>
                  <a:cxn ang="0">
                    <a:pos x="5" y="22"/>
                  </a:cxn>
                  <a:cxn ang="0">
                    <a:pos x="3" y="21"/>
                  </a:cxn>
                  <a:cxn ang="0">
                    <a:pos x="2" y="19"/>
                  </a:cxn>
                  <a:cxn ang="0">
                    <a:pos x="1" y="17"/>
                  </a:cxn>
                  <a:cxn ang="0">
                    <a:pos x="0" y="14"/>
                  </a:cxn>
                  <a:cxn ang="0">
                    <a:pos x="0" y="12"/>
                  </a:cxn>
                  <a:cxn ang="0">
                    <a:pos x="0" y="9"/>
                  </a:cxn>
                  <a:cxn ang="0">
                    <a:pos x="1" y="7"/>
                  </a:cxn>
                  <a:cxn ang="0">
                    <a:pos x="2" y="5"/>
                  </a:cxn>
                  <a:cxn ang="0">
                    <a:pos x="3" y="4"/>
                  </a:cxn>
                  <a:cxn ang="0">
                    <a:pos x="5" y="2"/>
                  </a:cxn>
                  <a:cxn ang="0">
                    <a:pos x="7" y="1"/>
                  </a:cxn>
                  <a:cxn ang="0">
                    <a:pos x="9" y="0"/>
                  </a:cxn>
                  <a:cxn ang="0">
                    <a:pos x="11" y="0"/>
                  </a:cxn>
                </a:cxnLst>
                <a:rect l="0" t="0" r="r" b="b"/>
                <a:pathLst>
                  <a:path w="24" h="26">
                    <a:moveTo>
                      <a:pt x="11" y="0"/>
                    </a:moveTo>
                    <a:lnTo>
                      <a:pt x="14" y="0"/>
                    </a:lnTo>
                    <a:lnTo>
                      <a:pt x="16" y="1"/>
                    </a:lnTo>
                    <a:lnTo>
                      <a:pt x="18" y="2"/>
                    </a:lnTo>
                    <a:lnTo>
                      <a:pt x="20" y="4"/>
                    </a:lnTo>
                    <a:lnTo>
                      <a:pt x="21" y="5"/>
                    </a:lnTo>
                    <a:lnTo>
                      <a:pt x="22" y="7"/>
                    </a:lnTo>
                    <a:lnTo>
                      <a:pt x="23" y="9"/>
                    </a:lnTo>
                    <a:lnTo>
                      <a:pt x="23" y="12"/>
                    </a:lnTo>
                    <a:lnTo>
                      <a:pt x="23" y="14"/>
                    </a:lnTo>
                    <a:lnTo>
                      <a:pt x="22" y="17"/>
                    </a:lnTo>
                    <a:lnTo>
                      <a:pt x="21" y="19"/>
                    </a:lnTo>
                    <a:lnTo>
                      <a:pt x="20" y="21"/>
                    </a:lnTo>
                    <a:lnTo>
                      <a:pt x="18" y="22"/>
                    </a:lnTo>
                    <a:lnTo>
                      <a:pt x="16" y="23"/>
                    </a:lnTo>
                    <a:lnTo>
                      <a:pt x="14" y="24"/>
                    </a:lnTo>
                    <a:lnTo>
                      <a:pt x="11" y="25"/>
                    </a:lnTo>
                    <a:lnTo>
                      <a:pt x="9" y="24"/>
                    </a:lnTo>
                    <a:lnTo>
                      <a:pt x="7" y="23"/>
                    </a:lnTo>
                    <a:lnTo>
                      <a:pt x="5" y="22"/>
                    </a:lnTo>
                    <a:lnTo>
                      <a:pt x="3" y="21"/>
                    </a:lnTo>
                    <a:lnTo>
                      <a:pt x="2" y="19"/>
                    </a:lnTo>
                    <a:lnTo>
                      <a:pt x="1" y="17"/>
                    </a:lnTo>
                    <a:lnTo>
                      <a:pt x="0" y="14"/>
                    </a:lnTo>
                    <a:lnTo>
                      <a:pt x="0" y="12"/>
                    </a:lnTo>
                    <a:lnTo>
                      <a:pt x="0" y="9"/>
                    </a:lnTo>
                    <a:lnTo>
                      <a:pt x="1" y="7"/>
                    </a:lnTo>
                    <a:lnTo>
                      <a:pt x="2" y="5"/>
                    </a:lnTo>
                    <a:lnTo>
                      <a:pt x="3" y="4"/>
                    </a:lnTo>
                    <a:lnTo>
                      <a:pt x="5" y="2"/>
                    </a:lnTo>
                    <a:lnTo>
                      <a:pt x="7" y="1"/>
                    </a:lnTo>
                    <a:lnTo>
                      <a:pt x="9" y="0"/>
                    </a:lnTo>
                    <a:lnTo>
                      <a:pt x="11"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grpSp>
        <p:grpSp>
          <p:nvGrpSpPr>
            <p:cNvPr id="146623" name="Group 1215"/>
            <p:cNvGrpSpPr>
              <a:grpSpLocks/>
            </p:cNvGrpSpPr>
            <p:nvPr/>
          </p:nvGrpSpPr>
          <p:grpSpPr bwMode="auto">
            <a:xfrm>
              <a:off x="4013" y="3036"/>
              <a:ext cx="62" cy="90"/>
              <a:chOff x="4013" y="3036"/>
              <a:chExt cx="62" cy="90"/>
            </a:xfrm>
          </p:grpSpPr>
          <p:sp>
            <p:nvSpPr>
              <p:cNvPr id="146624" name="Freeform 1216"/>
              <p:cNvSpPr>
                <a:spLocks/>
              </p:cNvSpPr>
              <p:nvPr/>
            </p:nvSpPr>
            <p:spPr bwMode="auto">
              <a:xfrm>
                <a:off x="4013" y="3064"/>
                <a:ext cx="62" cy="62"/>
              </a:xfrm>
              <a:custGeom>
                <a:avLst/>
                <a:gdLst/>
                <a:ahLst/>
                <a:cxnLst>
                  <a:cxn ang="0">
                    <a:pos x="30" y="0"/>
                  </a:cxn>
                  <a:cxn ang="0">
                    <a:pos x="36" y="1"/>
                  </a:cxn>
                  <a:cxn ang="0">
                    <a:pos x="42" y="3"/>
                  </a:cxn>
                  <a:cxn ang="0">
                    <a:pos x="47" y="5"/>
                  </a:cxn>
                  <a:cxn ang="0">
                    <a:pos x="52" y="9"/>
                  </a:cxn>
                  <a:cxn ang="0">
                    <a:pos x="56" y="14"/>
                  </a:cxn>
                  <a:cxn ang="0">
                    <a:pos x="58" y="19"/>
                  </a:cxn>
                  <a:cxn ang="0">
                    <a:pos x="60" y="25"/>
                  </a:cxn>
                  <a:cxn ang="0">
                    <a:pos x="61" y="31"/>
                  </a:cxn>
                  <a:cxn ang="0">
                    <a:pos x="60" y="36"/>
                  </a:cxn>
                  <a:cxn ang="0">
                    <a:pos x="58" y="42"/>
                  </a:cxn>
                  <a:cxn ang="0">
                    <a:pos x="56" y="47"/>
                  </a:cxn>
                  <a:cxn ang="0">
                    <a:pos x="52" y="52"/>
                  </a:cxn>
                  <a:cxn ang="0">
                    <a:pos x="47" y="55"/>
                  </a:cxn>
                  <a:cxn ang="0">
                    <a:pos x="42" y="58"/>
                  </a:cxn>
                  <a:cxn ang="0">
                    <a:pos x="36" y="60"/>
                  </a:cxn>
                  <a:cxn ang="0">
                    <a:pos x="30" y="61"/>
                  </a:cxn>
                  <a:cxn ang="0">
                    <a:pos x="24" y="60"/>
                  </a:cxn>
                  <a:cxn ang="0">
                    <a:pos x="19" y="58"/>
                  </a:cxn>
                  <a:cxn ang="0">
                    <a:pos x="13" y="55"/>
                  </a:cxn>
                  <a:cxn ang="0">
                    <a:pos x="9" y="52"/>
                  </a:cxn>
                  <a:cxn ang="0">
                    <a:pos x="5" y="47"/>
                  </a:cxn>
                  <a:cxn ang="0">
                    <a:pos x="2" y="42"/>
                  </a:cxn>
                  <a:cxn ang="0">
                    <a:pos x="1" y="36"/>
                  </a:cxn>
                  <a:cxn ang="0">
                    <a:pos x="0" y="31"/>
                  </a:cxn>
                  <a:cxn ang="0">
                    <a:pos x="1" y="25"/>
                  </a:cxn>
                  <a:cxn ang="0">
                    <a:pos x="2" y="19"/>
                  </a:cxn>
                  <a:cxn ang="0">
                    <a:pos x="5" y="14"/>
                  </a:cxn>
                  <a:cxn ang="0">
                    <a:pos x="9" y="9"/>
                  </a:cxn>
                  <a:cxn ang="0">
                    <a:pos x="13" y="5"/>
                  </a:cxn>
                  <a:cxn ang="0">
                    <a:pos x="19" y="3"/>
                  </a:cxn>
                  <a:cxn ang="0">
                    <a:pos x="24" y="1"/>
                  </a:cxn>
                  <a:cxn ang="0">
                    <a:pos x="30" y="0"/>
                  </a:cxn>
                </a:cxnLst>
                <a:rect l="0" t="0" r="r" b="b"/>
                <a:pathLst>
                  <a:path w="62" h="62">
                    <a:moveTo>
                      <a:pt x="30" y="0"/>
                    </a:moveTo>
                    <a:lnTo>
                      <a:pt x="36" y="1"/>
                    </a:lnTo>
                    <a:lnTo>
                      <a:pt x="42" y="3"/>
                    </a:lnTo>
                    <a:lnTo>
                      <a:pt x="47" y="5"/>
                    </a:lnTo>
                    <a:lnTo>
                      <a:pt x="52" y="9"/>
                    </a:lnTo>
                    <a:lnTo>
                      <a:pt x="56" y="14"/>
                    </a:lnTo>
                    <a:lnTo>
                      <a:pt x="58" y="19"/>
                    </a:lnTo>
                    <a:lnTo>
                      <a:pt x="60" y="25"/>
                    </a:lnTo>
                    <a:lnTo>
                      <a:pt x="61" y="31"/>
                    </a:lnTo>
                    <a:lnTo>
                      <a:pt x="60" y="36"/>
                    </a:lnTo>
                    <a:lnTo>
                      <a:pt x="58" y="42"/>
                    </a:lnTo>
                    <a:lnTo>
                      <a:pt x="56" y="47"/>
                    </a:lnTo>
                    <a:lnTo>
                      <a:pt x="52" y="52"/>
                    </a:lnTo>
                    <a:lnTo>
                      <a:pt x="47" y="55"/>
                    </a:lnTo>
                    <a:lnTo>
                      <a:pt x="42" y="58"/>
                    </a:lnTo>
                    <a:lnTo>
                      <a:pt x="36" y="60"/>
                    </a:lnTo>
                    <a:lnTo>
                      <a:pt x="30" y="61"/>
                    </a:lnTo>
                    <a:lnTo>
                      <a:pt x="24" y="60"/>
                    </a:lnTo>
                    <a:lnTo>
                      <a:pt x="19" y="58"/>
                    </a:lnTo>
                    <a:lnTo>
                      <a:pt x="13" y="55"/>
                    </a:lnTo>
                    <a:lnTo>
                      <a:pt x="9" y="52"/>
                    </a:lnTo>
                    <a:lnTo>
                      <a:pt x="5" y="47"/>
                    </a:lnTo>
                    <a:lnTo>
                      <a:pt x="2" y="42"/>
                    </a:lnTo>
                    <a:lnTo>
                      <a:pt x="1" y="36"/>
                    </a:lnTo>
                    <a:lnTo>
                      <a:pt x="0" y="31"/>
                    </a:lnTo>
                    <a:lnTo>
                      <a:pt x="1" y="25"/>
                    </a:lnTo>
                    <a:lnTo>
                      <a:pt x="2" y="19"/>
                    </a:lnTo>
                    <a:lnTo>
                      <a:pt x="5" y="14"/>
                    </a:lnTo>
                    <a:lnTo>
                      <a:pt x="9" y="9"/>
                    </a:lnTo>
                    <a:lnTo>
                      <a:pt x="13" y="5"/>
                    </a:lnTo>
                    <a:lnTo>
                      <a:pt x="19" y="3"/>
                    </a:lnTo>
                    <a:lnTo>
                      <a:pt x="24" y="1"/>
                    </a:lnTo>
                    <a:lnTo>
                      <a:pt x="30" y="0"/>
                    </a:lnTo>
                  </a:path>
                </a:pathLst>
              </a:custGeom>
              <a:solidFill>
                <a:schemeClr val="accent1"/>
              </a:solidFill>
              <a:ln w="12700" cap="rnd" cmpd="sng">
                <a:solidFill>
                  <a:schemeClr val="tx1"/>
                </a:solidFill>
                <a:prstDash val="solid"/>
                <a:round/>
                <a:headEnd type="none" w="med" len="med"/>
                <a:tailEnd type="none" w="med" len="med"/>
              </a:ln>
              <a:effectLst/>
            </p:spPr>
            <p:txBody>
              <a:bodyPr/>
              <a:lstStyle/>
              <a:p>
                <a:endParaRPr lang="fr-FR"/>
              </a:p>
            </p:txBody>
          </p:sp>
          <p:sp>
            <p:nvSpPr>
              <p:cNvPr id="146625" name="Freeform 1217"/>
              <p:cNvSpPr>
                <a:spLocks/>
              </p:cNvSpPr>
              <p:nvPr/>
            </p:nvSpPr>
            <p:spPr bwMode="auto">
              <a:xfrm>
                <a:off x="4032" y="3036"/>
                <a:ext cx="24" cy="24"/>
              </a:xfrm>
              <a:custGeom>
                <a:avLst/>
                <a:gdLst/>
                <a:ahLst/>
                <a:cxnLst>
                  <a:cxn ang="0">
                    <a:pos x="11" y="0"/>
                  </a:cxn>
                  <a:cxn ang="0">
                    <a:pos x="14" y="0"/>
                  </a:cxn>
                  <a:cxn ang="0">
                    <a:pos x="16" y="1"/>
                  </a:cxn>
                  <a:cxn ang="0">
                    <a:pos x="18" y="2"/>
                  </a:cxn>
                  <a:cxn ang="0">
                    <a:pos x="20" y="3"/>
                  </a:cxn>
                  <a:cxn ang="0">
                    <a:pos x="21" y="5"/>
                  </a:cxn>
                  <a:cxn ang="0">
                    <a:pos x="22" y="7"/>
                  </a:cxn>
                  <a:cxn ang="0">
                    <a:pos x="23" y="9"/>
                  </a:cxn>
                  <a:cxn ang="0">
                    <a:pos x="23" y="12"/>
                  </a:cxn>
                  <a:cxn ang="0">
                    <a:pos x="23" y="14"/>
                  </a:cxn>
                  <a:cxn ang="0">
                    <a:pos x="22" y="16"/>
                  </a:cxn>
                  <a:cxn ang="0">
                    <a:pos x="21" y="18"/>
                  </a:cxn>
                  <a:cxn ang="0">
                    <a:pos x="20" y="20"/>
                  </a:cxn>
                  <a:cxn ang="0">
                    <a:pos x="18" y="21"/>
                  </a:cxn>
                  <a:cxn ang="0">
                    <a:pos x="16" y="22"/>
                  </a:cxn>
                  <a:cxn ang="0">
                    <a:pos x="14" y="23"/>
                  </a:cxn>
                  <a:cxn ang="0">
                    <a:pos x="11" y="23"/>
                  </a:cxn>
                  <a:cxn ang="0">
                    <a:pos x="9" y="23"/>
                  </a:cxn>
                  <a:cxn ang="0">
                    <a:pos x="7" y="22"/>
                  </a:cxn>
                  <a:cxn ang="0">
                    <a:pos x="5" y="21"/>
                  </a:cxn>
                  <a:cxn ang="0">
                    <a:pos x="3" y="20"/>
                  </a:cxn>
                  <a:cxn ang="0">
                    <a:pos x="2" y="18"/>
                  </a:cxn>
                  <a:cxn ang="0">
                    <a:pos x="1" y="16"/>
                  </a:cxn>
                  <a:cxn ang="0">
                    <a:pos x="0" y="14"/>
                  </a:cxn>
                  <a:cxn ang="0">
                    <a:pos x="0" y="12"/>
                  </a:cxn>
                  <a:cxn ang="0">
                    <a:pos x="0" y="9"/>
                  </a:cxn>
                  <a:cxn ang="0">
                    <a:pos x="1" y="7"/>
                  </a:cxn>
                  <a:cxn ang="0">
                    <a:pos x="2" y="5"/>
                  </a:cxn>
                  <a:cxn ang="0">
                    <a:pos x="3" y="3"/>
                  </a:cxn>
                  <a:cxn ang="0">
                    <a:pos x="5" y="2"/>
                  </a:cxn>
                  <a:cxn ang="0">
                    <a:pos x="7" y="1"/>
                  </a:cxn>
                  <a:cxn ang="0">
                    <a:pos x="9" y="0"/>
                  </a:cxn>
                  <a:cxn ang="0">
                    <a:pos x="11" y="0"/>
                  </a:cxn>
                </a:cxnLst>
                <a:rect l="0" t="0" r="r" b="b"/>
                <a:pathLst>
                  <a:path w="24" h="24">
                    <a:moveTo>
                      <a:pt x="11" y="0"/>
                    </a:moveTo>
                    <a:lnTo>
                      <a:pt x="14" y="0"/>
                    </a:lnTo>
                    <a:lnTo>
                      <a:pt x="16" y="1"/>
                    </a:lnTo>
                    <a:lnTo>
                      <a:pt x="18" y="2"/>
                    </a:lnTo>
                    <a:lnTo>
                      <a:pt x="20" y="3"/>
                    </a:lnTo>
                    <a:lnTo>
                      <a:pt x="21" y="5"/>
                    </a:lnTo>
                    <a:lnTo>
                      <a:pt x="22" y="7"/>
                    </a:lnTo>
                    <a:lnTo>
                      <a:pt x="23" y="9"/>
                    </a:lnTo>
                    <a:lnTo>
                      <a:pt x="23" y="12"/>
                    </a:lnTo>
                    <a:lnTo>
                      <a:pt x="23" y="14"/>
                    </a:lnTo>
                    <a:lnTo>
                      <a:pt x="22" y="16"/>
                    </a:lnTo>
                    <a:lnTo>
                      <a:pt x="21" y="18"/>
                    </a:lnTo>
                    <a:lnTo>
                      <a:pt x="20" y="20"/>
                    </a:lnTo>
                    <a:lnTo>
                      <a:pt x="18" y="21"/>
                    </a:lnTo>
                    <a:lnTo>
                      <a:pt x="16" y="22"/>
                    </a:lnTo>
                    <a:lnTo>
                      <a:pt x="14" y="23"/>
                    </a:lnTo>
                    <a:lnTo>
                      <a:pt x="11" y="23"/>
                    </a:lnTo>
                    <a:lnTo>
                      <a:pt x="9" y="23"/>
                    </a:lnTo>
                    <a:lnTo>
                      <a:pt x="7" y="22"/>
                    </a:lnTo>
                    <a:lnTo>
                      <a:pt x="5" y="21"/>
                    </a:lnTo>
                    <a:lnTo>
                      <a:pt x="3" y="20"/>
                    </a:lnTo>
                    <a:lnTo>
                      <a:pt x="2" y="18"/>
                    </a:lnTo>
                    <a:lnTo>
                      <a:pt x="1" y="16"/>
                    </a:lnTo>
                    <a:lnTo>
                      <a:pt x="0" y="14"/>
                    </a:lnTo>
                    <a:lnTo>
                      <a:pt x="0" y="12"/>
                    </a:lnTo>
                    <a:lnTo>
                      <a:pt x="0" y="9"/>
                    </a:lnTo>
                    <a:lnTo>
                      <a:pt x="1" y="7"/>
                    </a:lnTo>
                    <a:lnTo>
                      <a:pt x="2" y="5"/>
                    </a:lnTo>
                    <a:lnTo>
                      <a:pt x="3" y="3"/>
                    </a:lnTo>
                    <a:lnTo>
                      <a:pt x="5" y="2"/>
                    </a:lnTo>
                    <a:lnTo>
                      <a:pt x="7" y="1"/>
                    </a:lnTo>
                    <a:lnTo>
                      <a:pt x="9" y="0"/>
                    </a:lnTo>
                    <a:lnTo>
                      <a:pt x="11" y="0"/>
                    </a:lnTo>
                  </a:path>
                </a:pathLst>
              </a:custGeom>
              <a:solidFill>
                <a:schemeClr val="accent1"/>
              </a:solidFill>
              <a:ln w="12700" cap="rnd" cmpd="sng">
                <a:solidFill>
                  <a:schemeClr val="tx2"/>
                </a:solidFill>
                <a:prstDash val="solid"/>
                <a:round/>
                <a:headEnd type="none" w="med" len="med"/>
                <a:tailEnd type="none" w="med" len="med"/>
              </a:ln>
              <a:effectLst/>
            </p:spPr>
            <p:txBody>
              <a:bodyPr/>
              <a:lstStyle/>
              <a:p>
                <a:endParaRPr lang="fr-FR"/>
              </a:p>
            </p:txBody>
          </p:sp>
        </p:grpSp>
        <p:grpSp>
          <p:nvGrpSpPr>
            <p:cNvPr id="146626" name="Group 1218"/>
            <p:cNvGrpSpPr>
              <a:grpSpLocks/>
            </p:cNvGrpSpPr>
            <p:nvPr/>
          </p:nvGrpSpPr>
          <p:grpSpPr bwMode="auto">
            <a:xfrm>
              <a:off x="3949" y="2847"/>
              <a:ext cx="188" cy="435"/>
              <a:chOff x="3949" y="2847"/>
              <a:chExt cx="188" cy="435"/>
            </a:xfrm>
          </p:grpSpPr>
          <p:sp>
            <p:nvSpPr>
              <p:cNvPr id="146627" name="Freeform 1219"/>
              <p:cNvSpPr>
                <a:spLocks/>
              </p:cNvSpPr>
              <p:nvPr/>
            </p:nvSpPr>
            <p:spPr bwMode="auto">
              <a:xfrm>
                <a:off x="3949" y="2851"/>
                <a:ext cx="186" cy="429"/>
              </a:xfrm>
              <a:custGeom>
                <a:avLst/>
                <a:gdLst/>
                <a:ahLst/>
                <a:cxnLst>
                  <a:cxn ang="0">
                    <a:pos x="155" y="0"/>
                  </a:cxn>
                  <a:cxn ang="0">
                    <a:pos x="24" y="0"/>
                  </a:cxn>
                  <a:cxn ang="0">
                    <a:pos x="26" y="14"/>
                  </a:cxn>
                  <a:cxn ang="0">
                    <a:pos x="41" y="27"/>
                  </a:cxn>
                  <a:cxn ang="0">
                    <a:pos x="41" y="304"/>
                  </a:cxn>
                  <a:cxn ang="0">
                    <a:pos x="0" y="337"/>
                  </a:cxn>
                  <a:cxn ang="0">
                    <a:pos x="1" y="428"/>
                  </a:cxn>
                  <a:cxn ang="0">
                    <a:pos x="185" y="428"/>
                  </a:cxn>
                  <a:cxn ang="0">
                    <a:pos x="185" y="341"/>
                  </a:cxn>
                  <a:cxn ang="0">
                    <a:pos x="145" y="300"/>
                  </a:cxn>
                  <a:cxn ang="0">
                    <a:pos x="145" y="33"/>
                  </a:cxn>
                  <a:cxn ang="0">
                    <a:pos x="155" y="17"/>
                  </a:cxn>
                  <a:cxn ang="0">
                    <a:pos x="155" y="0"/>
                  </a:cxn>
                  <a:cxn ang="0">
                    <a:pos x="55" y="66"/>
                  </a:cxn>
                  <a:cxn ang="0">
                    <a:pos x="126" y="66"/>
                  </a:cxn>
                  <a:cxn ang="0">
                    <a:pos x="126" y="300"/>
                  </a:cxn>
                  <a:cxn ang="0">
                    <a:pos x="55" y="300"/>
                  </a:cxn>
                  <a:cxn ang="0">
                    <a:pos x="55" y="66"/>
                  </a:cxn>
                  <a:cxn ang="0">
                    <a:pos x="155" y="0"/>
                  </a:cxn>
                </a:cxnLst>
                <a:rect l="0" t="0" r="r" b="b"/>
                <a:pathLst>
                  <a:path w="186" h="429">
                    <a:moveTo>
                      <a:pt x="155" y="0"/>
                    </a:moveTo>
                    <a:lnTo>
                      <a:pt x="24" y="0"/>
                    </a:lnTo>
                    <a:lnTo>
                      <a:pt x="26" y="14"/>
                    </a:lnTo>
                    <a:lnTo>
                      <a:pt x="41" y="27"/>
                    </a:lnTo>
                    <a:lnTo>
                      <a:pt x="41" y="304"/>
                    </a:lnTo>
                    <a:lnTo>
                      <a:pt x="0" y="337"/>
                    </a:lnTo>
                    <a:lnTo>
                      <a:pt x="1" y="428"/>
                    </a:lnTo>
                    <a:lnTo>
                      <a:pt x="185" y="428"/>
                    </a:lnTo>
                    <a:lnTo>
                      <a:pt x="185" y="341"/>
                    </a:lnTo>
                    <a:lnTo>
                      <a:pt x="145" y="300"/>
                    </a:lnTo>
                    <a:lnTo>
                      <a:pt x="145" y="33"/>
                    </a:lnTo>
                    <a:lnTo>
                      <a:pt x="155" y="17"/>
                    </a:lnTo>
                    <a:lnTo>
                      <a:pt x="155" y="0"/>
                    </a:lnTo>
                    <a:lnTo>
                      <a:pt x="55" y="66"/>
                    </a:lnTo>
                    <a:lnTo>
                      <a:pt x="126" y="66"/>
                    </a:lnTo>
                    <a:lnTo>
                      <a:pt x="126" y="300"/>
                    </a:lnTo>
                    <a:lnTo>
                      <a:pt x="55" y="300"/>
                    </a:lnTo>
                    <a:lnTo>
                      <a:pt x="55" y="66"/>
                    </a:lnTo>
                    <a:lnTo>
                      <a:pt x="155" y="0"/>
                    </a:lnTo>
                  </a:path>
                </a:pathLst>
              </a:custGeom>
              <a:solidFill>
                <a:srgbClr val="FAFD00"/>
              </a:solidFill>
              <a:ln w="12700" cap="rnd" cmpd="sng">
                <a:noFill/>
                <a:prstDash val="solid"/>
                <a:round/>
                <a:headEnd type="none" w="med" len="med"/>
                <a:tailEnd type="none" w="med" len="med"/>
              </a:ln>
              <a:effectLst/>
            </p:spPr>
            <p:txBody>
              <a:bodyPr/>
              <a:lstStyle/>
              <a:p>
                <a:endParaRPr lang="fr-FR"/>
              </a:p>
            </p:txBody>
          </p:sp>
          <p:grpSp>
            <p:nvGrpSpPr>
              <p:cNvPr id="146628" name="Group 1220"/>
              <p:cNvGrpSpPr>
                <a:grpSpLocks/>
              </p:cNvGrpSpPr>
              <p:nvPr/>
            </p:nvGrpSpPr>
            <p:grpSpPr bwMode="auto">
              <a:xfrm>
                <a:off x="3951" y="2847"/>
                <a:ext cx="186" cy="435"/>
                <a:chOff x="3951" y="2847"/>
                <a:chExt cx="186" cy="435"/>
              </a:xfrm>
            </p:grpSpPr>
            <p:sp>
              <p:nvSpPr>
                <p:cNvPr id="146629" name="Freeform 1221"/>
                <p:cNvSpPr>
                  <a:spLocks/>
                </p:cNvSpPr>
                <p:nvPr/>
              </p:nvSpPr>
              <p:spPr bwMode="auto">
                <a:xfrm>
                  <a:off x="4008" y="2913"/>
                  <a:ext cx="73" cy="240"/>
                </a:xfrm>
                <a:custGeom>
                  <a:avLst/>
                  <a:gdLst/>
                  <a:ahLst/>
                  <a:cxnLst>
                    <a:cxn ang="0">
                      <a:pos x="0" y="0"/>
                    </a:cxn>
                    <a:cxn ang="0">
                      <a:pos x="72" y="0"/>
                    </a:cxn>
                    <a:cxn ang="0">
                      <a:pos x="72" y="239"/>
                    </a:cxn>
                    <a:cxn ang="0">
                      <a:pos x="0" y="239"/>
                    </a:cxn>
                    <a:cxn ang="0">
                      <a:pos x="0" y="0"/>
                    </a:cxn>
                  </a:cxnLst>
                  <a:rect l="0" t="0" r="r" b="b"/>
                  <a:pathLst>
                    <a:path w="73" h="240">
                      <a:moveTo>
                        <a:pt x="0" y="0"/>
                      </a:moveTo>
                      <a:lnTo>
                        <a:pt x="72" y="0"/>
                      </a:lnTo>
                      <a:lnTo>
                        <a:pt x="72"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630" name="Freeform 1222"/>
                <p:cNvSpPr>
                  <a:spLocks/>
                </p:cNvSpPr>
                <p:nvPr/>
              </p:nvSpPr>
              <p:spPr bwMode="auto">
                <a:xfrm>
                  <a:off x="3951" y="2847"/>
                  <a:ext cx="186" cy="435"/>
                </a:xfrm>
                <a:custGeom>
                  <a:avLst/>
                  <a:gdLst/>
                  <a:ahLst/>
                  <a:cxnLst>
                    <a:cxn ang="0">
                      <a:pos x="159" y="0"/>
                    </a:cxn>
                    <a:cxn ang="0">
                      <a:pos x="25" y="0"/>
                    </a:cxn>
                    <a:cxn ang="0">
                      <a:pos x="24" y="17"/>
                    </a:cxn>
                    <a:cxn ang="0">
                      <a:pos x="40" y="30"/>
                    </a:cxn>
                    <a:cxn ang="0">
                      <a:pos x="40" y="305"/>
                    </a:cxn>
                    <a:cxn ang="0">
                      <a:pos x="0" y="342"/>
                    </a:cxn>
                    <a:cxn ang="0">
                      <a:pos x="0" y="434"/>
                    </a:cxn>
                    <a:cxn ang="0">
                      <a:pos x="185" y="434"/>
                    </a:cxn>
                    <a:cxn ang="0">
                      <a:pos x="185" y="344"/>
                    </a:cxn>
                    <a:cxn ang="0">
                      <a:pos x="144" y="305"/>
                    </a:cxn>
                    <a:cxn ang="0">
                      <a:pos x="144" y="31"/>
                    </a:cxn>
                    <a:cxn ang="0">
                      <a:pos x="158" y="17"/>
                    </a:cxn>
                    <a:cxn ang="0">
                      <a:pos x="159" y="0"/>
                    </a:cxn>
                  </a:cxnLst>
                  <a:rect l="0" t="0" r="r" b="b"/>
                  <a:pathLst>
                    <a:path w="186" h="435">
                      <a:moveTo>
                        <a:pt x="159" y="0"/>
                      </a:moveTo>
                      <a:lnTo>
                        <a:pt x="25" y="0"/>
                      </a:lnTo>
                      <a:lnTo>
                        <a:pt x="24" y="17"/>
                      </a:lnTo>
                      <a:lnTo>
                        <a:pt x="40" y="30"/>
                      </a:lnTo>
                      <a:lnTo>
                        <a:pt x="40" y="305"/>
                      </a:lnTo>
                      <a:lnTo>
                        <a:pt x="0" y="342"/>
                      </a:lnTo>
                      <a:lnTo>
                        <a:pt x="0" y="434"/>
                      </a:lnTo>
                      <a:lnTo>
                        <a:pt x="185" y="434"/>
                      </a:lnTo>
                      <a:lnTo>
                        <a:pt x="185" y="344"/>
                      </a:lnTo>
                      <a:lnTo>
                        <a:pt x="144" y="305"/>
                      </a:lnTo>
                      <a:lnTo>
                        <a:pt x="144" y="31"/>
                      </a:lnTo>
                      <a:lnTo>
                        <a:pt x="158" y="17"/>
                      </a:lnTo>
                      <a:lnTo>
                        <a:pt x="159"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grpSp>
        </p:grpSp>
      </p:grpSp>
      <p:sp>
        <p:nvSpPr>
          <p:cNvPr id="146631" name="Freeform 1223"/>
          <p:cNvSpPr>
            <a:spLocks/>
          </p:cNvSpPr>
          <p:nvPr/>
        </p:nvSpPr>
        <p:spPr bwMode="auto">
          <a:xfrm>
            <a:off x="4249234" y="4180815"/>
            <a:ext cx="296862" cy="690562"/>
          </a:xfrm>
          <a:custGeom>
            <a:avLst/>
            <a:gdLst/>
            <a:ahLst/>
            <a:cxnLst>
              <a:cxn ang="0">
                <a:pos x="160" y="0"/>
              </a:cxn>
              <a:cxn ang="0">
                <a:pos x="25" y="0"/>
              </a:cxn>
              <a:cxn ang="0">
                <a:pos x="24" y="17"/>
              </a:cxn>
              <a:cxn ang="0">
                <a:pos x="40" y="30"/>
              </a:cxn>
              <a:cxn ang="0">
                <a:pos x="40" y="305"/>
              </a:cxn>
              <a:cxn ang="0">
                <a:pos x="0" y="342"/>
              </a:cxn>
              <a:cxn ang="0">
                <a:pos x="0" y="434"/>
              </a:cxn>
              <a:cxn ang="0">
                <a:pos x="186" y="434"/>
              </a:cxn>
              <a:cxn ang="0">
                <a:pos x="186" y="344"/>
              </a:cxn>
              <a:cxn ang="0">
                <a:pos x="144" y="305"/>
              </a:cxn>
              <a:cxn ang="0">
                <a:pos x="144" y="31"/>
              </a:cxn>
              <a:cxn ang="0">
                <a:pos x="159" y="17"/>
              </a:cxn>
              <a:cxn ang="0">
                <a:pos x="160" y="0"/>
              </a:cxn>
            </a:cxnLst>
            <a:rect l="0" t="0" r="r" b="b"/>
            <a:pathLst>
              <a:path w="187" h="435">
                <a:moveTo>
                  <a:pt x="160" y="0"/>
                </a:moveTo>
                <a:lnTo>
                  <a:pt x="25" y="0"/>
                </a:lnTo>
                <a:lnTo>
                  <a:pt x="24" y="17"/>
                </a:lnTo>
                <a:lnTo>
                  <a:pt x="40" y="30"/>
                </a:lnTo>
                <a:lnTo>
                  <a:pt x="40" y="305"/>
                </a:lnTo>
                <a:lnTo>
                  <a:pt x="0" y="342"/>
                </a:lnTo>
                <a:lnTo>
                  <a:pt x="0" y="434"/>
                </a:lnTo>
                <a:lnTo>
                  <a:pt x="186" y="434"/>
                </a:lnTo>
                <a:lnTo>
                  <a:pt x="186" y="344"/>
                </a:lnTo>
                <a:lnTo>
                  <a:pt x="144" y="305"/>
                </a:lnTo>
                <a:lnTo>
                  <a:pt x="144" y="31"/>
                </a:lnTo>
                <a:lnTo>
                  <a:pt x="159" y="17"/>
                </a:lnTo>
                <a:lnTo>
                  <a:pt x="16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632" name="Freeform 1224"/>
          <p:cNvSpPr>
            <a:spLocks/>
          </p:cNvSpPr>
          <p:nvPr/>
        </p:nvSpPr>
        <p:spPr bwMode="auto">
          <a:xfrm>
            <a:off x="4338134" y="4285590"/>
            <a:ext cx="119062" cy="381000"/>
          </a:xfrm>
          <a:custGeom>
            <a:avLst/>
            <a:gdLst/>
            <a:ahLst/>
            <a:cxnLst>
              <a:cxn ang="0">
                <a:pos x="0" y="0"/>
              </a:cxn>
              <a:cxn ang="0">
                <a:pos x="74" y="0"/>
              </a:cxn>
              <a:cxn ang="0">
                <a:pos x="74" y="239"/>
              </a:cxn>
              <a:cxn ang="0">
                <a:pos x="0" y="239"/>
              </a:cxn>
              <a:cxn ang="0">
                <a:pos x="0" y="0"/>
              </a:cxn>
            </a:cxnLst>
            <a:rect l="0" t="0" r="r" b="b"/>
            <a:pathLst>
              <a:path w="75" h="240">
                <a:moveTo>
                  <a:pt x="0" y="0"/>
                </a:moveTo>
                <a:lnTo>
                  <a:pt x="74" y="0"/>
                </a:lnTo>
                <a:lnTo>
                  <a:pt x="74" y="239"/>
                </a:lnTo>
                <a:lnTo>
                  <a:pt x="0" y="239"/>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fr-FR"/>
          </a:p>
        </p:txBody>
      </p:sp>
      <p:sp>
        <p:nvSpPr>
          <p:cNvPr id="146633" name="Freeform 1225"/>
          <p:cNvSpPr>
            <a:spLocks/>
          </p:cNvSpPr>
          <p:nvPr/>
        </p:nvSpPr>
        <p:spPr bwMode="auto">
          <a:xfrm>
            <a:off x="4350834" y="4353853"/>
            <a:ext cx="95250" cy="98425"/>
          </a:xfrm>
          <a:custGeom>
            <a:avLst/>
            <a:gdLst/>
            <a:ahLst/>
            <a:cxnLst>
              <a:cxn ang="0">
                <a:pos x="29" y="0"/>
              </a:cxn>
              <a:cxn ang="0">
                <a:pos x="34" y="1"/>
              </a:cxn>
              <a:cxn ang="0">
                <a:pos x="40" y="2"/>
              </a:cxn>
              <a:cxn ang="0">
                <a:pos x="45" y="5"/>
              </a:cxn>
              <a:cxn ang="0">
                <a:pos x="49" y="9"/>
              </a:cxn>
              <a:cxn ang="0">
                <a:pos x="53" y="14"/>
              </a:cxn>
              <a:cxn ang="0">
                <a:pos x="55" y="19"/>
              </a:cxn>
              <a:cxn ang="0">
                <a:pos x="57" y="25"/>
              </a:cxn>
              <a:cxn ang="0">
                <a:pos x="58" y="31"/>
              </a:cxn>
              <a:cxn ang="0">
                <a:pos x="57" y="36"/>
              </a:cxn>
              <a:cxn ang="0">
                <a:pos x="55" y="42"/>
              </a:cxn>
              <a:cxn ang="0">
                <a:pos x="53" y="47"/>
              </a:cxn>
              <a:cxn ang="0">
                <a:pos x="49" y="52"/>
              </a:cxn>
              <a:cxn ang="0">
                <a:pos x="45" y="56"/>
              </a:cxn>
              <a:cxn ang="0">
                <a:pos x="40" y="58"/>
              </a:cxn>
              <a:cxn ang="0">
                <a:pos x="34" y="60"/>
              </a:cxn>
              <a:cxn ang="0">
                <a:pos x="29" y="61"/>
              </a:cxn>
              <a:cxn ang="0">
                <a:pos x="23" y="60"/>
              </a:cxn>
              <a:cxn ang="0">
                <a:pos x="18" y="58"/>
              </a:cxn>
              <a:cxn ang="0">
                <a:pos x="12" y="56"/>
              </a:cxn>
              <a:cxn ang="0">
                <a:pos x="9" y="52"/>
              </a:cxn>
              <a:cxn ang="0">
                <a:pos x="5" y="47"/>
              </a:cxn>
              <a:cxn ang="0">
                <a:pos x="2" y="42"/>
              </a:cxn>
              <a:cxn ang="0">
                <a:pos x="1" y="36"/>
              </a:cxn>
              <a:cxn ang="0">
                <a:pos x="0" y="31"/>
              </a:cxn>
              <a:cxn ang="0">
                <a:pos x="1" y="25"/>
              </a:cxn>
              <a:cxn ang="0">
                <a:pos x="2" y="19"/>
              </a:cxn>
              <a:cxn ang="0">
                <a:pos x="5" y="14"/>
              </a:cxn>
              <a:cxn ang="0">
                <a:pos x="9" y="9"/>
              </a:cxn>
              <a:cxn ang="0">
                <a:pos x="12" y="5"/>
              </a:cxn>
              <a:cxn ang="0">
                <a:pos x="18" y="2"/>
              </a:cxn>
              <a:cxn ang="0">
                <a:pos x="23" y="1"/>
              </a:cxn>
              <a:cxn ang="0">
                <a:pos x="29" y="0"/>
              </a:cxn>
            </a:cxnLst>
            <a:rect l="0" t="0" r="r" b="b"/>
            <a:pathLst>
              <a:path w="59" h="62">
                <a:moveTo>
                  <a:pt x="29" y="0"/>
                </a:moveTo>
                <a:lnTo>
                  <a:pt x="34" y="1"/>
                </a:lnTo>
                <a:lnTo>
                  <a:pt x="40" y="2"/>
                </a:lnTo>
                <a:lnTo>
                  <a:pt x="45" y="5"/>
                </a:lnTo>
                <a:lnTo>
                  <a:pt x="49" y="9"/>
                </a:lnTo>
                <a:lnTo>
                  <a:pt x="53" y="14"/>
                </a:lnTo>
                <a:lnTo>
                  <a:pt x="55" y="19"/>
                </a:lnTo>
                <a:lnTo>
                  <a:pt x="57" y="25"/>
                </a:lnTo>
                <a:lnTo>
                  <a:pt x="58" y="31"/>
                </a:lnTo>
                <a:lnTo>
                  <a:pt x="57" y="36"/>
                </a:lnTo>
                <a:lnTo>
                  <a:pt x="55" y="42"/>
                </a:lnTo>
                <a:lnTo>
                  <a:pt x="53" y="47"/>
                </a:lnTo>
                <a:lnTo>
                  <a:pt x="49" y="52"/>
                </a:lnTo>
                <a:lnTo>
                  <a:pt x="45" y="56"/>
                </a:lnTo>
                <a:lnTo>
                  <a:pt x="40" y="58"/>
                </a:lnTo>
                <a:lnTo>
                  <a:pt x="34" y="60"/>
                </a:lnTo>
                <a:lnTo>
                  <a:pt x="29" y="61"/>
                </a:lnTo>
                <a:lnTo>
                  <a:pt x="23" y="60"/>
                </a:lnTo>
                <a:lnTo>
                  <a:pt x="18" y="58"/>
                </a:lnTo>
                <a:lnTo>
                  <a:pt x="12" y="56"/>
                </a:lnTo>
                <a:lnTo>
                  <a:pt x="9" y="52"/>
                </a:lnTo>
                <a:lnTo>
                  <a:pt x="5" y="47"/>
                </a:lnTo>
                <a:lnTo>
                  <a:pt x="2" y="42"/>
                </a:lnTo>
                <a:lnTo>
                  <a:pt x="1" y="36"/>
                </a:lnTo>
                <a:lnTo>
                  <a:pt x="0" y="31"/>
                </a:lnTo>
                <a:lnTo>
                  <a:pt x="1" y="25"/>
                </a:lnTo>
                <a:lnTo>
                  <a:pt x="2" y="19"/>
                </a:lnTo>
                <a:lnTo>
                  <a:pt x="5" y="14"/>
                </a:lnTo>
                <a:lnTo>
                  <a:pt x="9" y="9"/>
                </a:lnTo>
                <a:lnTo>
                  <a:pt x="12" y="5"/>
                </a:lnTo>
                <a:lnTo>
                  <a:pt x="18" y="2"/>
                </a:lnTo>
                <a:lnTo>
                  <a:pt x="23" y="1"/>
                </a:lnTo>
                <a:lnTo>
                  <a:pt x="29"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634" name="Freeform 1226"/>
          <p:cNvSpPr>
            <a:spLocks/>
          </p:cNvSpPr>
          <p:nvPr/>
        </p:nvSpPr>
        <p:spPr bwMode="auto">
          <a:xfrm>
            <a:off x="4350834" y="4484027"/>
            <a:ext cx="95250" cy="96838"/>
          </a:xfrm>
          <a:custGeom>
            <a:avLst/>
            <a:gdLst/>
            <a:ahLst/>
            <a:cxnLst>
              <a:cxn ang="0">
                <a:pos x="29" y="0"/>
              </a:cxn>
              <a:cxn ang="0">
                <a:pos x="34" y="1"/>
              </a:cxn>
              <a:cxn ang="0">
                <a:pos x="40" y="3"/>
              </a:cxn>
              <a:cxn ang="0">
                <a:pos x="45" y="5"/>
              </a:cxn>
              <a:cxn ang="0">
                <a:pos x="49" y="9"/>
              </a:cxn>
              <a:cxn ang="0">
                <a:pos x="53" y="14"/>
              </a:cxn>
              <a:cxn ang="0">
                <a:pos x="55" y="18"/>
              </a:cxn>
              <a:cxn ang="0">
                <a:pos x="57" y="24"/>
              </a:cxn>
              <a:cxn ang="0">
                <a:pos x="58" y="30"/>
              </a:cxn>
              <a:cxn ang="0">
                <a:pos x="57" y="36"/>
              </a:cxn>
              <a:cxn ang="0">
                <a:pos x="55" y="42"/>
              </a:cxn>
              <a:cxn ang="0">
                <a:pos x="53" y="46"/>
              </a:cxn>
              <a:cxn ang="0">
                <a:pos x="49" y="51"/>
              </a:cxn>
              <a:cxn ang="0">
                <a:pos x="45" y="54"/>
              </a:cxn>
              <a:cxn ang="0">
                <a:pos x="40" y="57"/>
              </a:cxn>
              <a:cxn ang="0">
                <a:pos x="34" y="59"/>
              </a:cxn>
              <a:cxn ang="0">
                <a:pos x="29" y="60"/>
              </a:cxn>
              <a:cxn ang="0">
                <a:pos x="23" y="59"/>
              </a:cxn>
              <a:cxn ang="0">
                <a:pos x="18" y="57"/>
              </a:cxn>
              <a:cxn ang="0">
                <a:pos x="12" y="54"/>
              </a:cxn>
              <a:cxn ang="0">
                <a:pos x="9" y="51"/>
              </a:cxn>
              <a:cxn ang="0">
                <a:pos x="5" y="46"/>
              </a:cxn>
              <a:cxn ang="0">
                <a:pos x="2" y="42"/>
              </a:cxn>
              <a:cxn ang="0">
                <a:pos x="1" y="36"/>
              </a:cxn>
              <a:cxn ang="0">
                <a:pos x="0" y="30"/>
              </a:cxn>
              <a:cxn ang="0">
                <a:pos x="1" y="24"/>
              </a:cxn>
              <a:cxn ang="0">
                <a:pos x="2" y="18"/>
              </a:cxn>
              <a:cxn ang="0">
                <a:pos x="5" y="14"/>
              </a:cxn>
              <a:cxn ang="0">
                <a:pos x="9" y="9"/>
              </a:cxn>
              <a:cxn ang="0">
                <a:pos x="12" y="5"/>
              </a:cxn>
              <a:cxn ang="0">
                <a:pos x="18" y="3"/>
              </a:cxn>
              <a:cxn ang="0">
                <a:pos x="23" y="1"/>
              </a:cxn>
              <a:cxn ang="0">
                <a:pos x="29" y="0"/>
              </a:cxn>
            </a:cxnLst>
            <a:rect l="0" t="0" r="r" b="b"/>
            <a:pathLst>
              <a:path w="59" h="61">
                <a:moveTo>
                  <a:pt x="29" y="0"/>
                </a:moveTo>
                <a:lnTo>
                  <a:pt x="34" y="1"/>
                </a:lnTo>
                <a:lnTo>
                  <a:pt x="40" y="3"/>
                </a:lnTo>
                <a:lnTo>
                  <a:pt x="45" y="5"/>
                </a:lnTo>
                <a:lnTo>
                  <a:pt x="49" y="9"/>
                </a:lnTo>
                <a:lnTo>
                  <a:pt x="53" y="14"/>
                </a:lnTo>
                <a:lnTo>
                  <a:pt x="55" y="18"/>
                </a:lnTo>
                <a:lnTo>
                  <a:pt x="57" y="24"/>
                </a:lnTo>
                <a:lnTo>
                  <a:pt x="58" y="30"/>
                </a:lnTo>
                <a:lnTo>
                  <a:pt x="57" y="36"/>
                </a:lnTo>
                <a:lnTo>
                  <a:pt x="55" y="42"/>
                </a:lnTo>
                <a:lnTo>
                  <a:pt x="53" y="46"/>
                </a:lnTo>
                <a:lnTo>
                  <a:pt x="49" y="51"/>
                </a:lnTo>
                <a:lnTo>
                  <a:pt x="45" y="54"/>
                </a:lnTo>
                <a:lnTo>
                  <a:pt x="40" y="57"/>
                </a:lnTo>
                <a:lnTo>
                  <a:pt x="34" y="59"/>
                </a:lnTo>
                <a:lnTo>
                  <a:pt x="29" y="60"/>
                </a:lnTo>
                <a:lnTo>
                  <a:pt x="23" y="59"/>
                </a:lnTo>
                <a:lnTo>
                  <a:pt x="18" y="57"/>
                </a:lnTo>
                <a:lnTo>
                  <a:pt x="12" y="54"/>
                </a:lnTo>
                <a:lnTo>
                  <a:pt x="9" y="51"/>
                </a:lnTo>
                <a:lnTo>
                  <a:pt x="5" y="46"/>
                </a:lnTo>
                <a:lnTo>
                  <a:pt x="2" y="42"/>
                </a:lnTo>
                <a:lnTo>
                  <a:pt x="1" y="36"/>
                </a:lnTo>
                <a:lnTo>
                  <a:pt x="0" y="30"/>
                </a:lnTo>
                <a:lnTo>
                  <a:pt x="1" y="24"/>
                </a:lnTo>
                <a:lnTo>
                  <a:pt x="2" y="18"/>
                </a:lnTo>
                <a:lnTo>
                  <a:pt x="5" y="14"/>
                </a:lnTo>
                <a:lnTo>
                  <a:pt x="9" y="9"/>
                </a:lnTo>
                <a:lnTo>
                  <a:pt x="12" y="5"/>
                </a:lnTo>
                <a:lnTo>
                  <a:pt x="18" y="3"/>
                </a:lnTo>
                <a:lnTo>
                  <a:pt x="23" y="1"/>
                </a:lnTo>
                <a:lnTo>
                  <a:pt x="29"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635" name="Freeform 1227"/>
          <p:cNvSpPr>
            <a:spLocks/>
          </p:cNvSpPr>
          <p:nvPr/>
        </p:nvSpPr>
        <p:spPr bwMode="auto">
          <a:xfrm>
            <a:off x="4873121" y="4363378"/>
            <a:ext cx="95250" cy="100013"/>
          </a:xfrm>
          <a:custGeom>
            <a:avLst/>
            <a:gdLst/>
            <a:ahLst/>
            <a:cxnLst>
              <a:cxn ang="0">
                <a:pos x="29" y="0"/>
              </a:cxn>
              <a:cxn ang="0">
                <a:pos x="35" y="1"/>
              </a:cxn>
              <a:cxn ang="0">
                <a:pos x="41" y="2"/>
              </a:cxn>
              <a:cxn ang="0">
                <a:pos x="45" y="5"/>
              </a:cxn>
              <a:cxn ang="0">
                <a:pos x="50" y="9"/>
              </a:cxn>
              <a:cxn ang="0">
                <a:pos x="54" y="14"/>
              </a:cxn>
              <a:cxn ang="0">
                <a:pos x="56" y="19"/>
              </a:cxn>
              <a:cxn ang="0">
                <a:pos x="58" y="25"/>
              </a:cxn>
              <a:cxn ang="0">
                <a:pos x="59" y="31"/>
              </a:cxn>
              <a:cxn ang="0">
                <a:pos x="58" y="37"/>
              </a:cxn>
              <a:cxn ang="0">
                <a:pos x="56" y="43"/>
              </a:cxn>
              <a:cxn ang="0">
                <a:pos x="54" y="48"/>
              </a:cxn>
              <a:cxn ang="0">
                <a:pos x="50" y="53"/>
              </a:cxn>
              <a:cxn ang="0">
                <a:pos x="45" y="57"/>
              </a:cxn>
              <a:cxn ang="0">
                <a:pos x="41" y="59"/>
              </a:cxn>
              <a:cxn ang="0">
                <a:pos x="35" y="61"/>
              </a:cxn>
              <a:cxn ang="0">
                <a:pos x="29" y="62"/>
              </a:cxn>
              <a:cxn ang="0">
                <a:pos x="23" y="61"/>
              </a:cxn>
              <a:cxn ang="0">
                <a:pos x="18" y="59"/>
              </a:cxn>
              <a:cxn ang="0">
                <a:pos x="13" y="57"/>
              </a:cxn>
              <a:cxn ang="0">
                <a:pos x="9" y="53"/>
              </a:cxn>
              <a:cxn ang="0">
                <a:pos x="5" y="48"/>
              </a:cxn>
              <a:cxn ang="0">
                <a:pos x="2" y="43"/>
              </a:cxn>
              <a:cxn ang="0">
                <a:pos x="1" y="37"/>
              </a:cxn>
              <a:cxn ang="0">
                <a:pos x="0" y="31"/>
              </a:cxn>
              <a:cxn ang="0">
                <a:pos x="1" y="25"/>
              </a:cxn>
              <a:cxn ang="0">
                <a:pos x="2" y="19"/>
              </a:cxn>
              <a:cxn ang="0">
                <a:pos x="5" y="14"/>
              </a:cxn>
              <a:cxn ang="0">
                <a:pos x="9" y="9"/>
              </a:cxn>
              <a:cxn ang="0">
                <a:pos x="13" y="5"/>
              </a:cxn>
              <a:cxn ang="0">
                <a:pos x="18" y="2"/>
              </a:cxn>
              <a:cxn ang="0">
                <a:pos x="23" y="1"/>
              </a:cxn>
              <a:cxn ang="0">
                <a:pos x="29" y="0"/>
              </a:cxn>
            </a:cxnLst>
            <a:rect l="0" t="0" r="r" b="b"/>
            <a:pathLst>
              <a:path w="60" h="63">
                <a:moveTo>
                  <a:pt x="29" y="0"/>
                </a:moveTo>
                <a:lnTo>
                  <a:pt x="35" y="1"/>
                </a:lnTo>
                <a:lnTo>
                  <a:pt x="41" y="2"/>
                </a:lnTo>
                <a:lnTo>
                  <a:pt x="45" y="5"/>
                </a:lnTo>
                <a:lnTo>
                  <a:pt x="50" y="9"/>
                </a:lnTo>
                <a:lnTo>
                  <a:pt x="54" y="14"/>
                </a:lnTo>
                <a:lnTo>
                  <a:pt x="56" y="19"/>
                </a:lnTo>
                <a:lnTo>
                  <a:pt x="58" y="25"/>
                </a:lnTo>
                <a:lnTo>
                  <a:pt x="59" y="31"/>
                </a:lnTo>
                <a:lnTo>
                  <a:pt x="58" y="37"/>
                </a:lnTo>
                <a:lnTo>
                  <a:pt x="56" y="43"/>
                </a:lnTo>
                <a:lnTo>
                  <a:pt x="54" y="48"/>
                </a:lnTo>
                <a:lnTo>
                  <a:pt x="50" y="53"/>
                </a:lnTo>
                <a:lnTo>
                  <a:pt x="45" y="57"/>
                </a:lnTo>
                <a:lnTo>
                  <a:pt x="41" y="59"/>
                </a:lnTo>
                <a:lnTo>
                  <a:pt x="35" y="61"/>
                </a:lnTo>
                <a:lnTo>
                  <a:pt x="29" y="62"/>
                </a:lnTo>
                <a:lnTo>
                  <a:pt x="23" y="61"/>
                </a:lnTo>
                <a:lnTo>
                  <a:pt x="18" y="59"/>
                </a:lnTo>
                <a:lnTo>
                  <a:pt x="13" y="57"/>
                </a:lnTo>
                <a:lnTo>
                  <a:pt x="9" y="53"/>
                </a:lnTo>
                <a:lnTo>
                  <a:pt x="5" y="48"/>
                </a:lnTo>
                <a:lnTo>
                  <a:pt x="2" y="43"/>
                </a:lnTo>
                <a:lnTo>
                  <a:pt x="1" y="37"/>
                </a:lnTo>
                <a:lnTo>
                  <a:pt x="0" y="31"/>
                </a:lnTo>
                <a:lnTo>
                  <a:pt x="1" y="25"/>
                </a:lnTo>
                <a:lnTo>
                  <a:pt x="2" y="19"/>
                </a:lnTo>
                <a:lnTo>
                  <a:pt x="5" y="14"/>
                </a:lnTo>
                <a:lnTo>
                  <a:pt x="9" y="9"/>
                </a:lnTo>
                <a:lnTo>
                  <a:pt x="13" y="5"/>
                </a:lnTo>
                <a:lnTo>
                  <a:pt x="18" y="2"/>
                </a:lnTo>
                <a:lnTo>
                  <a:pt x="23" y="1"/>
                </a:lnTo>
                <a:lnTo>
                  <a:pt x="29"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sp>
        <p:nvSpPr>
          <p:cNvPr id="146636" name="Freeform 1228"/>
          <p:cNvSpPr>
            <a:spLocks/>
          </p:cNvSpPr>
          <p:nvPr/>
        </p:nvSpPr>
        <p:spPr bwMode="auto">
          <a:xfrm>
            <a:off x="4874709" y="4479266"/>
            <a:ext cx="95250" cy="96837"/>
          </a:xfrm>
          <a:custGeom>
            <a:avLst/>
            <a:gdLst/>
            <a:ahLst/>
            <a:cxnLst>
              <a:cxn ang="0">
                <a:pos x="29" y="0"/>
              </a:cxn>
              <a:cxn ang="0">
                <a:pos x="35" y="1"/>
              </a:cxn>
              <a:cxn ang="0">
                <a:pos x="41" y="3"/>
              </a:cxn>
              <a:cxn ang="0">
                <a:pos x="45" y="5"/>
              </a:cxn>
              <a:cxn ang="0">
                <a:pos x="50" y="9"/>
              </a:cxn>
              <a:cxn ang="0">
                <a:pos x="54" y="14"/>
              </a:cxn>
              <a:cxn ang="0">
                <a:pos x="56" y="18"/>
              </a:cxn>
              <a:cxn ang="0">
                <a:pos x="58" y="24"/>
              </a:cxn>
              <a:cxn ang="0">
                <a:pos x="59" y="30"/>
              </a:cxn>
              <a:cxn ang="0">
                <a:pos x="58" y="36"/>
              </a:cxn>
              <a:cxn ang="0">
                <a:pos x="56" y="42"/>
              </a:cxn>
              <a:cxn ang="0">
                <a:pos x="54" y="46"/>
              </a:cxn>
              <a:cxn ang="0">
                <a:pos x="50" y="51"/>
              </a:cxn>
              <a:cxn ang="0">
                <a:pos x="45" y="54"/>
              </a:cxn>
              <a:cxn ang="0">
                <a:pos x="41" y="57"/>
              </a:cxn>
              <a:cxn ang="0">
                <a:pos x="35" y="59"/>
              </a:cxn>
              <a:cxn ang="0">
                <a:pos x="29" y="60"/>
              </a:cxn>
              <a:cxn ang="0">
                <a:pos x="23" y="59"/>
              </a:cxn>
              <a:cxn ang="0">
                <a:pos x="18" y="57"/>
              </a:cxn>
              <a:cxn ang="0">
                <a:pos x="13" y="54"/>
              </a:cxn>
              <a:cxn ang="0">
                <a:pos x="9" y="51"/>
              </a:cxn>
              <a:cxn ang="0">
                <a:pos x="5" y="46"/>
              </a:cxn>
              <a:cxn ang="0">
                <a:pos x="2" y="42"/>
              </a:cxn>
              <a:cxn ang="0">
                <a:pos x="1" y="36"/>
              </a:cxn>
              <a:cxn ang="0">
                <a:pos x="0" y="30"/>
              </a:cxn>
              <a:cxn ang="0">
                <a:pos x="1" y="24"/>
              </a:cxn>
              <a:cxn ang="0">
                <a:pos x="2" y="18"/>
              </a:cxn>
              <a:cxn ang="0">
                <a:pos x="5" y="14"/>
              </a:cxn>
              <a:cxn ang="0">
                <a:pos x="9" y="9"/>
              </a:cxn>
              <a:cxn ang="0">
                <a:pos x="13" y="5"/>
              </a:cxn>
              <a:cxn ang="0">
                <a:pos x="18" y="3"/>
              </a:cxn>
              <a:cxn ang="0">
                <a:pos x="23" y="1"/>
              </a:cxn>
              <a:cxn ang="0">
                <a:pos x="29" y="0"/>
              </a:cxn>
            </a:cxnLst>
            <a:rect l="0" t="0" r="r" b="b"/>
            <a:pathLst>
              <a:path w="60" h="61">
                <a:moveTo>
                  <a:pt x="29" y="0"/>
                </a:moveTo>
                <a:lnTo>
                  <a:pt x="35" y="1"/>
                </a:lnTo>
                <a:lnTo>
                  <a:pt x="41" y="3"/>
                </a:lnTo>
                <a:lnTo>
                  <a:pt x="45" y="5"/>
                </a:lnTo>
                <a:lnTo>
                  <a:pt x="50" y="9"/>
                </a:lnTo>
                <a:lnTo>
                  <a:pt x="54" y="14"/>
                </a:lnTo>
                <a:lnTo>
                  <a:pt x="56" y="18"/>
                </a:lnTo>
                <a:lnTo>
                  <a:pt x="58" y="24"/>
                </a:lnTo>
                <a:lnTo>
                  <a:pt x="59" y="30"/>
                </a:lnTo>
                <a:lnTo>
                  <a:pt x="58" y="36"/>
                </a:lnTo>
                <a:lnTo>
                  <a:pt x="56" y="42"/>
                </a:lnTo>
                <a:lnTo>
                  <a:pt x="54" y="46"/>
                </a:lnTo>
                <a:lnTo>
                  <a:pt x="50" y="51"/>
                </a:lnTo>
                <a:lnTo>
                  <a:pt x="45" y="54"/>
                </a:lnTo>
                <a:lnTo>
                  <a:pt x="41" y="57"/>
                </a:lnTo>
                <a:lnTo>
                  <a:pt x="35" y="59"/>
                </a:lnTo>
                <a:lnTo>
                  <a:pt x="29" y="60"/>
                </a:lnTo>
                <a:lnTo>
                  <a:pt x="23" y="59"/>
                </a:lnTo>
                <a:lnTo>
                  <a:pt x="18" y="57"/>
                </a:lnTo>
                <a:lnTo>
                  <a:pt x="13" y="54"/>
                </a:lnTo>
                <a:lnTo>
                  <a:pt x="9" y="51"/>
                </a:lnTo>
                <a:lnTo>
                  <a:pt x="5" y="46"/>
                </a:lnTo>
                <a:lnTo>
                  <a:pt x="2" y="42"/>
                </a:lnTo>
                <a:lnTo>
                  <a:pt x="1" y="36"/>
                </a:lnTo>
                <a:lnTo>
                  <a:pt x="0" y="30"/>
                </a:lnTo>
                <a:lnTo>
                  <a:pt x="1" y="24"/>
                </a:lnTo>
                <a:lnTo>
                  <a:pt x="2" y="18"/>
                </a:lnTo>
                <a:lnTo>
                  <a:pt x="5" y="14"/>
                </a:lnTo>
                <a:lnTo>
                  <a:pt x="9" y="9"/>
                </a:lnTo>
                <a:lnTo>
                  <a:pt x="13" y="5"/>
                </a:lnTo>
                <a:lnTo>
                  <a:pt x="18" y="3"/>
                </a:lnTo>
                <a:lnTo>
                  <a:pt x="23" y="1"/>
                </a:lnTo>
                <a:lnTo>
                  <a:pt x="29" y="0"/>
                </a:lnTo>
              </a:path>
            </a:pathLst>
          </a:custGeom>
          <a:solidFill>
            <a:srgbClr val="B2B2B2"/>
          </a:solidFill>
          <a:ln w="12700" cap="rnd" cmpd="sng">
            <a:solidFill>
              <a:schemeClr val="tx1"/>
            </a:solidFill>
            <a:prstDash val="solid"/>
            <a:round/>
            <a:headEnd type="none" w="med" len="med"/>
            <a:tailEnd type="none" w="med" len="med"/>
          </a:ln>
          <a:effectLst/>
        </p:spPr>
        <p:txBody>
          <a:bodyPr/>
          <a:lstStyle/>
          <a:p>
            <a:endParaRPr lang="fr-FR"/>
          </a:p>
        </p:txBody>
      </p:sp>
      <p:grpSp>
        <p:nvGrpSpPr>
          <p:cNvPr id="146637" name="Group 1229"/>
          <p:cNvGrpSpPr>
            <a:grpSpLocks/>
          </p:cNvGrpSpPr>
          <p:nvPr/>
        </p:nvGrpSpPr>
        <p:grpSpPr bwMode="auto">
          <a:xfrm>
            <a:off x="1721935" y="4164940"/>
            <a:ext cx="1201737" cy="692150"/>
            <a:chOff x="682" y="2838"/>
            <a:chExt cx="758" cy="436"/>
          </a:xfrm>
        </p:grpSpPr>
        <p:grpSp>
          <p:nvGrpSpPr>
            <p:cNvPr id="146638" name="Group 1230"/>
            <p:cNvGrpSpPr>
              <a:grpSpLocks/>
            </p:cNvGrpSpPr>
            <p:nvPr/>
          </p:nvGrpSpPr>
          <p:grpSpPr bwMode="auto">
            <a:xfrm>
              <a:off x="715" y="2838"/>
              <a:ext cx="690" cy="361"/>
              <a:chOff x="715" y="2838"/>
              <a:chExt cx="690" cy="361"/>
            </a:xfrm>
          </p:grpSpPr>
          <p:grpSp>
            <p:nvGrpSpPr>
              <p:cNvPr id="146639" name="Group 1231"/>
              <p:cNvGrpSpPr>
                <a:grpSpLocks/>
              </p:cNvGrpSpPr>
              <p:nvPr/>
            </p:nvGrpSpPr>
            <p:grpSpPr bwMode="auto">
              <a:xfrm>
                <a:off x="715" y="2859"/>
                <a:ext cx="151" cy="340"/>
                <a:chOff x="715" y="2859"/>
                <a:chExt cx="151" cy="340"/>
              </a:xfrm>
            </p:grpSpPr>
            <p:sp>
              <p:nvSpPr>
                <p:cNvPr id="146640" name="Rectangle 1232"/>
                <p:cNvSpPr>
                  <a:spLocks noChangeArrowheads="1"/>
                </p:cNvSpPr>
                <p:nvPr/>
              </p:nvSpPr>
              <p:spPr bwMode="auto">
                <a:xfrm>
                  <a:off x="773" y="2859"/>
                  <a:ext cx="34" cy="340"/>
                </a:xfrm>
                <a:prstGeom prst="rect">
                  <a:avLst/>
                </a:prstGeom>
                <a:solidFill>
                  <a:schemeClr val="accent2"/>
                </a:solidFill>
                <a:ln w="12700">
                  <a:solidFill>
                    <a:schemeClr val="tx1"/>
                  </a:solidFill>
                  <a:miter lim="800000"/>
                  <a:headEnd/>
                  <a:tailEnd/>
                </a:ln>
                <a:effectLst/>
              </p:spPr>
              <p:txBody>
                <a:bodyPr wrap="none" anchor="ctr"/>
                <a:lstStyle/>
                <a:p>
                  <a:endParaRPr lang="fr-FR"/>
                </a:p>
              </p:txBody>
            </p:sp>
            <p:sp>
              <p:nvSpPr>
                <p:cNvPr id="146641" name="Rectangle 1233"/>
                <p:cNvSpPr>
                  <a:spLocks noChangeArrowheads="1"/>
                </p:cNvSpPr>
                <p:nvPr/>
              </p:nvSpPr>
              <p:spPr bwMode="auto">
                <a:xfrm>
                  <a:off x="715" y="2947"/>
                  <a:ext cx="151" cy="164"/>
                </a:xfrm>
                <a:prstGeom prst="rect">
                  <a:avLst/>
                </a:prstGeom>
                <a:gradFill rotWithShape="0">
                  <a:gsLst>
                    <a:gs pos="0">
                      <a:srgbClr val="FFFFFF">
                        <a:gamma/>
                        <a:shade val="60000"/>
                        <a:invGamma/>
                      </a:srgbClr>
                    </a:gs>
                    <a:gs pos="50000">
                      <a:srgbClr val="FFFFFF"/>
                    </a:gs>
                    <a:gs pos="100000">
                      <a:srgbClr val="FFFFFF">
                        <a:gamma/>
                        <a:shade val="60000"/>
                        <a:invGamma/>
                      </a:srgbClr>
                    </a:gs>
                  </a:gsLst>
                  <a:lin ang="0" scaled="1"/>
                </a:gradFill>
                <a:ln w="12700">
                  <a:solidFill>
                    <a:schemeClr val="tx1"/>
                  </a:solidFill>
                  <a:miter lim="800000"/>
                  <a:headEnd/>
                  <a:tailEnd/>
                </a:ln>
                <a:effectLst/>
              </p:spPr>
              <p:txBody>
                <a:bodyPr wrap="none" anchor="ctr"/>
                <a:lstStyle/>
                <a:p>
                  <a:endParaRPr lang="fr-FR"/>
                </a:p>
              </p:txBody>
            </p:sp>
          </p:grpSp>
          <p:grpSp>
            <p:nvGrpSpPr>
              <p:cNvPr id="146642" name="Group 1234"/>
              <p:cNvGrpSpPr>
                <a:grpSpLocks/>
              </p:cNvGrpSpPr>
              <p:nvPr/>
            </p:nvGrpSpPr>
            <p:grpSpPr bwMode="auto">
              <a:xfrm>
                <a:off x="1255" y="2838"/>
                <a:ext cx="150" cy="341"/>
                <a:chOff x="1255" y="2838"/>
                <a:chExt cx="150" cy="341"/>
              </a:xfrm>
            </p:grpSpPr>
            <p:sp>
              <p:nvSpPr>
                <p:cNvPr id="146643" name="Rectangle 1235"/>
                <p:cNvSpPr>
                  <a:spLocks noChangeArrowheads="1"/>
                </p:cNvSpPr>
                <p:nvPr/>
              </p:nvSpPr>
              <p:spPr bwMode="auto">
                <a:xfrm>
                  <a:off x="1313" y="2838"/>
                  <a:ext cx="34" cy="341"/>
                </a:xfrm>
                <a:prstGeom prst="rect">
                  <a:avLst/>
                </a:prstGeom>
                <a:solidFill>
                  <a:schemeClr val="accent2"/>
                </a:solidFill>
                <a:ln w="12700">
                  <a:solidFill>
                    <a:schemeClr val="tx1"/>
                  </a:solidFill>
                  <a:miter lim="800000"/>
                  <a:headEnd/>
                  <a:tailEnd/>
                </a:ln>
                <a:effectLst/>
              </p:spPr>
              <p:txBody>
                <a:bodyPr wrap="none" anchor="ctr"/>
                <a:lstStyle/>
                <a:p>
                  <a:endParaRPr lang="fr-FR"/>
                </a:p>
              </p:txBody>
            </p:sp>
            <p:sp>
              <p:nvSpPr>
                <p:cNvPr id="146644" name="Rectangle 1236"/>
                <p:cNvSpPr>
                  <a:spLocks noChangeArrowheads="1"/>
                </p:cNvSpPr>
                <p:nvPr/>
              </p:nvSpPr>
              <p:spPr bwMode="auto">
                <a:xfrm>
                  <a:off x="1255" y="2926"/>
                  <a:ext cx="150" cy="164"/>
                </a:xfrm>
                <a:prstGeom prst="rect">
                  <a:avLst/>
                </a:prstGeom>
                <a:gradFill rotWithShape="0">
                  <a:gsLst>
                    <a:gs pos="0">
                      <a:srgbClr val="FFFFFF">
                        <a:gamma/>
                        <a:shade val="60000"/>
                        <a:invGamma/>
                      </a:srgbClr>
                    </a:gs>
                    <a:gs pos="50000">
                      <a:srgbClr val="FFFFFF"/>
                    </a:gs>
                    <a:gs pos="100000">
                      <a:srgbClr val="FFFFFF">
                        <a:gamma/>
                        <a:shade val="60000"/>
                        <a:invGamma/>
                      </a:srgbClr>
                    </a:gs>
                  </a:gsLst>
                  <a:lin ang="0" scaled="1"/>
                </a:gradFill>
                <a:ln w="12700">
                  <a:solidFill>
                    <a:schemeClr val="tx1"/>
                  </a:solidFill>
                  <a:miter lim="800000"/>
                  <a:headEnd/>
                  <a:tailEnd/>
                </a:ln>
                <a:effectLst/>
              </p:spPr>
              <p:txBody>
                <a:bodyPr wrap="none" anchor="ctr"/>
                <a:lstStyle/>
                <a:p>
                  <a:endParaRPr lang="fr-FR"/>
                </a:p>
              </p:txBody>
            </p:sp>
          </p:grpSp>
        </p:grpSp>
        <p:sp>
          <p:nvSpPr>
            <p:cNvPr id="146645" name="Rectangle 1237"/>
            <p:cNvSpPr>
              <a:spLocks noChangeArrowheads="1"/>
            </p:cNvSpPr>
            <p:nvPr/>
          </p:nvSpPr>
          <p:spPr bwMode="auto">
            <a:xfrm>
              <a:off x="877" y="2992"/>
              <a:ext cx="368" cy="74"/>
            </a:xfrm>
            <a:prstGeom prst="rect">
              <a:avLst/>
            </a:prstGeom>
            <a:gradFill rotWithShape="0">
              <a:gsLst>
                <a:gs pos="0">
                  <a:srgbClr val="FC0128"/>
                </a:gs>
                <a:gs pos="50000">
                  <a:srgbClr val="FC0128">
                    <a:gamma/>
                    <a:shade val="29804"/>
                    <a:invGamma/>
                  </a:srgbClr>
                </a:gs>
                <a:gs pos="100000">
                  <a:srgbClr val="FC0128"/>
                </a:gs>
              </a:gsLst>
              <a:lin ang="0" scaled="1"/>
            </a:gradFill>
            <a:ln w="12700">
              <a:solidFill>
                <a:schemeClr val="tx1"/>
              </a:solidFill>
              <a:miter lim="800000"/>
              <a:headEnd/>
              <a:tailEnd/>
            </a:ln>
            <a:effectLst/>
          </p:spPr>
          <p:txBody>
            <a:bodyPr wrap="none" anchor="ctr"/>
            <a:lstStyle/>
            <a:p>
              <a:endParaRPr lang="fr-FR"/>
            </a:p>
          </p:txBody>
        </p:sp>
        <p:sp>
          <p:nvSpPr>
            <p:cNvPr id="146646" name="Freeform 1238"/>
            <p:cNvSpPr>
              <a:spLocks/>
            </p:cNvSpPr>
            <p:nvPr/>
          </p:nvSpPr>
          <p:spPr bwMode="auto">
            <a:xfrm>
              <a:off x="886" y="2876"/>
              <a:ext cx="349" cy="56"/>
            </a:xfrm>
            <a:custGeom>
              <a:avLst/>
              <a:gdLst/>
              <a:ahLst/>
              <a:cxnLst>
                <a:cxn ang="0">
                  <a:pos x="262" y="13"/>
                </a:cxn>
                <a:cxn ang="0">
                  <a:pos x="84" y="13"/>
                </a:cxn>
                <a:cxn ang="0">
                  <a:pos x="84" y="0"/>
                </a:cxn>
                <a:cxn ang="0">
                  <a:pos x="0" y="27"/>
                </a:cxn>
                <a:cxn ang="0">
                  <a:pos x="85" y="54"/>
                </a:cxn>
                <a:cxn ang="0">
                  <a:pos x="85" y="41"/>
                </a:cxn>
                <a:cxn ang="0">
                  <a:pos x="262" y="41"/>
                </a:cxn>
                <a:cxn ang="0">
                  <a:pos x="262" y="55"/>
                </a:cxn>
                <a:cxn ang="0">
                  <a:pos x="348" y="27"/>
                </a:cxn>
                <a:cxn ang="0">
                  <a:pos x="262" y="0"/>
                </a:cxn>
                <a:cxn ang="0">
                  <a:pos x="262" y="13"/>
                </a:cxn>
              </a:cxnLst>
              <a:rect l="0" t="0" r="r" b="b"/>
              <a:pathLst>
                <a:path w="349" h="56">
                  <a:moveTo>
                    <a:pt x="262" y="13"/>
                  </a:moveTo>
                  <a:lnTo>
                    <a:pt x="84" y="13"/>
                  </a:lnTo>
                  <a:lnTo>
                    <a:pt x="84" y="0"/>
                  </a:lnTo>
                  <a:lnTo>
                    <a:pt x="0" y="27"/>
                  </a:lnTo>
                  <a:lnTo>
                    <a:pt x="85" y="54"/>
                  </a:lnTo>
                  <a:lnTo>
                    <a:pt x="85" y="41"/>
                  </a:lnTo>
                  <a:lnTo>
                    <a:pt x="262" y="41"/>
                  </a:lnTo>
                  <a:lnTo>
                    <a:pt x="262" y="55"/>
                  </a:lnTo>
                  <a:lnTo>
                    <a:pt x="348" y="27"/>
                  </a:lnTo>
                  <a:lnTo>
                    <a:pt x="262" y="0"/>
                  </a:lnTo>
                  <a:lnTo>
                    <a:pt x="262" y="13"/>
                  </a:lnTo>
                </a:path>
              </a:pathLst>
            </a:custGeom>
            <a:solidFill>
              <a:srgbClr val="114FFB"/>
            </a:solidFill>
            <a:ln w="12700" cap="rnd" cmpd="sng">
              <a:noFill/>
              <a:prstDash val="solid"/>
              <a:round/>
              <a:headEnd type="none" w="med" len="med"/>
              <a:tailEnd type="none" w="med" len="med"/>
            </a:ln>
            <a:effectLst/>
          </p:spPr>
          <p:txBody>
            <a:bodyPr/>
            <a:lstStyle/>
            <a:p>
              <a:endParaRPr lang="fr-FR"/>
            </a:p>
          </p:txBody>
        </p:sp>
        <p:sp>
          <p:nvSpPr>
            <p:cNvPr id="146647" name="Freeform 1239"/>
            <p:cNvSpPr>
              <a:spLocks/>
            </p:cNvSpPr>
            <p:nvPr/>
          </p:nvSpPr>
          <p:spPr bwMode="auto">
            <a:xfrm>
              <a:off x="682" y="3137"/>
              <a:ext cx="758" cy="137"/>
            </a:xfrm>
            <a:custGeom>
              <a:avLst/>
              <a:gdLst/>
              <a:ahLst/>
              <a:cxnLst>
                <a:cxn ang="0">
                  <a:pos x="26" y="0"/>
                </a:cxn>
                <a:cxn ang="0">
                  <a:pos x="0" y="24"/>
                </a:cxn>
                <a:cxn ang="0">
                  <a:pos x="0" y="135"/>
                </a:cxn>
                <a:cxn ang="0">
                  <a:pos x="63" y="135"/>
                </a:cxn>
                <a:cxn ang="0">
                  <a:pos x="93" y="114"/>
                </a:cxn>
                <a:cxn ang="0">
                  <a:pos x="660" y="114"/>
                </a:cxn>
                <a:cxn ang="0">
                  <a:pos x="691" y="136"/>
                </a:cxn>
                <a:cxn ang="0">
                  <a:pos x="757" y="136"/>
                </a:cxn>
                <a:cxn ang="0">
                  <a:pos x="757" y="21"/>
                </a:cxn>
                <a:cxn ang="0">
                  <a:pos x="729" y="1"/>
                </a:cxn>
                <a:cxn ang="0">
                  <a:pos x="26" y="0"/>
                </a:cxn>
              </a:cxnLst>
              <a:rect l="0" t="0" r="r" b="b"/>
              <a:pathLst>
                <a:path w="758" h="137">
                  <a:moveTo>
                    <a:pt x="26" y="0"/>
                  </a:moveTo>
                  <a:lnTo>
                    <a:pt x="0" y="24"/>
                  </a:lnTo>
                  <a:lnTo>
                    <a:pt x="0" y="135"/>
                  </a:lnTo>
                  <a:lnTo>
                    <a:pt x="63" y="135"/>
                  </a:lnTo>
                  <a:lnTo>
                    <a:pt x="93" y="114"/>
                  </a:lnTo>
                  <a:lnTo>
                    <a:pt x="660" y="114"/>
                  </a:lnTo>
                  <a:lnTo>
                    <a:pt x="691" y="136"/>
                  </a:lnTo>
                  <a:lnTo>
                    <a:pt x="757" y="136"/>
                  </a:lnTo>
                  <a:lnTo>
                    <a:pt x="757" y="21"/>
                  </a:lnTo>
                  <a:lnTo>
                    <a:pt x="729" y="1"/>
                  </a:lnTo>
                  <a:lnTo>
                    <a:pt x="26" y="0"/>
                  </a:lnTo>
                </a:path>
              </a:pathLst>
            </a:custGeom>
            <a:solidFill>
              <a:schemeClr val="accent2"/>
            </a:solidFill>
            <a:ln w="12700" cap="rnd" cmpd="sng">
              <a:solidFill>
                <a:schemeClr val="tx1"/>
              </a:solidFill>
              <a:prstDash val="solid"/>
              <a:round/>
              <a:headEnd type="none" w="med" len="med"/>
              <a:tailEnd type="none" w="med" len="med"/>
            </a:ln>
            <a:effectLst/>
          </p:spPr>
          <p:txBody>
            <a:bodyPr/>
            <a:lstStyle/>
            <a:p>
              <a:endParaRPr lang="fr-FR"/>
            </a:p>
          </p:txBody>
        </p:sp>
      </p:grpSp>
      <p:sp>
        <p:nvSpPr>
          <p:cNvPr id="146648" name="Rectangle 1240"/>
          <p:cNvSpPr>
            <a:spLocks noChangeArrowheads="1"/>
          </p:cNvSpPr>
          <p:nvPr/>
        </p:nvSpPr>
        <p:spPr bwMode="auto">
          <a:xfrm>
            <a:off x="1459996" y="4988853"/>
            <a:ext cx="1701800" cy="443711"/>
          </a:xfrm>
          <a:prstGeom prst="rect">
            <a:avLst/>
          </a:prstGeom>
          <a:noFill/>
          <a:ln w="12700">
            <a:noFill/>
            <a:miter lim="800000"/>
            <a:headEnd/>
            <a:tailEnd/>
          </a:ln>
          <a:effectLst/>
        </p:spPr>
        <p:txBody>
          <a:bodyPr lIns="85725" tIns="44450" rIns="85725" bIns="44450">
            <a:spAutoFit/>
          </a:bodyPr>
          <a:lstStyle/>
          <a:p>
            <a:pPr algn="ctr" defTabSz="801688"/>
            <a:r>
              <a:rPr lang="fr-FR" sz="1300" b="1"/>
              <a:t>PRESSE A BRAMES</a:t>
            </a:r>
          </a:p>
          <a:p>
            <a:pPr algn="ctr" defTabSz="801688"/>
            <a:r>
              <a:rPr lang="fr-FR" sz="1000" b="1" i="1"/>
              <a:t>(diminution de la largeur)</a:t>
            </a:r>
          </a:p>
        </p:txBody>
      </p:sp>
      <p:sp>
        <p:nvSpPr>
          <p:cNvPr id="146649" name="AutoShape 1241"/>
          <p:cNvSpPr>
            <a:spLocks noChangeArrowheads="1"/>
          </p:cNvSpPr>
          <p:nvPr/>
        </p:nvSpPr>
        <p:spPr bwMode="auto">
          <a:xfrm>
            <a:off x="3063371" y="4309402"/>
            <a:ext cx="325438" cy="304800"/>
          </a:xfrm>
          <a:prstGeom prst="rightArrow">
            <a:avLst>
              <a:gd name="adj1" fmla="val 50000"/>
              <a:gd name="adj2" fmla="val 53390"/>
            </a:avLst>
          </a:prstGeom>
          <a:solidFill>
            <a:schemeClr val="hlink"/>
          </a:solidFill>
          <a:ln w="12700">
            <a:solidFill>
              <a:schemeClr val="hlink"/>
            </a:solidFill>
            <a:miter lim="800000"/>
            <a:headEnd/>
            <a:tailEnd/>
          </a:ln>
          <a:effectLst/>
        </p:spPr>
        <p:txBody>
          <a:bodyPr wrap="none" anchor="ctr"/>
          <a:lstStyle/>
          <a:p>
            <a:endParaRPr lang="fr-FR"/>
          </a:p>
        </p:txBody>
      </p:sp>
      <p:sp>
        <p:nvSpPr>
          <p:cNvPr id="146650" name="AutoShape 1242"/>
          <p:cNvSpPr>
            <a:spLocks noChangeArrowheads="1"/>
          </p:cNvSpPr>
          <p:nvPr/>
        </p:nvSpPr>
        <p:spPr bwMode="auto">
          <a:xfrm rot="16200000" flipH="1">
            <a:off x="2348177" y="1767914"/>
            <a:ext cx="307975" cy="441325"/>
          </a:xfrm>
          <a:prstGeom prst="rightArrow">
            <a:avLst>
              <a:gd name="adj1" fmla="val 50000"/>
              <a:gd name="adj2" fmla="val 50005"/>
            </a:avLst>
          </a:prstGeom>
          <a:solidFill>
            <a:schemeClr val="hlink"/>
          </a:solidFill>
          <a:ln w="12700">
            <a:solidFill>
              <a:schemeClr val="hlink"/>
            </a:solidFill>
            <a:miter lim="800000"/>
            <a:headEnd/>
            <a:tailEnd/>
          </a:ln>
          <a:effectLst/>
        </p:spPr>
        <p:txBody>
          <a:bodyPr wrap="none" anchor="ctr"/>
          <a:lstStyle/>
          <a:p>
            <a:endParaRPr lang="fr-FR"/>
          </a:p>
        </p:txBody>
      </p:sp>
      <p:sp>
        <p:nvSpPr>
          <p:cNvPr id="146651" name="Rectangle 1243"/>
          <p:cNvSpPr>
            <a:spLocks noChangeArrowheads="1"/>
          </p:cNvSpPr>
          <p:nvPr/>
        </p:nvSpPr>
        <p:spPr bwMode="auto">
          <a:xfrm>
            <a:off x="9534021" y="4063341"/>
            <a:ext cx="865188" cy="268287"/>
          </a:xfrm>
          <a:prstGeom prst="rect">
            <a:avLst/>
          </a:prstGeom>
          <a:noFill/>
          <a:ln w="12700">
            <a:noFill/>
            <a:miter lim="800000"/>
            <a:headEnd/>
            <a:tailEnd/>
          </a:ln>
          <a:effectLst/>
        </p:spPr>
        <p:txBody>
          <a:bodyPr lIns="68262" tIns="34925" rIns="68262" bIns="34925">
            <a:spAutoFit/>
          </a:bodyPr>
          <a:lstStyle/>
          <a:p>
            <a:pPr algn="ctr" defTabSz="512763"/>
            <a:r>
              <a:rPr lang="fr-FR" sz="1300" b="1">
                <a:solidFill>
                  <a:srgbClr val="FF0000"/>
                </a:solidFill>
              </a:rPr>
              <a:t>BANDE</a:t>
            </a:r>
          </a:p>
        </p:txBody>
      </p:sp>
      <p:sp>
        <p:nvSpPr>
          <p:cNvPr id="146654" name="Rectangle 1246"/>
          <p:cNvSpPr>
            <a:spLocks noChangeArrowheads="1"/>
          </p:cNvSpPr>
          <p:nvPr/>
        </p:nvSpPr>
        <p:spPr bwMode="auto">
          <a:xfrm>
            <a:off x="2443552" y="2302803"/>
            <a:ext cx="1182688" cy="287338"/>
          </a:xfrm>
          <a:prstGeom prst="rect">
            <a:avLst/>
          </a:prstGeom>
          <a:noFill/>
          <a:ln w="12700">
            <a:noFill/>
            <a:miter lim="800000"/>
            <a:headEnd/>
            <a:tailEnd/>
          </a:ln>
          <a:effectLst/>
        </p:spPr>
        <p:txBody>
          <a:bodyPr lIns="85725" tIns="44450" rIns="85725" bIns="44450">
            <a:spAutoFit/>
          </a:bodyPr>
          <a:lstStyle/>
          <a:p>
            <a:pPr algn="ctr" defTabSz="801688"/>
            <a:r>
              <a:rPr lang="fr-FR" sz="1300" b="1"/>
              <a:t>1250 °C</a:t>
            </a:r>
          </a:p>
        </p:txBody>
      </p:sp>
      <p:pic>
        <p:nvPicPr>
          <p:cNvPr id="223" name="Image 222">
            <a:extLst>
              <a:ext uri="{FF2B5EF4-FFF2-40B4-BE49-F238E27FC236}">
                <a16:creationId xmlns:a16="http://schemas.microsoft.com/office/drawing/2014/main" id="{0BA36857-65BA-44D2-9F02-52101D781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1232" y="31569"/>
            <a:ext cx="2238998" cy="942363"/>
          </a:xfrm>
          <a:prstGeom prst="rect">
            <a:avLst/>
          </a:prstGeom>
        </p:spPr>
      </p:pic>
      <p:sp>
        <p:nvSpPr>
          <p:cNvPr id="224" name="ZoneTexte 223">
            <a:extLst>
              <a:ext uri="{FF2B5EF4-FFF2-40B4-BE49-F238E27FC236}">
                <a16:creationId xmlns:a16="http://schemas.microsoft.com/office/drawing/2014/main" id="{B387A176-AC46-44C5-859E-80FBE513A7F3}"/>
              </a:ext>
            </a:extLst>
          </p:cNvPr>
          <p:cNvSpPr txBox="1"/>
          <p:nvPr/>
        </p:nvSpPr>
        <p:spPr>
          <a:xfrm>
            <a:off x="1808553" y="6388813"/>
            <a:ext cx="5346874"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225" name="Rectangle 1029">
            <a:extLst>
              <a:ext uri="{FF2B5EF4-FFF2-40B4-BE49-F238E27FC236}">
                <a16:creationId xmlns:a16="http://schemas.microsoft.com/office/drawing/2014/main" id="{30625A29-7C42-46CF-B41B-9F40CB2936F5}"/>
              </a:ext>
            </a:extLst>
          </p:cNvPr>
          <p:cNvSpPr>
            <a:spLocks noChangeArrowheads="1"/>
          </p:cNvSpPr>
          <p:nvPr/>
        </p:nvSpPr>
        <p:spPr bwMode="auto">
          <a:xfrm>
            <a:off x="6354260" y="4950221"/>
            <a:ext cx="2754313" cy="797654"/>
          </a:xfrm>
          <a:prstGeom prst="rect">
            <a:avLst/>
          </a:prstGeom>
          <a:noFill/>
          <a:ln w="12700">
            <a:noFill/>
            <a:miter lim="800000"/>
            <a:headEnd/>
            <a:tailEnd/>
          </a:ln>
          <a:effectLst/>
        </p:spPr>
        <p:txBody>
          <a:bodyPr lIns="85725" tIns="44450" rIns="85725" bIns="44450">
            <a:spAutoFit/>
          </a:bodyPr>
          <a:lstStyle/>
          <a:p>
            <a:pPr algn="ctr" defTabSz="801688"/>
            <a:r>
              <a:rPr lang="fr-FR" sz="1300" b="1"/>
              <a:t>FINISSEUR 7 CAGES </a:t>
            </a:r>
            <a:r>
              <a:rPr lang="fr-FR" sz="1000" b="1" i="1"/>
              <a:t>(diminution de l’épaisseur)</a:t>
            </a:r>
          </a:p>
          <a:p>
            <a:pPr algn="ctr" defTabSz="801688"/>
            <a:r>
              <a:rPr lang="fr-FR" sz="1000" b="1" i="1"/>
              <a:t>EBAUCHE --------------------</a:t>
            </a:r>
            <a:r>
              <a:rPr lang="fr-FR" sz="1000" b="1" i="1">
                <a:sym typeface="Wingdings" panose="05000000000000000000" pitchFamily="2" charset="2"/>
              </a:rPr>
              <a:t> BANDE</a:t>
            </a:r>
            <a:endParaRPr lang="fr-FR" sz="1000" b="1"/>
          </a:p>
          <a:p>
            <a:pPr algn="ctr" defTabSz="801688"/>
            <a:endParaRPr lang="fr-FR" sz="1300" b="1"/>
          </a:p>
        </p:txBody>
      </p:sp>
      <p:sp>
        <p:nvSpPr>
          <p:cNvPr id="226" name="Rectangle 1030">
            <a:extLst>
              <a:ext uri="{FF2B5EF4-FFF2-40B4-BE49-F238E27FC236}">
                <a16:creationId xmlns:a16="http://schemas.microsoft.com/office/drawing/2014/main" id="{69DFCE0C-121A-4DC1-82CA-0ADA8F0A13FA}"/>
              </a:ext>
            </a:extLst>
          </p:cNvPr>
          <p:cNvSpPr>
            <a:spLocks noChangeArrowheads="1"/>
          </p:cNvSpPr>
          <p:nvPr/>
        </p:nvSpPr>
        <p:spPr bwMode="auto">
          <a:xfrm>
            <a:off x="3388809" y="4950222"/>
            <a:ext cx="2624138" cy="997709"/>
          </a:xfrm>
          <a:prstGeom prst="rect">
            <a:avLst/>
          </a:prstGeom>
          <a:noFill/>
          <a:ln w="12700">
            <a:noFill/>
            <a:miter lim="800000"/>
            <a:headEnd/>
            <a:tailEnd/>
          </a:ln>
          <a:effectLst/>
        </p:spPr>
        <p:txBody>
          <a:bodyPr lIns="85725" tIns="44450" rIns="85725" bIns="44450">
            <a:spAutoFit/>
          </a:bodyPr>
          <a:lstStyle/>
          <a:p>
            <a:pPr algn="ctr" defTabSz="801688"/>
            <a:r>
              <a:rPr lang="fr-FR" sz="1300" b="1"/>
              <a:t>DEGROSSISSEUR 5 CAGES </a:t>
            </a:r>
            <a:r>
              <a:rPr lang="fr-FR" sz="1000" b="1" i="1"/>
              <a:t>(diminution de l’épaisseur / largeur) </a:t>
            </a:r>
          </a:p>
          <a:p>
            <a:pPr algn="ctr" defTabSz="801688"/>
            <a:r>
              <a:rPr lang="fr-FR" sz="1000" b="1" i="1"/>
              <a:t>BRAME --------------------</a:t>
            </a:r>
            <a:r>
              <a:rPr lang="fr-FR" sz="1000" b="1" i="1">
                <a:sym typeface="Wingdings" panose="05000000000000000000" pitchFamily="2" charset="2"/>
              </a:rPr>
              <a:t> </a:t>
            </a:r>
            <a:r>
              <a:rPr lang="fr-FR" sz="1000" b="1" i="1"/>
              <a:t>EBAUCHE</a:t>
            </a:r>
            <a:endParaRPr lang="fr-FR" sz="1000" b="1" i="1">
              <a:sym typeface="Wingdings" panose="05000000000000000000" pitchFamily="2" charset="2"/>
            </a:endParaRPr>
          </a:p>
          <a:p>
            <a:pPr algn="ctr" defTabSz="801688"/>
            <a:endParaRPr lang="fr-FR" sz="1300" b="1"/>
          </a:p>
          <a:p>
            <a:pPr algn="ctr" defTabSz="801688"/>
            <a:r>
              <a:rPr lang="fr-FR" sz="1300" b="1"/>
              <a:t>(3 cages duo - 2 cages quarto)</a:t>
            </a:r>
          </a:p>
        </p:txBody>
      </p:sp>
      <p:sp>
        <p:nvSpPr>
          <p:cNvPr id="227" name="Rectangle 1031">
            <a:extLst>
              <a:ext uri="{FF2B5EF4-FFF2-40B4-BE49-F238E27FC236}">
                <a16:creationId xmlns:a16="http://schemas.microsoft.com/office/drawing/2014/main" id="{6F577322-B238-437F-A158-98AB58C6846A}"/>
              </a:ext>
            </a:extLst>
          </p:cNvPr>
          <p:cNvSpPr>
            <a:spLocks noChangeArrowheads="1"/>
          </p:cNvSpPr>
          <p:nvPr/>
        </p:nvSpPr>
        <p:spPr bwMode="auto">
          <a:xfrm>
            <a:off x="9108573" y="4947579"/>
            <a:ext cx="2239577" cy="797654"/>
          </a:xfrm>
          <a:prstGeom prst="rect">
            <a:avLst/>
          </a:prstGeom>
          <a:noFill/>
          <a:ln w="12700">
            <a:noFill/>
            <a:miter lim="800000"/>
            <a:headEnd/>
            <a:tailEnd/>
          </a:ln>
          <a:effectLst/>
        </p:spPr>
        <p:txBody>
          <a:bodyPr wrap="square" lIns="85725" tIns="44450" rIns="85725" bIns="44450">
            <a:spAutoFit/>
          </a:bodyPr>
          <a:lstStyle/>
          <a:p>
            <a:pPr algn="ctr" defTabSz="801688"/>
            <a:r>
              <a:rPr lang="fr-FR" sz="1300" b="1"/>
              <a:t>BOBINEUSE </a:t>
            </a:r>
            <a:r>
              <a:rPr lang="fr-FR" sz="1000" b="1"/>
              <a:t>(</a:t>
            </a:r>
            <a:r>
              <a:rPr lang="fr-FR" sz="1000" b="1" i="1"/>
              <a:t>diminution de l’épaisseur)</a:t>
            </a:r>
          </a:p>
          <a:p>
            <a:pPr algn="ctr" defTabSz="801688"/>
            <a:r>
              <a:rPr lang="fr-FR" sz="1000" b="1" i="1"/>
              <a:t>BANDE --------------------</a:t>
            </a:r>
            <a:r>
              <a:rPr lang="fr-FR" sz="1000" b="1" i="1">
                <a:sym typeface="Wingdings" panose="05000000000000000000" pitchFamily="2" charset="2"/>
              </a:rPr>
              <a:t> BOBINE</a:t>
            </a:r>
            <a:endParaRPr lang="fr-FR" sz="1000" b="1"/>
          </a:p>
          <a:p>
            <a:pPr algn="ctr" defTabSz="801688"/>
            <a:endParaRPr lang="fr-FR" sz="1300" b="1"/>
          </a:p>
        </p:txBody>
      </p:sp>
      <p:sp>
        <p:nvSpPr>
          <p:cNvPr id="4" name="Espace réservé de la date 3">
            <a:extLst>
              <a:ext uri="{FF2B5EF4-FFF2-40B4-BE49-F238E27FC236}">
                <a16:creationId xmlns:a16="http://schemas.microsoft.com/office/drawing/2014/main" id="{82E1BF46-2FCB-474B-A87A-52E6D4A41942}"/>
              </a:ext>
            </a:extLst>
          </p:cNvPr>
          <p:cNvSpPr>
            <a:spLocks noGrp="1"/>
          </p:cNvSpPr>
          <p:nvPr>
            <p:ph type="dt" sz="half" idx="10"/>
          </p:nvPr>
        </p:nvSpPr>
        <p:spPr>
          <a:xfrm>
            <a:off x="179753" y="6459785"/>
            <a:ext cx="2472271" cy="365125"/>
          </a:xfrm>
        </p:spPr>
        <p:txBody>
          <a:bodyPr/>
          <a:lstStyle/>
          <a:p>
            <a:fld id="{56D324A7-090F-49E7-B08E-BC0B536A0541}" type="datetime1">
              <a:rPr lang="fr-FR" smtClean="0"/>
              <a:t>27/03/2024</a:t>
            </a:fld>
            <a:endParaRPr lang="fr-FR"/>
          </a:p>
        </p:txBody>
      </p:sp>
      <p:sp>
        <p:nvSpPr>
          <p:cNvPr id="5" name="Espace réservé du numéro de diapositive 4">
            <a:extLst>
              <a:ext uri="{FF2B5EF4-FFF2-40B4-BE49-F238E27FC236}">
                <a16:creationId xmlns:a16="http://schemas.microsoft.com/office/drawing/2014/main" id="{49280AA8-C433-4EE1-8FE3-BC13E2FE6220}"/>
              </a:ext>
            </a:extLst>
          </p:cNvPr>
          <p:cNvSpPr>
            <a:spLocks noGrp="1"/>
          </p:cNvSpPr>
          <p:nvPr>
            <p:ph type="sldNum" sz="quarter" idx="12"/>
          </p:nvPr>
        </p:nvSpPr>
        <p:spPr/>
        <p:txBody>
          <a:bodyPr/>
          <a:lstStyle/>
          <a:p>
            <a:fld id="{3746BD9C-EB79-4C44-A661-EB129AA754D7}" type="slidenum">
              <a:rPr lang="fr-FR" smtClean="0"/>
              <a:t>10</a:t>
            </a:fld>
            <a:endParaRPr lang="fr-FR"/>
          </a:p>
        </p:txBody>
      </p:sp>
      <p:sp>
        <p:nvSpPr>
          <p:cNvPr id="228" name="ZoneTexte 227">
            <a:extLst>
              <a:ext uri="{FF2B5EF4-FFF2-40B4-BE49-F238E27FC236}">
                <a16:creationId xmlns:a16="http://schemas.microsoft.com/office/drawing/2014/main" id="{54E5CF21-6162-415C-852B-823E2ACC6C25}"/>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426461106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DB72-745A-49CE-996F-B8B91F486AF2}"/>
              </a:ext>
            </a:extLst>
          </p:cNvPr>
          <p:cNvSpPr>
            <a:spLocks noGrp="1"/>
          </p:cNvSpPr>
          <p:nvPr>
            <p:ph type="ctrTitle"/>
          </p:nvPr>
        </p:nvSpPr>
        <p:spPr>
          <a:xfrm>
            <a:off x="902547" y="2291419"/>
            <a:ext cx="10058400" cy="1432560"/>
          </a:xfrm>
        </p:spPr>
        <p:txBody>
          <a:bodyPr/>
          <a:lstStyle/>
          <a:p>
            <a:pPr algn="ctr"/>
            <a:r>
              <a:rPr lang="fr-FR" sz="9600" b="1">
                <a:solidFill>
                  <a:srgbClr val="002060"/>
                </a:solidFill>
                <a:cs typeface="Calibri Light"/>
              </a:rPr>
              <a:t>Alerte POI</a:t>
            </a:r>
            <a:r>
              <a:rPr lang="fr-FR">
                <a:cs typeface="Calibri Light"/>
              </a:rPr>
              <a:t> </a:t>
            </a:r>
            <a:endParaRPr lang="fr-FR"/>
          </a:p>
        </p:txBody>
      </p:sp>
      <p:sp>
        <p:nvSpPr>
          <p:cNvPr id="4" name="Date Placeholder 3">
            <a:extLst>
              <a:ext uri="{FF2B5EF4-FFF2-40B4-BE49-F238E27FC236}">
                <a16:creationId xmlns:a16="http://schemas.microsoft.com/office/drawing/2014/main" id="{DD3B115C-B6AC-4742-B262-6D265F25DA04}"/>
              </a:ext>
            </a:extLst>
          </p:cNvPr>
          <p:cNvSpPr>
            <a:spLocks noGrp="1"/>
          </p:cNvSpPr>
          <p:nvPr>
            <p:ph type="dt" sz="half" idx="10"/>
          </p:nvPr>
        </p:nvSpPr>
        <p:spPr/>
        <p:txBody>
          <a:bodyPr/>
          <a:lstStyle/>
          <a:p>
            <a:fld id="{19968E01-AEBC-498C-8712-B683143841A0}" type="datetime1">
              <a:rPr lang="fr-FR" smtClean="0"/>
              <a:t>27/03/2024</a:t>
            </a:fld>
            <a:endParaRPr lang="fr-FR"/>
          </a:p>
        </p:txBody>
      </p:sp>
      <p:sp>
        <p:nvSpPr>
          <p:cNvPr id="5" name="Slide Number Placeholder 4">
            <a:extLst>
              <a:ext uri="{FF2B5EF4-FFF2-40B4-BE49-F238E27FC236}">
                <a16:creationId xmlns:a16="http://schemas.microsoft.com/office/drawing/2014/main" id="{AAE018EA-58F7-4814-BD38-27C08E182D7D}"/>
              </a:ext>
            </a:extLst>
          </p:cNvPr>
          <p:cNvSpPr>
            <a:spLocks noGrp="1"/>
          </p:cNvSpPr>
          <p:nvPr>
            <p:ph type="sldNum" sz="quarter" idx="12"/>
          </p:nvPr>
        </p:nvSpPr>
        <p:spPr/>
        <p:txBody>
          <a:bodyPr/>
          <a:lstStyle/>
          <a:p>
            <a:fld id="{3746BD9C-EB79-4C44-A661-EB129AA754D7}" type="slidenum">
              <a:rPr lang="fr-FR" smtClean="0"/>
              <a:t>11</a:t>
            </a:fld>
            <a:endParaRPr lang="fr-FR"/>
          </a:p>
        </p:txBody>
      </p:sp>
      <p:sp>
        <p:nvSpPr>
          <p:cNvPr id="7" name="ZoneTexte 6">
            <a:extLst>
              <a:ext uri="{FF2B5EF4-FFF2-40B4-BE49-F238E27FC236}">
                <a16:creationId xmlns:a16="http://schemas.microsoft.com/office/drawing/2014/main" id="{6A8623D4-B2D6-438D-A9C8-77D4731CDC62}"/>
              </a:ext>
            </a:extLst>
          </p:cNvPr>
          <p:cNvSpPr txBox="1"/>
          <p:nvPr/>
        </p:nvSpPr>
        <p:spPr>
          <a:xfrm>
            <a:off x="1408742" y="638730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9" name="ZoneTexte 9">
            <a:extLst>
              <a:ext uri="{FF2B5EF4-FFF2-40B4-BE49-F238E27FC236}">
                <a16:creationId xmlns:a16="http://schemas.microsoft.com/office/drawing/2014/main" id="{47DFED06-CCA5-49B9-BCC2-13D2CBB8F42E}"/>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550438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589EC69-5467-4309-B80E-34EC3B323A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776" y="1040253"/>
            <a:ext cx="10048203" cy="5029201"/>
          </a:xfrm>
          <a:prstGeom prst="rect">
            <a:avLst/>
          </a:prstGeom>
        </p:spPr>
      </p:pic>
      <p:pic>
        <p:nvPicPr>
          <p:cNvPr id="6" name="Image 5">
            <a:extLst>
              <a:ext uri="{FF2B5EF4-FFF2-40B4-BE49-F238E27FC236}">
                <a16:creationId xmlns:a16="http://schemas.microsoft.com/office/drawing/2014/main" id="{88C0D3D3-0AE5-4AA3-A64E-266C07010E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1817" y="4475167"/>
            <a:ext cx="2828055" cy="1190289"/>
          </a:xfrm>
          <a:prstGeom prst="rect">
            <a:avLst/>
          </a:prstGeom>
        </p:spPr>
      </p:pic>
      <p:sp>
        <p:nvSpPr>
          <p:cNvPr id="7" name="ZoneTexte 6">
            <a:extLst>
              <a:ext uri="{FF2B5EF4-FFF2-40B4-BE49-F238E27FC236}">
                <a16:creationId xmlns:a16="http://schemas.microsoft.com/office/drawing/2014/main" id="{D57B87E0-5D68-49DD-8200-8E33460B7C37}"/>
              </a:ext>
            </a:extLst>
          </p:cNvPr>
          <p:cNvSpPr txBox="1"/>
          <p:nvPr/>
        </p:nvSpPr>
        <p:spPr>
          <a:xfrm>
            <a:off x="1408742" y="638730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C161E905-0213-4EEE-AF3E-E81655D987FA}"/>
              </a:ext>
            </a:extLst>
          </p:cNvPr>
          <p:cNvSpPr>
            <a:spLocks noGrp="1"/>
          </p:cNvSpPr>
          <p:nvPr>
            <p:ph type="dt" sz="half" idx="10"/>
          </p:nvPr>
        </p:nvSpPr>
        <p:spPr/>
        <p:txBody>
          <a:bodyPr/>
          <a:lstStyle/>
          <a:p>
            <a:fld id="{D2D2F0BC-1FA3-4E11-BBCB-204D14F17A3D}"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D561B428-1FF2-42F3-B53A-BF50386E5CE1}"/>
              </a:ext>
            </a:extLst>
          </p:cNvPr>
          <p:cNvSpPr>
            <a:spLocks noGrp="1"/>
          </p:cNvSpPr>
          <p:nvPr>
            <p:ph type="sldNum" sz="quarter" idx="12"/>
          </p:nvPr>
        </p:nvSpPr>
        <p:spPr/>
        <p:txBody>
          <a:bodyPr/>
          <a:lstStyle/>
          <a:p>
            <a:fld id="{3746BD9C-EB79-4C44-A661-EB129AA754D7}" type="slidenum">
              <a:rPr lang="fr-FR" smtClean="0"/>
              <a:t>12</a:t>
            </a:fld>
            <a:endParaRPr lang="fr-FR"/>
          </a:p>
        </p:txBody>
      </p:sp>
      <p:sp>
        <p:nvSpPr>
          <p:cNvPr id="11" name="Titre 10">
            <a:extLst>
              <a:ext uri="{FF2B5EF4-FFF2-40B4-BE49-F238E27FC236}">
                <a16:creationId xmlns:a16="http://schemas.microsoft.com/office/drawing/2014/main" id="{ADE6975B-F50C-4CA3-8CCE-9E700D49CCB3}"/>
              </a:ext>
            </a:extLst>
          </p:cNvPr>
          <p:cNvSpPr>
            <a:spLocks noGrp="1"/>
          </p:cNvSpPr>
          <p:nvPr>
            <p:ph type="title" idx="4294967295"/>
          </p:nvPr>
        </p:nvSpPr>
        <p:spPr>
          <a:xfrm>
            <a:off x="615883" y="84289"/>
            <a:ext cx="10058400" cy="1117600"/>
          </a:xfrm>
        </p:spPr>
        <p:txBody>
          <a:bodyPr>
            <a:normAutofit/>
          </a:bodyPr>
          <a:lstStyle/>
          <a:p>
            <a:pPr algn="ctr"/>
            <a:r>
              <a:rPr lang="fr-FR" sz="2400" b="1">
                <a:solidFill>
                  <a:srgbClr val="002060"/>
                </a:solidFill>
                <a:latin typeface="Calibri (Corps)"/>
              </a:rPr>
              <a:t>PLAN D’OPERATION INTERNE ET</a:t>
            </a:r>
            <a:br>
              <a:rPr lang="fr-FR" sz="2400" b="1">
                <a:solidFill>
                  <a:srgbClr val="002060"/>
                </a:solidFill>
                <a:latin typeface="Calibri (Corps)"/>
              </a:rPr>
            </a:br>
            <a:r>
              <a:rPr lang="fr-FR" sz="2400" b="1">
                <a:solidFill>
                  <a:srgbClr val="002060"/>
                </a:solidFill>
                <a:latin typeface="Calibri (Corps)"/>
              </a:rPr>
              <a:t>PLAN PARTICULIER D’INTERVENTION</a:t>
            </a:r>
            <a:br>
              <a:rPr lang="fr-FR" sz="2400" b="1">
                <a:solidFill>
                  <a:srgbClr val="002060"/>
                </a:solidFill>
                <a:latin typeface="Calibri (Corps)"/>
              </a:rPr>
            </a:br>
            <a:endParaRPr lang="fr-FR" sz="2400">
              <a:latin typeface="Calibri (Corps)"/>
            </a:endParaRPr>
          </a:p>
        </p:txBody>
      </p:sp>
      <p:sp>
        <p:nvSpPr>
          <p:cNvPr id="10" name="ZoneTexte 9">
            <a:extLst>
              <a:ext uri="{FF2B5EF4-FFF2-40B4-BE49-F238E27FC236}">
                <a16:creationId xmlns:a16="http://schemas.microsoft.com/office/drawing/2014/main" id="{CFB5D90C-2460-4CEE-BC79-B23F1442EBAA}"/>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grpSp>
        <p:nvGrpSpPr>
          <p:cNvPr id="13" name="Group 12">
            <a:extLst>
              <a:ext uri="{FF2B5EF4-FFF2-40B4-BE49-F238E27FC236}">
                <a16:creationId xmlns:a16="http://schemas.microsoft.com/office/drawing/2014/main" id="{A61EAFD6-A456-40C7-AB4D-34218B4E0056}"/>
              </a:ext>
            </a:extLst>
          </p:cNvPr>
          <p:cNvGrpSpPr>
            <a:grpSpLocks/>
          </p:cNvGrpSpPr>
          <p:nvPr/>
        </p:nvGrpSpPr>
        <p:grpSpPr bwMode="auto">
          <a:xfrm>
            <a:off x="7742310" y="-1050803487"/>
            <a:ext cx="3395308" cy="376"/>
            <a:chOff x="7738952" y="990144"/>
            <a:chExt cx="4609" cy="376"/>
          </a:xfrm>
        </p:grpSpPr>
        <p:sp>
          <p:nvSpPr>
            <p:cNvPr id="19" name="Line 3">
              <a:extLst>
                <a:ext uri="{FF2B5EF4-FFF2-40B4-BE49-F238E27FC236}">
                  <a16:creationId xmlns:a16="http://schemas.microsoft.com/office/drawing/2014/main" id="{6830029C-CF06-45C7-BD3E-4643164F2CEC}"/>
                </a:ext>
              </a:extLst>
            </p:cNvPr>
            <p:cNvSpPr>
              <a:spLocks noChangeShapeType="1"/>
            </p:cNvSpPr>
            <p:nvPr/>
          </p:nvSpPr>
          <p:spPr bwMode="auto">
            <a:xfrm>
              <a:off x="7741011" y="990518"/>
              <a:ext cx="1471"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0" name="Line 4">
              <a:extLst>
                <a:ext uri="{FF2B5EF4-FFF2-40B4-BE49-F238E27FC236}">
                  <a16:creationId xmlns:a16="http://schemas.microsoft.com/office/drawing/2014/main" id="{8252E2CE-7C0D-4841-968C-BAB2AE1A32D1}"/>
                </a:ext>
              </a:extLst>
            </p:cNvPr>
            <p:cNvSpPr>
              <a:spLocks noChangeShapeType="1"/>
            </p:cNvSpPr>
            <p:nvPr/>
          </p:nvSpPr>
          <p:spPr bwMode="auto">
            <a:xfrm flipV="1">
              <a:off x="7742482" y="990144"/>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1" name="Line 5">
              <a:extLst>
                <a:ext uri="{FF2B5EF4-FFF2-40B4-BE49-F238E27FC236}">
                  <a16:creationId xmlns:a16="http://schemas.microsoft.com/office/drawing/2014/main" id="{48A129FD-F635-4B9C-A994-A583CF547DEE}"/>
                </a:ext>
              </a:extLst>
            </p:cNvPr>
            <p:cNvSpPr>
              <a:spLocks noChangeShapeType="1"/>
            </p:cNvSpPr>
            <p:nvPr/>
          </p:nvSpPr>
          <p:spPr bwMode="auto">
            <a:xfrm>
              <a:off x="7742482" y="990144"/>
              <a:ext cx="687"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2" name="Line 6">
              <a:extLst>
                <a:ext uri="{FF2B5EF4-FFF2-40B4-BE49-F238E27FC236}">
                  <a16:creationId xmlns:a16="http://schemas.microsoft.com/office/drawing/2014/main" id="{F2DFE401-36CA-468D-B6FF-281EAD05E6ED}"/>
                </a:ext>
              </a:extLst>
            </p:cNvPr>
            <p:cNvSpPr>
              <a:spLocks noChangeShapeType="1"/>
            </p:cNvSpPr>
            <p:nvPr/>
          </p:nvSpPr>
          <p:spPr bwMode="auto">
            <a:xfrm>
              <a:off x="7743169" y="990144"/>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3" name="Line 7">
              <a:extLst>
                <a:ext uri="{FF2B5EF4-FFF2-40B4-BE49-F238E27FC236}">
                  <a16:creationId xmlns:a16="http://schemas.microsoft.com/office/drawing/2014/main" id="{0E2AFC87-C415-4B0A-8842-A3028DA05892}"/>
                </a:ext>
              </a:extLst>
            </p:cNvPr>
            <p:cNvSpPr>
              <a:spLocks noChangeShapeType="1"/>
            </p:cNvSpPr>
            <p:nvPr/>
          </p:nvSpPr>
          <p:spPr bwMode="auto">
            <a:xfrm>
              <a:off x="7743169" y="990518"/>
              <a:ext cx="392"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4" name="Line 8">
              <a:extLst>
                <a:ext uri="{FF2B5EF4-FFF2-40B4-BE49-F238E27FC236}">
                  <a16:creationId xmlns:a16="http://schemas.microsoft.com/office/drawing/2014/main" id="{3ADD2D9A-7BF5-4A55-82BA-75EDC5E03410}"/>
                </a:ext>
              </a:extLst>
            </p:cNvPr>
            <p:cNvSpPr>
              <a:spLocks noChangeShapeType="1"/>
            </p:cNvSpPr>
            <p:nvPr/>
          </p:nvSpPr>
          <p:spPr bwMode="auto">
            <a:xfrm flipV="1">
              <a:off x="7738952" y="990144"/>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5" name="Line 9">
              <a:extLst>
                <a:ext uri="{FF2B5EF4-FFF2-40B4-BE49-F238E27FC236}">
                  <a16:creationId xmlns:a16="http://schemas.microsoft.com/office/drawing/2014/main" id="{83632144-BD6F-4FCF-810C-30F6E99684B2}"/>
                </a:ext>
              </a:extLst>
            </p:cNvPr>
            <p:cNvSpPr>
              <a:spLocks noChangeShapeType="1"/>
            </p:cNvSpPr>
            <p:nvPr/>
          </p:nvSpPr>
          <p:spPr bwMode="auto">
            <a:xfrm flipV="1">
              <a:off x="7741011" y="990144"/>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6" name="Line 10">
              <a:extLst>
                <a:ext uri="{FF2B5EF4-FFF2-40B4-BE49-F238E27FC236}">
                  <a16:creationId xmlns:a16="http://schemas.microsoft.com/office/drawing/2014/main" id="{3E40E24A-B4F5-497C-AA5A-B50B4F3AC1A3}"/>
                </a:ext>
              </a:extLst>
            </p:cNvPr>
            <p:cNvSpPr>
              <a:spLocks noChangeShapeType="1"/>
            </p:cNvSpPr>
            <p:nvPr/>
          </p:nvSpPr>
          <p:spPr bwMode="auto">
            <a:xfrm>
              <a:off x="7739246"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7" name="Line 11">
              <a:extLst>
                <a:ext uri="{FF2B5EF4-FFF2-40B4-BE49-F238E27FC236}">
                  <a16:creationId xmlns:a16="http://schemas.microsoft.com/office/drawing/2014/main" id="{7A74BB60-C503-4C18-A1A2-D17102ABD996}"/>
                </a:ext>
              </a:extLst>
            </p:cNvPr>
            <p:cNvSpPr>
              <a:spLocks noChangeShapeType="1"/>
            </p:cNvSpPr>
            <p:nvPr/>
          </p:nvSpPr>
          <p:spPr bwMode="auto">
            <a:xfrm flipV="1">
              <a:off x="7739343"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8" name="Line 12">
              <a:extLst>
                <a:ext uri="{FF2B5EF4-FFF2-40B4-BE49-F238E27FC236}">
                  <a16:creationId xmlns:a16="http://schemas.microsoft.com/office/drawing/2014/main" id="{ED7024C6-510E-40E5-935B-3A02DB428236}"/>
                </a:ext>
              </a:extLst>
            </p:cNvPr>
            <p:cNvSpPr>
              <a:spLocks noChangeShapeType="1"/>
            </p:cNvSpPr>
            <p:nvPr/>
          </p:nvSpPr>
          <p:spPr bwMode="auto">
            <a:xfrm>
              <a:off x="7739442"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9" name="Line 13">
              <a:extLst>
                <a:ext uri="{FF2B5EF4-FFF2-40B4-BE49-F238E27FC236}">
                  <a16:creationId xmlns:a16="http://schemas.microsoft.com/office/drawing/2014/main" id="{35D9260F-5572-449B-8E45-320915B279F8}"/>
                </a:ext>
              </a:extLst>
            </p:cNvPr>
            <p:cNvSpPr>
              <a:spLocks noChangeShapeType="1"/>
            </p:cNvSpPr>
            <p:nvPr/>
          </p:nvSpPr>
          <p:spPr bwMode="auto">
            <a:xfrm flipV="1">
              <a:off x="7739540"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0" name="Line 14">
              <a:extLst>
                <a:ext uri="{FF2B5EF4-FFF2-40B4-BE49-F238E27FC236}">
                  <a16:creationId xmlns:a16="http://schemas.microsoft.com/office/drawing/2014/main" id="{85AD5049-74E2-41D2-B6C3-6575FEF0F0B7}"/>
                </a:ext>
              </a:extLst>
            </p:cNvPr>
            <p:cNvSpPr>
              <a:spLocks noChangeShapeType="1"/>
            </p:cNvSpPr>
            <p:nvPr/>
          </p:nvSpPr>
          <p:spPr bwMode="auto">
            <a:xfrm>
              <a:off x="7739638" y="990144"/>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1" name="Line 15">
              <a:extLst>
                <a:ext uri="{FF2B5EF4-FFF2-40B4-BE49-F238E27FC236}">
                  <a16:creationId xmlns:a16="http://schemas.microsoft.com/office/drawing/2014/main" id="{D38B7635-DF20-43B5-B683-3D92EEB29F09}"/>
                </a:ext>
              </a:extLst>
            </p:cNvPr>
            <p:cNvSpPr>
              <a:spLocks noChangeShapeType="1"/>
            </p:cNvSpPr>
            <p:nvPr/>
          </p:nvSpPr>
          <p:spPr bwMode="auto">
            <a:xfrm>
              <a:off x="7739638" y="990518"/>
              <a:ext cx="99"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2" name="Line 16">
              <a:extLst>
                <a:ext uri="{FF2B5EF4-FFF2-40B4-BE49-F238E27FC236}">
                  <a16:creationId xmlns:a16="http://schemas.microsoft.com/office/drawing/2014/main" id="{47CC2141-A691-4CE9-8127-B2BDED2E5919}"/>
                </a:ext>
              </a:extLst>
            </p:cNvPr>
            <p:cNvSpPr>
              <a:spLocks noChangeShapeType="1"/>
            </p:cNvSpPr>
            <p:nvPr/>
          </p:nvSpPr>
          <p:spPr bwMode="auto">
            <a:xfrm flipH="1" flipV="1">
              <a:off x="7739735" y="990144"/>
              <a:ext cx="2"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3" name="Line 17">
              <a:extLst>
                <a:ext uri="{FF2B5EF4-FFF2-40B4-BE49-F238E27FC236}">
                  <a16:creationId xmlns:a16="http://schemas.microsoft.com/office/drawing/2014/main" id="{55EF695C-DAA6-44F3-8918-1A48C382661A}"/>
                </a:ext>
              </a:extLst>
            </p:cNvPr>
            <p:cNvSpPr>
              <a:spLocks noChangeShapeType="1"/>
            </p:cNvSpPr>
            <p:nvPr/>
          </p:nvSpPr>
          <p:spPr bwMode="auto">
            <a:xfrm>
              <a:off x="7739735"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4" name="Line 18">
              <a:extLst>
                <a:ext uri="{FF2B5EF4-FFF2-40B4-BE49-F238E27FC236}">
                  <a16:creationId xmlns:a16="http://schemas.microsoft.com/office/drawing/2014/main" id="{B989FDB6-898D-499A-863D-F217F6EE7878}"/>
                </a:ext>
              </a:extLst>
            </p:cNvPr>
            <p:cNvSpPr>
              <a:spLocks noChangeShapeType="1"/>
            </p:cNvSpPr>
            <p:nvPr/>
          </p:nvSpPr>
          <p:spPr bwMode="auto">
            <a:xfrm flipV="1">
              <a:off x="7739835"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5" name="Line 19">
              <a:extLst>
                <a:ext uri="{FF2B5EF4-FFF2-40B4-BE49-F238E27FC236}">
                  <a16:creationId xmlns:a16="http://schemas.microsoft.com/office/drawing/2014/main" id="{97941874-BAD0-4EA0-83D2-0AB17EE8577D}"/>
                </a:ext>
              </a:extLst>
            </p:cNvPr>
            <p:cNvSpPr>
              <a:spLocks noChangeShapeType="1"/>
            </p:cNvSpPr>
            <p:nvPr/>
          </p:nvSpPr>
          <p:spPr bwMode="auto">
            <a:xfrm>
              <a:off x="7739933"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6" name="Line 20">
              <a:extLst>
                <a:ext uri="{FF2B5EF4-FFF2-40B4-BE49-F238E27FC236}">
                  <a16:creationId xmlns:a16="http://schemas.microsoft.com/office/drawing/2014/main" id="{564D3B97-04C9-4789-8F3B-C4E2F38AAC85}"/>
                </a:ext>
              </a:extLst>
            </p:cNvPr>
            <p:cNvSpPr>
              <a:spLocks noChangeShapeType="1"/>
            </p:cNvSpPr>
            <p:nvPr/>
          </p:nvSpPr>
          <p:spPr bwMode="auto">
            <a:xfrm flipV="1">
              <a:off x="7740031"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7" name="Line 21">
              <a:extLst>
                <a:ext uri="{FF2B5EF4-FFF2-40B4-BE49-F238E27FC236}">
                  <a16:creationId xmlns:a16="http://schemas.microsoft.com/office/drawing/2014/main" id="{2D384F3C-755D-4055-B892-6F9977136D58}"/>
                </a:ext>
              </a:extLst>
            </p:cNvPr>
            <p:cNvSpPr>
              <a:spLocks noChangeShapeType="1"/>
            </p:cNvSpPr>
            <p:nvPr/>
          </p:nvSpPr>
          <p:spPr bwMode="auto">
            <a:xfrm>
              <a:off x="7740127"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8" name="Line 22">
              <a:extLst>
                <a:ext uri="{FF2B5EF4-FFF2-40B4-BE49-F238E27FC236}">
                  <a16:creationId xmlns:a16="http://schemas.microsoft.com/office/drawing/2014/main" id="{6A376B18-3832-4172-9693-159AB2C5C00E}"/>
                </a:ext>
              </a:extLst>
            </p:cNvPr>
            <p:cNvSpPr>
              <a:spLocks noChangeShapeType="1"/>
            </p:cNvSpPr>
            <p:nvPr/>
          </p:nvSpPr>
          <p:spPr bwMode="auto">
            <a:xfrm flipV="1">
              <a:off x="7740227"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39" name="Line 23">
              <a:extLst>
                <a:ext uri="{FF2B5EF4-FFF2-40B4-BE49-F238E27FC236}">
                  <a16:creationId xmlns:a16="http://schemas.microsoft.com/office/drawing/2014/main" id="{871ACD0F-1383-4496-A8AB-1CEE1702FC34}"/>
                </a:ext>
              </a:extLst>
            </p:cNvPr>
            <p:cNvSpPr>
              <a:spLocks noChangeShapeType="1"/>
            </p:cNvSpPr>
            <p:nvPr/>
          </p:nvSpPr>
          <p:spPr bwMode="auto">
            <a:xfrm>
              <a:off x="7740325" y="990144"/>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0" name="Line 24">
              <a:extLst>
                <a:ext uri="{FF2B5EF4-FFF2-40B4-BE49-F238E27FC236}">
                  <a16:creationId xmlns:a16="http://schemas.microsoft.com/office/drawing/2014/main" id="{C06046D0-7D3F-4657-8DF8-19D183AC925B}"/>
                </a:ext>
              </a:extLst>
            </p:cNvPr>
            <p:cNvSpPr>
              <a:spLocks noChangeShapeType="1"/>
            </p:cNvSpPr>
            <p:nvPr/>
          </p:nvSpPr>
          <p:spPr bwMode="auto">
            <a:xfrm>
              <a:off x="7740325" y="990518"/>
              <a:ext cx="98"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1" name="Line 25">
              <a:extLst>
                <a:ext uri="{FF2B5EF4-FFF2-40B4-BE49-F238E27FC236}">
                  <a16:creationId xmlns:a16="http://schemas.microsoft.com/office/drawing/2014/main" id="{0F100EAF-5178-44C9-B517-AB6BDB8690DE}"/>
                </a:ext>
              </a:extLst>
            </p:cNvPr>
            <p:cNvSpPr>
              <a:spLocks noChangeShapeType="1"/>
            </p:cNvSpPr>
            <p:nvPr/>
          </p:nvSpPr>
          <p:spPr bwMode="auto">
            <a:xfrm flipV="1">
              <a:off x="7740423" y="990144"/>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2" name="Line 26">
              <a:extLst>
                <a:ext uri="{FF2B5EF4-FFF2-40B4-BE49-F238E27FC236}">
                  <a16:creationId xmlns:a16="http://schemas.microsoft.com/office/drawing/2014/main" id="{C91697E0-E923-464C-97BE-19AA7607B057}"/>
                </a:ext>
              </a:extLst>
            </p:cNvPr>
            <p:cNvSpPr>
              <a:spLocks noChangeShapeType="1"/>
            </p:cNvSpPr>
            <p:nvPr/>
          </p:nvSpPr>
          <p:spPr bwMode="auto">
            <a:xfrm>
              <a:off x="7740423"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3" name="Line 27">
              <a:extLst>
                <a:ext uri="{FF2B5EF4-FFF2-40B4-BE49-F238E27FC236}">
                  <a16:creationId xmlns:a16="http://schemas.microsoft.com/office/drawing/2014/main" id="{477F76DC-76D8-41C7-9361-2B2CAF318A25}"/>
                </a:ext>
              </a:extLst>
            </p:cNvPr>
            <p:cNvSpPr>
              <a:spLocks noChangeShapeType="1"/>
            </p:cNvSpPr>
            <p:nvPr/>
          </p:nvSpPr>
          <p:spPr bwMode="auto">
            <a:xfrm flipV="1">
              <a:off x="7740519"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4" name="Line 28">
              <a:extLst>
                <a:ext uri="{FF2B5EF4-FFF2-40B4-BE49-F238E27FC236}">
                  <a16:creationId xmlns:a16="http://schemas.microsoft.com/office/drawing/2014/main" id="{11C1FD5E-9F2C-4B48-80F4-8A1CE3EECD8D}"/>
                </a:ext>
              </a:extLst>
            </p:cNvPr>
            <p:cNvSpPr>
              <a:spLocks noChangeShapeType="1"/>
            </p:cNvSpPr>
            <p:nvPr/>
          </p:nvSpPr>
          <p:spPr bwMode="auto">
            <a:xfrm>
              <a:off x="7740619"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5" name="Line 29">
              <a:extLst>
                <a:ext uri="{FF2B5EF4-FFF2-40B4-BE49-F238E27FC236}">
                  <a16:creationId xmlns:a16="http://schemas.microsoft.com/office/drawing/2014/main" id="{35FA46E3-E4A5-4EBC-92A0-0300283876FD}"/>
                </a:ext>
              </a:extLst>
            </p:cNvPr>
            <p:cNvSpPr>
              <a:spLocks noChangeShapeType="1"/>
            </p:cNvSpPr>
            <p:nvPr/>
          </p:nvSpPr>
          <p:spPr bwMode="auto">
            <a:xfrm flipV="1">
              <a:off x="7740717"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6" name="Line 30">
              <a:extLst>
                <a:ext uri="{FF2B5EF4-FFF2-40B4-BE49-F238E27FC236}">
                  <a16:creationId xmlns:a16="http://schemas.microsoft.com/office/drawing/2014/main" id="{DAAC6548-E042-4A59-B1B7-93DB95F09ACA}"/>
                </a:ext>
              </a:extLst>
            </p:cNvPr>
            <p:cNvSpPr>
              <a:spLocks noChangeShapeType="1"/>
            </p:cNvSpPr>
            <p:nvPr/>
          </p:nvSpPr>
          <p:spPr bwMode="auto">
            <a:xfrm>
              <a:off x="7740815"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7" name="Line 31">
              <a:extLst>
                <a:ext uri="{FF2B5EF4-FFF2-40B4-BE49-F238E27FC236}">
                  <a16:creationId xmlns:a16="http://schemas.microsoft.com/office/drawing/2014/main" id="{08A6B0A0-F3AB-485F-A2DD-0D205324639D}"/>
                </a:ext>
              </a:extLst>
            </p:cNvPr>
            <p:cNvSpPr>
              <a:spLocks noChangeShapeType="1"/>
            </p:cNvSpPr>
            <p:nvPr/>
          </p:nvSpPr>
          <p:spPr bwMode="auto">
            <a:xfrm flipV="1">
              <a:off x="7740913"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8" name="Line 32">
              <a:extLst>
                <a:ext uri="{FF2B5EF4-FFF2-40B4-BE49-F238E27FC236}">
                  <a16:creationId xmlns:a16="http://schemas.microsoft.com/office/drawing/2014/main" id="{A61ED787-F4D6-4288-9AC5-3509D25D2C00}"/>
                </a:ext>
              </a:extLst>
            </p:cNvPr>
            <p:cNvSpPr>
              <a:spLocks noChangeShapeType="1"/>
            </p:cNvSpPr>
            <p:nvPr/>
          </p:nvSpPr>
          <p:spPr bwMode="auto">
            <a:xfrm>
              <a:off x="7738954" y="990144"/>
              <a:ext cx="196"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49" name="Line 33">
              <a:extLst>
                <a:ext uri="{FF2B5EF4-FFF2-40B4-BE49-F238E27FC236}">
                  <a16:creationId xmlns:a16="http://schemas.microsoft.com/office/drawing/2014/main" id="{9DDB7959-61F0-4720-9652-133F3B373A8B}"/>
                </a:ext>
              </a:extLst>
            </p:cNvPr>
            <p:cNvSpPr>
              <a:spLocks noChangeShapeType="1"/>
            </p:cNvSpPr>
            <p:nvPr/>
          </p:nvSpPr>
          <p:spPr bwMode="auto">
            <a:xfrm flipV="1">
              <a:off x="7739148" y="990144"/>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grpSp>
    </p:spTree>
    <p:extLst>
      <p:ext uri="{BB962C8B-B14F-4D97-AF65-F5344CB8AC3E}">
        <p14:creationId xmlns:p14="http://schemas.microsoft.com/office/powerpoint/2010/main" val="4189384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21A3A-DF96-47B9-9957-775D6D545B98}"/>
              </a:ext>
            </a:extLst>
          </p:cNvPr>
          <p:cNvSpPr>
            <a:spLocks noGrp="1"/>
          </p:cNvSpPr>
          <p:nvPr>
            <p:ph type="title"/>
          </p:nvPr>
        </p:nvSpPr>
        <p:spPr/>
        <p:txBody>
          <a:bodyPr/>
          <a:lstStyle/>
          <a:p>
            <a:pPr algn="ctr"/>
            <a:r>
              <a:rPr lang="fr-FR" b="1" u="none" strike="noStrike">
                <a:solidFill>
                  <a:srgbClr val="002060"/>
                </a:solidFill>
                <a:latin typeface="Calibri"/>
              </a:rPr>
              <a:t>SIRENES PPI / SIGNAL NATIONAL D’ALERTE</a:t>
            </a:r>
            <a:endParaRPr lang="fr-FR">
              <a:cs typeface="Calibri Light"/>
            </a:endParaRPr>
          </a:p>
        </p:txBody>
      </p:sp>
      <p:sp>
        <p:nvSpPr>
          <p:cNvPr id="3" name="Date Placeholder 2">
            <a:extLst>
              <a:ext uri="{FF2B5EF4-FFF2-40B4-BE49-F238E27FC236}">
                <a16:creationId xmlns:a16="http://schemas.microsoft.com/office/drawing/2014/main" id="{AE17F8A8-BA63-4A58-8891-8AA73540AB8B}"/>
              </a:ext>
            </a:extLst>
          </p:cNvPr>
          <p:cNvSpPr>
            <a:spLocks noGrp="1"/>
          </p:cNvSpPr>
          <p:nvPr>
            <p:ph type="dt" sz="half" idx="10"/>
          </p:nvPr>
        </p:nvSpPr>
        <p:spPr/>
        <p:txBody>
          <a:bodyPr/>
          <a:lstStyle/>
          <a:p>
            <a:fld id="{73905EA8-67C7-44E0-9E85-007C4407A509}" type="datetime1">
              <a:rPr lang="fr-FR" smtClean="0"/>
              <a:t>27/03/2024</a:t>
            </a:fld>
            <a:endParaRPr lang="fr-FR"/>
          </a:p>
        </p:txBody>
      </p:sp>
      <p:sp>
        <p:nvSpPr>
          <p:cNvPr id="4" name="Slide Number Placeholder 3">
            <a:extLst>
              <a:ext uri="{FF2B5EF4-FFF2-40B4-BE49-F238E27FC236}">
                <a16:creationId xmlns:a16="http://schemas.microsoft.com/office/drawing/2014/main" id="{744765D5-D7E9-4F98-8420-C309174A9A6D}"/>
              </a:ext>
            </a:extLst>
          </p:cNvPr>
          <p:cNvSpPr>
            <a:spLocks noGrp="1"/>
          </p:cNvSpPr>
          <p:nvPr>
            <p:ph type="sldNum" sz="quarter" idx="12"/>
          </p:nvPr>
        </p:nvSpPr>
        <p:spPr/>
        <p:txBody>
          <a:bodyPr/>
          <a:lstStyle/>
          <a:p>
            <a:fld id="{3746BD9C-EB79-4C44-A661-EB129AA754D7}" type="slidenum">
              <a:rPr lang="fr-FR" smtClean="0"/>
              <a:t>13</a:t>
            </a:fld>
            <a:endParaRPr lang="fr-FR"/>
          </a:p>
        </p:txBody>
      </p:sp>
      <p:pic>
        <p:nvPicPr>
          <p:cNvPr id="7" name="Picture 7" descr="Une image contenant capture d’écran&#10;&#10;Description générée avec un niveau de confiance élevé">
            <a:extLst>
              <a:ext uri="{FF2B5EF4-FFF2-40B4-BE49-F238E27FC236}">
                <a16:creationId xmlns:a16="http://schemas.microsoft.com/office/drawing/2014/main" id="{E453AC3C-698F-4169-B04F-FCDC61048D98}"/>
              </a:ext>
            </a:extLst>
          </p:cNvPr>
          <p:cNvPicPr>
            <a:picLocks noChangeAspect="1"/>
          </p:cNvPicPr>
          <p:nvPr/>
        </p:nvPicPr>
        <p:blipFill>
          <a:blip r:embed="rId2"/>
          <a:stretch>
            <a:fillRect/>
          </a:stretch>
        </p:blipFill>
        <p:spPr>
          <a:xfrm>
            <a:off x="281890" y="1885109"/>
            <a:ext cx="8444752" cy="3973294"/>
          </a:xfrm>
          <a:prstGeom prst="rect">
            <a:avLst/>
          </a:prstGeom>
        </p:spPr>
      </p:pic>
      <p:sp>
        <p:nvSpPr>
          <p:cNvPr id="10" name="ZoneTexte 6">
            <a:extLst>
              <a:ext uri="{FF2B5EF4-FFF2-40B4-BE49-F238E27FC236}">
                <a16:creationId xmlns:a16="http://schemas.microsoft.com/office/drawing/2014/main" id="{0ED3919B-566A-4B64-A8B9-9684618A98CE}"/>
              </a:ext>
            </a:extLst>
          </p:cNvPr>
          <p:cNvSpPr txBox="1"/>
          <p:nvPr/>
        </p:nvSpPr>
        <p:spPr>
          <a:xfrm>
            <a:off x="1408742" y="638730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2" name="ZoneTexte 9">
            <a:extLst>
              <a:ext uri="{FF2B5EF4-FFF2-40B4-BE49-F238E27FC236}">
                <a16:creationId xmlns:a16="http://schemas.microsoft.com/office/drawing/2014/main" id="{63043B9F-8ABE-47B7-8D24-8FF8EE4AADC1}"/>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13" name="ZoneTexte 4">
            <a:extLst>
              <a:ext uri="{FF2B5EF4-FFF2-40B4-BE49-F238E27FC236}">
                <a16:creationId xmlns:a16="http://schemas.microsoft.com/office/drawing/2014/main" id="{129FFF07-CA3F-48FC-9A31-7042C134CB91}"/>
              </a:ext>
            </a:extLst>
          </p:cNvPr>
          <p:cNvSpPr txBox="1"/>
          <p:nvPr/>
        </p:nvSpPr>
        <p:spPr>
          <a:xfrm>
            <a:off x="9077562" y="2848554"/>
            <a:ext cx="2974714" cy="2123658"/>
          </a:xfrm>
          <a:prstGeom prst="rect">
            <a:avLst/>
          </a:prstGeom>
          <a:noFill/>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2200">
                <a:latin typeface="Calibri (Corps)"/>
                <a:cs typeface="Arial"/>
              </a:rPr>
              <a:t>Le point de rassemblement POI est LB55 nord avec pour consigne de commencer à remplir la salle Ste Victoire</a:t>
            </a:r>
          </a:p>
        </p:txBody>
      </p:sp>
    </p:spTree>
    <p:extLst>
      <p:ext uri="{BB962C8B-B14F-4D97-AF65-F5344CB8AC3E}">
        <p14:creationId xmlns:p14="http://schemas.microsoft.com/office/powerpoint/2010/main" val="3395760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9">
            <a:extLst>
              <a:ext uri="{FF2B5EF4-FFF2-40B4-BE49-F238E27FC236}">
                <a16:creationId xmlns:a16="http://schemas.microsoft.com/office/drawing/2014/main" id="{51F85BB9-4824-460A-B2EC-970C8893E9D4}"/>
              </a:ext>
            </a:extLst>
          </p:cNvPr>
          <p:cNvSpPr>
            <a:spLocks noChangeArrowheads="1"/>
          </p:cNvSpPr>
          <p:nvPr/>
        </p:nvSpPr>
        <p:spPr bwMode="auto">
          <a:xfrm>
            <a:off x="8594243" y="3585197"/>
            <a:ext cx="2252662" cy="1752600"/>
          </a:xfrm>
          <a:prstGeom prst="rect">
            <a:avLst/>
          </a:prstGeom>
          <a:solidFill>
            <a:srgbClr val="99CCFF">
              <a:alpha val="50000"/>
            </a:srgbClr>
          </a:solidFill>
          <a:ln w="3175">
            <a:noFill/>
            <a:miter lim="800000"/>
            <a:headEnd/>
            <a:tailEnd/>
          </a:ln>
          <a:effectLst/>
        </p:spPr>
        <p:txBody>
          <a:bodyPr wrap="none" anchor="ctr"/>
          <a:lstStyle/>
          <a:p>
            <a:pPr algn="ctr"/>
            <a:endParaRPr lang="en-US" sz="1200">
              <a:latin typeface="Times New Roman" pitchFamily="18" charset="0"/>
            </a:endParaRPr>
          </a:p>
        </p:txBody>
      </p:sp>
      <p:grpSp>
        <p:nvGrpSpPr>
          <p:cNvPr id="4" name="Group 150">
            <a:extLst>
              <a:ext uri="{FF2B5EF4-FFF2-40B4-BE49-F238E27FC236}">
                <a16:creationId xmlns:a16="http://schemas.microsoft.com/office/drawing/2014/main" id="{D806B96A-7AB4-4E44-9FF2-74F0C435A852}"/>
              </a:ext>
            </a:extLst>
          </p:cNvPr>
          <p:cNvGrpSpPr>
            <a:grpSpLocks/>
          </p:cNvGrpSpPr>
          <p:nvPr/>
        </p:nvGrpSpPr>
        <p:grpSpPr bwMode="auto">
          <a:xfrm>
            <a:off x="8637105" y="4804397"/>
            <a:ext cx="1706563" cy="274637"/>
            <a:chOff x="4848" y="3648"/>
            <a:chExt cx="1075" cy="173"/>
          </a:xfrm>
        </p:grpSpPr>
        <p:sp>
          <p:nvSpPr>
            <p:cNvPr id="5" name="AutoShape 151">
              <a:extLst>
                <a:ext uri="{FF2B5EF4-FFF2-40B4-BE49-F238E27FC236}">
                  <a16:creationId xmlns:a16="http://schemas.microsoft.com/office/drawing/2014/main" id="{796AF993-1548-4B36-9E02-D62F6B2B3AFE}"/>
                </a:ext>
              </a:extLst>
            </p:cNvPr>
            <p:cNvSpPr>
              <a:spLocks noChangeAspect="1" noChangeArrowheads="1"/>
            </p:cNvSpPr>
            <p:nvPr/>
          </p:nvSpPr>
          <p:spPr bwMode="auto">
            <a:xfrm>
              <a:off x="4848" y="3648"/>
              <a:ext cx="333" cy="171"/>
            </a:xfrm>
            <a:prstGeom prst="leftArrow">
              <a:avLst>
                <a:gd name="adj1" fmla="val 50000"/>
                <a:gd name="adj2" fmla="val 48684"/>
              </a:avLst>
            </a:prstGeom>
            <a:solidFill>
              <a:schemeClr val="accent1"/>
            </a:solidFill>
            <a:ln w="9525">
              <a:solidFill>
                <a:schemeClr val="tx1"/>
              </a:solidFill>
              <a:miter lim="800000"/>
              <a:headEnd/>
              <a:tailEnd/>
            </a:ln>
            <a:effectLst/>
          </p:spPr>
          <p:txBody>
            <a:bodyPr wrap="none" anchor="ctr">
              <a:spAutoFit/>
            </a:bodyPr>
            <a:lstStyle/>
            <a:p>
              <a:endParaRPr lang="fr-FR"/>
            </a:p>
          </p:txBody>
        </p:sp>
        <p:sp>
          <p:nvSpPr>
            <p:cNvPr id="6" name="Text Box 152">
              <a:extLst>
                <a:ext uri="{FF2B5EF4-FFF2-40B4-BE49-F238E27FC236}">
                  <a16:creationId xmlns:a16="http://schemas.microsoft.com/office/drawing/2014/main" id="{C8C100B5-AD36-430B-AA35-DA2284DFBEA9}"/>
                </a:ext>
              </a:extLst>
            </p:cNvPr>
            <p:cNvSpPr txBox="1">
              <a:spLocks noChangeArrowheads="1"/>
            </p:cNvSpPr>
            <p:nvPr/>
          </p:nvSpPr>
          <p:spPr bwMode="auto">
            <a:xfrm>
              <a:off x="5184" y="3648"/>
              <a:ext cx="739" cy="173"/>
            </a:xfrm>
            <a:prstGeom prst="rect">
              <a:avLst/>
            </a:prstGeom>
            <a:noFill/>
            <a:ln w="12700">
              <a:noFill/>
              <a:miter lim="800000"/>
              <a:headEnd/>
              <a:tailEnd/>
            </a:ln>
            <a:effectLst/>
          </p:spPr>
          <p:txBody>
            <a:bodyPr wrap="none">
              <a:spAutoFit/>
            </a:bodyPr>
            <a:lstStyle/>
            <a:p>
              <a:r>
                <a:rPr lang="fr-FR" sz="1200">
                  <a:latin typeface="Times New Roman" pitchFamily="18" charset="0"/>
                </a:rPr>
                <a:t>Accès véhicules</a:t>
              </a:r>
            </a:p>
          </p:txBody>
        </p:sp>
      </p:grpSp>
      <p:sp>
        <p:nvSpPr>
          <p:cNvPr id="7" name="Freeform 156">
            <a:extLst>
              <a:ext uri="{FF2B5EF4-FFF2-40B4-BE49-F238E27FC236}">
                <a16:creationId xmlns:a16="http://schemas.microsoft.com/office/drawing/2014/main" id="{31A023B3-B01D-4F75-8B4E-E190C6E87061}"/>
              </a:ext>
            </a:extLst>
          </p:cNvPr>
          <p:cNvSpPr>
            <a:spLocks/>
          </p:cNvSpPr>
          <p:nvPr/>
        </p:nvSpPr>
        <p:spPr bwMode="auto">
          <a:xfrm>
            <a:off x="1212368" y="1386509"/>
            <a:ext cx="9344025" cy="1752600"/>
          </a:xfrm>
          <a:custGeom>
            <a:avLst/>
            <a:gdLst/>
            <a:ahLst/>
            <a:cxnLst>
              <a:cxn ang="0">
                <a:pos x="0" y="578"/>
              </a:cxn>
              <a:cxn ang="0">
                <a:pos x="1578" y="580"/>
              </a:cxn>
              <a:cxn ang="0">
                <a:pos x="1578" y="346"/>
              </a:cxn>
              <a:cxn ang="0">
                <a:pos x="4389" y="345"/>
              </a:cxn>
              <a:cxn ang="0">
                <a:pos x="4389" y="0"/>
              </a:cxn>
              <a:cxn ang="0">
                <a:pos x="6134" y="0"/>
              </a:cxn>
              <a:cxn ang="0">
                <a:pos x="6134" y="345"/>
              </a:cxn>
              <a:cxn ang="0">
                <a:pos x="5407" y="345"/>
              </a:cxn>
              <a:cxn ang="0">
                <a:pos x="5408" y="1070"/>
              </a:cxn>
              <a:cxn ang="0">
                <a:pos x="3876" y="1072"/>
              </a:cxn>
              <a:cxn ang="0">
                <a:pos x="3876" y="1456"/>
              </a:cxn>
              <a:cxn ang="0">
                <a:pos x="912" y="1456"/>
              </a:cxn>
              <a:cxn ang="0">
                <a:pos x="912" y="1072"/>
              </a:cxn>
              <a:cxn ang="0">
                <a:pos x="0" y="1070"/>
              </a:cxn>
              <a:cxn ang="0">
                <a:pos x="0" y="578"/>
              </a:cxn>
            </a:cxnLst>
            <a:rect l="0" t="0" r="r" b="b"/>
            <a:pathLst>
              <a:path w="6134" h="1456">
                <a:moveTo>
                  <a:pt x="0" y="578"/>
                </a:moveTo>
                <a:lnTo>
                  <a:pt x="1578" y="580"/>
                </a:lnTo>
                <a:lnTo>
                  <a:pt x="1578" y="346"/>
                </a:lnTo>
                <a:lnTo>
                  <a:pt x="4389" y="345"/>
                </a:lnTo>
                <a:lnTo>
                  <a:pt x="4389" y="0"/>
                </a:lnTo>
                <a:lnTo>
                  <a:pt x="6134" y="0"/>
                </a:lnTo>
                <a:lnTo>
                  <a:pt x="6134" y="345"/>
                </a:lnTo>
                <a:lnTo>
                  <a:pt x="5407" y="345"/>
                </a:lnTo>
                <a:lnTo>
                  <a:pt x="5408" y="1070"/>
                </a:lnTo>
                <a:lnTo>
                  <a:pt x="3876" y="1072"/>
                </a:lnTo>
                <a:lnTo>
                  <a:pt x="3876" y="1456"/>
                </a:lnTo>
                <a:lnTo>
                  <a:pt x="912" y="1456"/>
                </a:lnTo>
                <a:lnTo>
                  <a:pt x="912" y="1072"/>
                </a:lnTo>
                <a:lnTo>
                  <a:pt x="0" y="1070"/>
                </a:lnTo>
                <a:lnTo>
                  <a:pt x="0" y="578"/>
                </a:lnTo>
                <a:close/>
              </a:path>
            </a:pathLst>
          </a:custGeom>
          <a:solidFill>
            <a:srgbClr val="0066FF"/>
          </a:solidFill>
          <a:ln w="3175" cmpd="sng">
            <a:solidFill>
              <a:schemeClr val="tx1"/>
            </a:solidFill>
            <a:round/>
            <a:headEnd/>
            <a:tailEnd/>
          </a:ln>
          <a:effectLst/>
        </p:spPr>
        <p:txBody>
          <a:bodyPr wrap="none" anchor="ctr"/>
          <a:lstStyle/>
          <a:p>
            <a:endParaRPr lang="fr-FR"/>
          </a:p>
        </p:txBody>
      </p:sp>
      <p:sp>
        <p:nvSpPr>
          <p:cNvPr id="8" name="Rectangle 158" descr="blanc)">
            <a:extLst>
              <a:ext uri="{FF2B5EF4-FFF2-40B4-BE49-F238E27FC236}">
                <a16:creationId xmlns:a16="http://schemas.microsoft.com/office/drawing/2014/main" id="{4446E37E-1791-42A7-814F-F49A6790EE8A}"/>
              </a:ext>
            </a:extLst>
          </p:cNvPr>
          <p:cNvSpPr>
            <a:spLocks noChangeArrowheads="1"/>
          </p:cNvSpPr>
          <p:nvPr/>
        </p:nvSpPr>
        <p:spPr bwMode="auto">
          <a:xfrm>
            <a:off x="1558443" y="2296147"/>
            <a:ext cx="7853362" cy="57150"/>
          </a:xfrm>
          <a:prstGeom prst="rect">
            <a:avLst/>
          </a:prstGeom>
          <a:pattFill prst="dkVert">
            <a:fgClr>
              <a:srgbClr val="33CCFF"/>
            </a:fgClr>
            <a:bgClr>
              <a:srgbClr val="FFFF00"/>
            </a:bgClr>
          </a:pattFill>
          <a:ln w="3175">
            <a:solidFill>
              <a:srgbClr val="006600"/>
            </a:solidFill>
            <a:miter lim="800000"/>
            <a:headEnd/>
            <a:tailEnd/>
          </a:ln>
          <a:effectLst/>
        </p:spPr>
        <p:txBody>
          <a:bodyPr wrap="none" anchor="ctr"/>
          <a:lstStyle/>
          <a:p>
            <a:endParaRPr lang="fr-FR"/>
          </a:p>
        </p:txBody>
      </p:sp>
      <p:sp>
        <p:nvSpPr>
          <p:cNvPr id="9" name="Rectangle 159">
            <a:extLst>
              <a:ext uri="{FF2B5EF4-FFF2-40B4-BE49-F238E27FC236}">
                <a16:creationId xmlns:a16="http://schemas.microsoft.com/office/drawing/2014/main" id="{BF031B5D-0344-4FB4-BCC5-1A42EC3A7AE2}"/>
              </a:ext>
            </a:extLst>
          </p:cNvPr>
          <p:cNvSpPr>
            <a:spLocks noChangeArrowheads="1"/>
          </p:cNvSpPr>
          <p:nvPr/>
        </p:nvSpPr>
        <p:spPr bwMode="auto">
          <a:xfrm>
            <a:off x="8025918" y="1797672"/>
            <a:ext cx="320675" cy="466725"/>
          </a:xfrm>
          <a:prstGeom prst="rect">
            <a:avLst/>
          </a:prstGeom>
          <a:solidFill>
            <a:srgbClr val="9933FF"/>
          </a:solidFill>
          <a:ln w="3175">
            <a:solidFill>
              <a:srgbClr val="CC00FF"/>
            </a:solidFill>
            <a:miter lim="800000"/>
            <a:headEnd/>
            <a:tailEnd/>
          </a:ln>
          <a:effectLst/>
        </p:spPr>
        <p:txBody>
          <a:bodyPr wrap="none" anchor="ctr"/>
          <a:lstStyle/>
          <a:p>
            <a:pPr algn="ctr"/>
            <a:r>
              <a:rPr lang="fr-FR" sz="1200">
                <a:solidFill>
                  <a:schemeClr val="bg1"/>
                </a:solidFill>
                <a:latin typeface="Tahoma" pitchFamily="34" charset="0"/>
              </a:rPr>
              <a:t>F1</a:t>
            </a:r>
          </a:p>
        </p:txBody>
      </p:sp>
      <p:sp>
        <p:nvSpPr>
          <p:cNvPr id="10" name="Rectangle 160">
            <a:extLst>
              <a:ext uri="{FF2B5EF4-FFF2-40B4-BE49-F238E27FC236}">
                <a16:creationId xmlns:a16="http://schemas.microsoft.com/office/drawing/2014/main" id="{F9C6E4B6-0059-432D-898C-04AE4BFE9CB7}"/>
              </a:ext>
            </a:extLst>
          </p:cNvPr>
          <p:cNvSpPr>
            <a:spLocks noChangeArrowheads="1"/>
          </p:cNvSpPr>
          <p:nvPr/>
        </p:nvSpPr>
        <p:spPr bwMode="auto">
          <a:xfrm>
            <a:off x="8392630" y="1797672"/>
            <a:ext cx="319088" cy="466725"/>
          </a:xfrm>
          <a:prstGeom prst="rect">
            <a:avLst/>
          </a:prstGeom>
          <a:solidFill>
            <a:srgbClr val="9933FF"/>
          </a:solidFill>
          <a:ln w="3175">
            <a:solidFill>
              <a:srgbClr val="CC00FF"/>
            </a:solidFill>
            <a:miter lim="800000"/>
            <a:headEnd/>
            <a:tailEnd/>
          </a:ln>
          <a:effectLst/>
        </p:spPr>
        <p:txBody>
          <a:bodyPr wrap="none" anchor="ctr"/>
          <a:lstStyle/>
          <a:p>
            <a:pPr algn="ctr"/>
            <a:r>
              <a:rPr lang="fr-FR" sz="1200">
                <a:solidFill>
                  <a:schemeClr val="bg1"/>
                </a:solidFill>
                <a:latin typeface="Tahoma" pitchFamily="34" charset="0"/>
              </a:rPr>
              <a:t>F2</a:t>
            </a:r>
          </a:p>
        </p:txBody>
      </p:sp>
      <p:sp>
        <p:nvSpPr>
          <p:cNvPr id="11" name="Rectangle 161">
            <a:extLst>
              <a:ext uri="{FF2B5EF4-FFF2-40B4-BE49-F238E27FC236}">
                <a16:creationId xmlns:a16="http://schemas.microsoft.com/office/drawing/2014/main" id="{E7099FF4-C3AA-4E6C-89AA-5CC305D62E7C}"/>
              </a:ext>
            </a:extLst>
          </p:cNvPr>
          <p:cNvSpPr>
            <a:spLocks noChangeArrowheads="1"/>
          </p:cNvSpPr>
          <p:nvPr/>
        </p:nvSpPr>
        <p:spPr bwMode="auto">
          <a:xfrm>
            <a:off x="8754580" y="1797672"/>
            <a:ext cx="317500" cy="466725"/>
          </a:xfrm>
          <a:prstGeom prst="rect">
            <a:avLst/>
          </a:prstGeom>
          <a:solidFill>
            <a:srgbClr val="9933FF"/>
          </a:solidFill>
          <a:ln w="3175">
            <a:solidFill>
              <a:srgbClr val="CC00FF"/>
            </a:solidFill>
            <a:miter lim="800000"/>
            <a:headEnd/>
            <a:tailEnd/>
          </a:ln>
          <a:effectLst/>
        </p:spPr>
        <p:txBody>
          <a:bodyPr wrap="none" anchor="ctr"/>
          <a:lstStyle/>
          <a:p>
            <a:pPr algn="ctr"/>
            <a:r>
              <a:rPr lang="fr-FR" sz="1200">
                <a:solidFill>
                  <a:schemeClr val="bg1"/>
                </a:solidFill>
                <a:latin typeface="Tahoma" pitchFamily="34" charset="0"/>
              </a:rPr>
              <a:t>F3</a:t>
            </a:r>
          </a:p>
        </p:txBody>
      </p:sp>
      <p:sp>
        <p:nvSpPr>
          <p:cNvPr id="12" name="Rectangle 162">
            <a:extLst>
              <a:ext uri="{FF2B5EF4-FFF2-40B4-BE49-F238E27FC236}">
                <a16:creationId xmlns:a16="http://schemas.microsoft.com/office/drawing/2014/main" id="{160C8519-9F23-495E-98D0-1D8DD4CCE481}"/>
              </a:ext>
            </a:extLst>
          </p:cNvPr>
          <p:cNvSpPr>
            <a:spLocks noChangeArrowheads="1"/>
          </p:cNvSpPr>
          <p:nvPr/>
        </p:nvSpPr>
        <p:spPr bwMode="auto">
          <a:xfrm>
            <a:off x="7859230" y="2186609"/>
            <a:ext cx="112713" cy="196850"/>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13" name="Rectangle 163">
            <a:extLst>
              <a:ext uri="{FF2B5EF4-FFF2-40B4-BE49-F238E27FC236}">
                <a16:creationId xmlns:a16="http://schemas.microsoft.com/office/drawing/2014/main" id="{68ED04D8-962A-49CE-8A11-72686088EC23}"/>
              </a:ext>
            </a:extLst>
          </p:cNvPr>
          <p:cNvSpPr>
            <a:spLocks noChangeArrowheads="1"/>
          </p:cNvSpPr>
          <p:nvPr/>
        </p:nvSpPr>
        <p:spPr bwMode="auto">
          <a:xfrm>
            <a:off x="7636980" y="2183434"/>
            <a:ext cx="109538" cy="198438"/>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14" name="Rectangle 164">
            <a:extLst>
              <a:ext uri="{FF2B5EF4-FFF2-40B4-BE49-F238E27FC236}">
                <a16:creationId xmlns:a16="http://schemas.microsoft.com/office/drawing/2014/main" id="{D6E89E6C-3C10-4981-BF4F-1C5E3EC2A09B}"/>
              </a:ext>
            </a:extLst>
          </p:cNvPr>
          <p:cNvSpPr>
            <a:spLocks noChangeArrowheads="1"/>
          </p:cNvSpPr>
          <p:nvPr/>
        </p:nvSpPr>
        <p:spPr bwMode="auto">
          <a:xfrm>
            <a:off x="7349643" y="2183434"/>
            <a:ext cx="109537" cy="198438"/>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15" name="Rectangle 165">
            <a:extLst>
              <a:ext uri="{FF2B5EF4-FFF2-40B4-BE49-F238E27FC236}">
                <a16:creationId xmlns:a16="http://schemas.microsoft.com/office/drawing/2014/main" id="{FE8A42FF-7DDE-479E-8635-930B6DB6822C}"/>
              </a:ext>
            </a:extLst>
          </p:cNvPr>
          <p:cNvSpPr>
            <a:spLocks noChangeArrowheads="1"/>
          </p:cNvSpPr>
          <p:nvPr/>
        </p:nvSpPr>
        <p:spPr bwMode="auto">
          <a:xfrm>
            <a:off x="7046430" y="2183434"/>
            <a:ext cx="111125" cy="198438"/>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16" name="Rectangle 166">
            <a:extLst>
              <a:ext uri="{FF2B5EF4-FFF2-40B4-BE49-F238E27FC236}">
                <a16:creationId xmlns:a16="http://schemas.microsoft.com/office/drawing/2014/main" id="{C021B514-7FD5-4C6A-8C20-A39A2C0BBC6C}"/>
              </a:ext>
            </a:extLst>
          </p:cNvPr>
          <p:cNvSpPr>
            <a:spLocks noChangeArrowheads="1"/>
          </p:cNvSpPr>
          <p:nvPr/>
        </p:nvSpPr>
        <p:spPr bwMode="auto">
          <a:xfrm>
            <a:off x="6579705" y="2183434"/>
            <a:ext cx="112713" cy="198438"/>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17" name="Rectangle 167">
            <a:extLst>
              <a:ext uri="{FF2B5EF4-FFF2-40B4-BE49-F238E27FC236}">
                <a16:creationId xmlns:a16="http://schemas.microsoft.com/office/drawing/2014/main" id="{84384E49-1C5B-4757-A678-CA6C1BD30077}"/>
              </a:ext>
            </a:extLst>
          </p:cNvPr>
          <p:cNvSpPr>
            <a:spLocks noChangeArrowheads="1"/>
          </p:cNvSpPr>
          <p:nvPr/>
        </p:nvSpPr>
        <p:spPr bwMode="auto">
          <a:xfrm>
            <a:off x="6059005" y="2183434"/>
            <a:ext cx="111125" cy="198438"/>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18" name="Rectangle 168">
            <a:extLst>
              <a:ext uri="{FF2B5EF4-FFF2-40B4-BE49-F238E27FC236}">
                <a16:creationId xmlns:a16="http://schemas.microsoft.com/office/drawing/2014/main" id="{98F1596C-827F-4FE2-B08A-57DD70F8325A}"/>
              </a:ext>
            </a:extLst>
          </p:cNvPr>
          <p:cNvSpPr>
            <a:spLocks noChangeArrowheads="1"/>
          </p:cNvSpPr>
          <p:nvPr/>
        </p:nvSpPr>
        <p:spPr bwMode="auto">
          <a:xfrm>
            <a:off x="3814280" y="2181847"/>
            <a:ext cx="111125" cy="198437"/>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19" name="Rectangle 169">
            <a:extLst>
              <a:ext uri="{FF2B5EF4-FFF2-40B4-BE49-F238E27FC236}">
                <a16:creationId xmlns:a16="http://schemas.microsoft.com/office/drawing/2014/main" id="{BD71E34B-B035-45F0-BD58-9831F427A01B}"/>
              </a:ext>
            </a:extLst>
          </p:cNvPr>
          <p:cNvSpPr>
            <a:spLocks noChangeArrowheads="1"/>
          </p:cNvSpPr>
          <p:nvPr/>
        </p:nvSpPr>
        <p:spPr bwMode="auto">
          <a:xfrm>
            <a:off x="3947630" y="2181847"/>
            <a:ext cx="109538" cy="198437"/>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20" name="Rectangle 170">
            <a:extLst>
              <a:ext uri="{FF2B5EF4-FFF2-40B4-BE49-F238E27FC236}">
                <a16:creationId xmlns:a16="http://schemas.microsoft.com/office/drawing/2014/main" id="{42C8B0EB-6662-4836-8D41-84712D9944ED}"/>
              </a:ext>
            </a:extLst>
          </p:cNvPr>
          <p:cNvSpPr>
            <a:spLocks noChangeArrowheads="1"/>
          </p:cNvSpPr>
          <p:nvPr/>
        </p:nvSpPr>
        <p:spPr bwMode="auto">
          <a:xfrm>
            <a:off x="4077805" y="2181847"/>
            <a:ext cx="109538" cy="198437"/>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21" name="Rectangle 171">
            <a:extLst>
              <a:ext uri="{FF2B5EF4-FFF2-40B4-BE49-F238E27FC236}">
                <a16:creationId xmlns:a16="http://schemas.microsoft.com/office/drawing/2014/main" id="{EDC63E22-8267-4DF7-9644-E95ECE8B049C}"/>
              </a:ext>
            </a:extLst>
          </p:cNvPr>
          <p:cNvSpPr>
            <a:spLocks noChangeArrowheads="1"/>
          </p:cNvSpPr>
          <p:nvPr/>
        </p:nvSpPr>
        <p:spPr bwMode="auto">
          <a:xfrm>
            <a:off x="4207980" y="2181847"/>
            <a:ext cx="111125" cy="198437"/>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22" name="Rectangle 172">
            <a:extLst>
              <a:ext uri="{FF2B5EF4-FFF2-40B4-BE49-F238E27FC236}">
                <a16:creationId xmlns:a16="http://schemas.microsoft.com/office/drawing/2014/main" id="{F975CF61-4C1E-40ED-AB39-DC2859C76086}"/>
              </a:ext>
            </a:extLst>
          </p:cNvPr>
          <p:cNvSpPr>
            <a:spLocks noChangeArrowheads="1"/>
          </p:cNvSpPr>
          <p:nvPr/>
        </p:nvSpPr>
        <p:spPr bwMode="auto">
          <a:xfrm>
            <a:off x="4339743" y="2181847"/>
            <a:ext cx="109537" cy="198437"/>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23" name="Rectangle 173">
            <a:extLst>
              <a:ext uri="{FF2B5EF4-FFF2-40B4-BE49-F238E27FC236}">
                <a16:creationId xmlns:a16="http://schemas.microsoft.com/office/drawing/2014/main" id="{2C9033FB-8AC4-4B1B-809E-C7862285EC93}"/>
              </a:ext>
            </a:extLst>
          </p:cNvPr>
          <p:cNvSpPr>
            <a:spLocks noChangeArrowheads="1"/>
          </p:cNvSpPr>
          <p:nvPr/>
        </p:nvSpPr>
        <p:spPr bwMode="auto">
          <a:xfrm>
            <a:off x="4468330" y="2181847"/>
            <a:ext cx="109538" cy="198437"/>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24" name="Rectangle 174">
            <a:extLst>
              <a:ext uri="{FF2B5EF4-FFF2-40B4-BE49-F238E27FC236}">
                <a16:creationId xmlns:a16="http://schemas.microsoft.com/office/drawing/2014/main" id="{E7AC6A9F-0E1A-455B-B937-321BAB03DFF0}"/>
              </a:ext>
            </a:extLst>
          </p:cNvPr>
          <p:cNvSpPr>
            <a:spLocks noChangeArrowheads="1"/>
          </p:cNvSpPr>
          <p:nvPr/>
        </p:nvSpPr>
        <p:spPr bwMode="auto">
          <a:xfrm>
            <a:off x="4596918" y="2181847"/>
            <a:ext cx="109537" cy="198437"/>
          </a:xfrm>
          <a:prstGeom prst="rect">
            <a:avLst/>
          </a:prstGeom>
          <a:solidFill>
            <a:schemeClr val="accent1">
              <a:alpha val="50000"/>
            </a:schemeClr>
          </a:solidFill>
          <a:ln w="3175">
            <a:solidFill>
              <a:srgbClr val="006600"/>
            </a:solidFill>
            <a:miter lim="800000"/>
            <a:headEnd/>
            <a:tailEnd/>
          </a:ln>
          <a:effectLst/>
        </p:spPr>
        <p:txBody>
          <a:bodyPr wrap="none" anchor="ctr"/>
          <a:lstStyle/>
          <a:p>
            <a:endParaRPr lang="fr-FR"/>
          </a:p>
        </p:txBody>
      </p:sp>
      <p:sp>
        <p:nvSpPr>
          <p:cNvPr id="25" name="Rectangle 175">
            <a:extLst>
              <a:ext uri="{FF2B5EF4-FFF2-40B4-BE49-F238E27FC236}">
                <a16:creationId xmlns:a16="http://schemas.microsoft.com/office/drawing/2014/main" id="{640AAC28-6F4D-468B-806F-321A3BB82E98}"/>
              </a:ext>
            </a:extLst>
          </p:cNvPr>
          <p:cNvSpPr>
            <a:spLocks noChangeArrowheads="1"/>
          </p:cNvSpPr>
          <p:nvPr/>
        </p:nvSpPr>
        <p:spPr bwMode="auto">
          <a:xfrm>
            <a:off x="3609493" y="1800847"/>
            <a:ext cx="4289425" cy="287337"/>
          </a:xfrm>
          <a:prstGeom prst="rect">
            <a:avLst/>
          </a:prstGeom>
          <a:solidFill>
            <a:srgbClr val="000099">
              <a:alpha val="50000"/>
            </a:srgbClr>
          </a:solidFill>
          <a:ln w="3175">
            <a:solidFill>
              <a:schemeClr val="tx1"/>
            </a:solidFill>
            <a:miter lim="800000"/>
            <a:headEnd/>
            <a:tailEnd/>
          </a:ln>
          <a:effectLst/>
        </p:spPr>
        <p:txBody>
          <a:bodyPr wrap="none" anchor="ctr"/>
          <a:lstStyle/>
          <a:p>
            <a:pPr algn="ctr"/>
            <a:r>
              <a:rPr lang="fr-FR" sz="1200">
                <a:solidFill>
                  <a:schemeClr val="bg1"/>
                </a:solidFill>
                <a:latin typeface="Tahoma" pitchFamily="34" charset="0"/>
              </a:rPr>
              <a:t>Salle Electrique</a:t>
            </a:r>
          </a:p>
        </p:txBody>
      </p:sp>
      <p:sp>
        <p:nvSpPr>
          <p:cNvPr id="26" name="Rectangle 176">
            <a:extLst>
              <a:ext uri="{FF2B5EF4-FFF2-40B4-BE49-F238E27FC236}">
                <a16:creationId xmlns:a16="http://schemas.microsoft.com/office/drawing/2014/main" id="{1261764F-8FDF-4F2A-AF60-A6A8327EA7A3}"/>
              </a:ext>
            </a:extLst>
          </p:cNvPr>
          <p:cNvSpPr>
            <a:spLocks noChangeArrowheads="1"/>
          </p:cNvSpPr>
          <p:nvPr/>
        </p:nvSpPr>
        <p:spPr bwMode="auto">
          <a:xfrm>
            <a:off x="3555518" y="2686672"/>
            <a:ext cx="3427412" cy="461962"/>
          </a:xfrm>
          <a:prstGeom prst="rect">
            <a:avLst/>
          </a:prstGeom>
          <a:solidFill>
            <a:srgbClr val="000099">
              <a:alpha val="50000"/>
            </a:srgbClr>
          </a:solidFill>
          <a:ln w="3175">
            <a:solidFill>
              <a:schemeClr val="tx1"/>
            </a:solidFill>
            <a:miter lim="800000"/>
            <a:headEnd/>
            <a:tailEnd/>
          </a:ln>
          <a:effectLst/>
        </p:spPr>
        <p:txBody>
          <a:bodyPr wrap="none" anchor="ctr"/>
          <a:lstStyle/>
          <a:p>
            <a:pPr algn="ctr"/>
            <a:r>
              <a:rPr lang="fr-FR" sz="1200">
                <a:solidFill>
                  <a:schemeClr val="bg1"/>
                </a:solidFill>
                <a:latin typeface="Tahoma" pitchFamily="34" charset="0"/>
              </a:rPr>
              <a:t>Atelier Cylindres</a:t>
            </a:r>
          </a:p>
        </p:txBody>
      </p:sp>
      <p:sp>
        <p:nvSpPr>
          <p:cNvPr id="27" name="Rectangle 177">
            <a:extLst>
              <a:ext uri="{FF2B5EF4-FFF2-40B4-BE49-F238E27FC236}">
                <a16:creationId xmlns:a16="http://schemas.microsoft.com/office/drawing/2014/main" id="{85BB3C02-649A-41CE-8BED-3CA880473685}"/>
              </a:ext>
            </a:extLst>
          </p:cNvPr>
          <p:cNvSpPr>
            <a:spLocks noChangeArrowheads="1"/>
          </p:cNvSpPr>
          <p:nvPr/>
        </p:nvSpPr>
        <p:spPr bwMode="auto">
          <a:xfrm>
            <a:off x="6982930" y="2686672"/>
            <a:ext cx="207963" cy="461962"/>
          </a:xfrm>
          <a:prstGeom prst="rect">
            <a:avLst/>
          </a:prstGeom>
          <a:solidFill>
            <a:srgbClr val="3399FF"/>
          </a:solidFill>
          <a:ln w="12700">
            <a:solidFill>
              <a:schemeClr val="tx1"/>
            </a:solidFill>
            <a:miter lim="800000"/>
            <a:headEnd/>
            <a:tailEnd/>
          </a:ln>
          <a:effectLst/>
        </p:spPr>
        <p:txBody>
          <a:bodyPr vert="eaVert" wrap="none" anchor="ctr"/>
          <a:lstStyle/>
          <a:p>
            <a:pPr algn="ctr"/>
            <a:r>
              <a:rPr lang="fr-FR" sz="1000" b="1">
                <a:solidFill>
                  <a:srgbClr val="FFFF00"/>
                </a:solidFill>
                <a:latin typeface="Tahoma" pitchFamily="34" charset="0"/>
              </a:rPr>
              <a:t>LBM31</a:t>
            </a:r>
          </a:p>
        </p:txBody>
      </p:sp>
      <p:sp>
        <p:nvSpPr>
          <p:cNvPr id="28" name="AutoShape 178">
            <a:extLst>
              <a:ext uri="{FF2B5EF4-FFF2-40B4-BE49-F238E27FC236}">
                <a16:creationId xmlns:a16="http://schemas.microsoft.com/office/drawing/2014/main" id="{161B9575-4F17-4A1C-B9B3-AA56FCE25B38}"/>
              </a:ext>
            </a:extLst>
          </p:cNvPr>
          <p:cNvSpPr>
            <a:spLocks noChangeArrowheads="1"/>
          </p:cNvSpPr>
          <p:nvPr/>
        </p:nvSpPr>
        <p:spPr bwMode="auto">
          <a:xfrm>
            <a:off x="1661630" y="2245347"/>
            <a:ext cx="69850" cy="146050"/>
          </a:xfrm>
          <a:prstGeom prst="can">
            <a:avLst>
              <a:gd name="adj" fmla="val 52273"/>
            </a:avLst>
          </a:prstGeom>
          <a:solidFill>
            <a:schemeClr val="accent1">
              <a:alpha val="50000"/>
            </a:schemeClr>
          </a:solidFill>
          <a:ln w="3175">
            <a:solidFill>
              <a:srgbClr val="006600"/>
            </a:solidFill>
            <a:round/>
            <a:headEnd/>
            <a:tailEnd/>
          </a:ln>
          <a:effectLst/>
        </p:spPr>
        <p:txBody>
          <a:bodyPr wrap="none" anchor="ctr"/>
          <a:lstStyle/>
          <a:p>
            <a:endParaRPr lang="fr-FR"/>
          </a:p>
        </p:txBody>
      </p:sp>
      <p:sp>
        <p:nvSpPr>
          <p:cNvPr id="29" name="AutoShape 179">
            <a:extLst>
              <a:ext uri="{FF2B5EF4-FFF2-40B4-BE49-F238E27FC236}">
                <a16:creationId xmlns:a16="http://schemas.microsoft.com/office/drawing/2014/main" id="{FAAA5EAE-BB05-435D-BE5A-3C684EEF2D10}"/>
              </a:ext>
            </a:extLst>
          </p:cNvPr>
          <p:cNvSpPr>
            <a:spLocks noChangeArrowheads="1"/>
          </p:cNvSpPr>
          <p:nvPr/>
        </p:nvSpPr>
        <p:spPr bwMode="auto">
          <a:xfrm>
            <a:off x="1806093" y="2245347"/>
            <a:ext cx="71437" cy="146050"/>
          </a:xfrm>
          <a:prstGeom prst="can">
            <a:avLst>
              <a:gd name="adj" fmla="val 51111"/>
            </a:avLst>
          </a:prstGeom>
          <a:solidFill>
            <a:schemeClr val="accent1">
              <a:alpha val="50000"/>
            </a:schemeClr>
          </a:solidFill>
          <a:ln w="3175">
            <a:solidFill>
              <a:srgbClr val="006600"/>
            </a:solidFill>
            <a:round/>
            <a:headEnd/>
            <a:tailEnd/>
          </a:ln>
          <a:effectLst/>
        </p:spPr>
        <p:txBody>
          <a:bodyPr wrap="none" anchor="ctr"/>
          <a:lstStyle/>
          <a:p>
            <a:endParaRPr lang="fr-FR"/>
          </a:p>
        </p:txBody>
      </p:sp>
      <p:sp>
        <p:nvSpPr>
          <p:cNvPr id="30" name="AutoShape 180">
            <a:extLst>
              <a:ext uri="{FF2B5EF4-FFF2-40B4-BE49-F238E27FC236}">
                <a16:creationId xmlns:a16="http://schemas.microsoft.com/office/drawing/2014/main" id="{E0598911-277D-4335-9BA8-0F320F4C69D7}"/>
              </a:ext>
            </a:extLst>
          </p:cNvPr>
          <p:cNvSpPr>
            <a:spLocks noChangeArrowheads="1"/>
          </p:cNvSpPr>
          <p:nvPr/>
        </p:nvSpPr>
        <p:spPr bwMode="auto">
          <a:xfrm>
            <a:off x="2720493" y="2253284"/>
            <a:ext cx="71437" cy="144463"/>
          </a:xfrm>
          <a:prstGeom prst="can">
            <a:avLst>
              <a:gd name="adj" fmla="val 50556"/>
            </a:avLst>
          </a:prstGeom>
          <a:solidFill>
            <a:schemeClr val="accent1">
              <a:alpha val="50000"/>
            </a:schemeClr>
          </a:solidFill>
          <a:ln w="3175">
            <a:solidFill>
              <a:srgbClr val="006600"/>
            </a:solidFill>
            <a:round/>
            <a:headEnd/>
            <a:tailEnd/>
          </a:ln>
          <a:effectLst/>
        </p:spPr>
        <p:txBody>
          <a:bodyPr wrap="none" anchor="ctr"/>
          <a:lstStyle/>
          <a:p>
            <a:endParaRPr lang="fr-FR"/>
          </a:p>
        </p:txBody>
      </p:sp>
      <p:sp>
        <p:nvSpPr>
          <p:cNvPr id="31" name="AutoShape 181">
            <a:extLst>
              <a:ext uri="{FF2B5EF4-FFF2-40B4-BE49-F238E27FC236}">
                <a16:creationId xmlns:a16="http://schemas.microsoft.com/office/drawing/2014/main" id="{A2014977-4EB7-4E6D-95F8-1C0D10EE850D}"/>
              </a:ext>
            </a:extLst>
          </p:cNvPr>
          <p:cNvSpPr>
            <a:spLocks noChangeArrowheads="1"/>
          </p:cNvSpPr>
          <p:nvPr/>
        </p:nvSpPr>
        <p:spPr bwMode="auto">
          <a:xfrm>
            <a:off x="2866543" y="2253284"/>
            <a:ext cx="73025" cy="144463"/>
          </a:xfrm>
          <a:prstGeom prst="can">
            <a:avLst>
              <a:gd name="adj" fmla="val 49457"/>
            </a:avLst>
          </a:prstGeom>
          <a:solidFill>
            <a:schemeClr val="accent1">
              <a:alpha val="50000"/>
            </a:schemeClr>
          </a:solidFill>
          <a:ln w="3175">
            <a:solidFill>
              <a:srgbClr val="006600"/>
            </a:solidFill>
            <a:round/>
            <a:headEnd/>
            <a:tailEnd/>
          </a:ln>
          <a:effectLst/>
        </p:spPr>
        <p:txBody>
          <a:bodyPr wrap="none" anchor="ctr"/>
          <a:lstStyle/>
          <a:p>
            <a:endParaRPr lang="fr-FR"/>
          </a:p>
        </p:txBody>
      </p:sp>
      <p:sp>
        <p:nvSpPr>
          <p:cNvPr id="32" name="AutoShape 182">
            <a:extLst>
              <a:ext uri="{FF2B5EF4-FFF2-40B4-BE49-F238E27FC236}">
                <a16:creationId xmlns:a16="http://schemas.microsoft.com/office/drawing/2014/main" id="{FD202FBD-D33D-4A4C-92D0-1AF4F7CCB05D}"/>
              </a:ext>
            </a:extLst>
          </p:cNvPr>
          <p:cNvSpPr>
            <a:spLocks noChangeArrowheads="1"/>
          </p:cNvSpPr>
          <p:nvPr/>
        </p:nvSpPr>
        <p:spPr bwMode="auto">
          <a:xfrm>
            <a:off x="4506430" y="3416922"/>
            <a:ext cx="355600" cy="238125"/>
          </a:xfrm>
          <a:prstGeom prst="hexagon">
            <a:avLst>
              <a:gd name="adj" fmla="val 37333"/>
              <a:gd name="vf" fmla="val 115470"/>
            </a:avLst>
          </a:prstGeom>
          <a:solidFill>
            <a:srgbClr val="FFFF00">
              <a:alpha val="50000"/>
            </a:srgbClr>
          </a:solidFill>
          <a:ln w="9525">
            <a:solidFill>
              <a:schemeClr val="tx1"/>
            </a:solidFill>
            <a:miter lim="800000"/>
            <a:headEnd/>
            <a:tailEnd/>
          </a:ln>
          <a:effectLst/>
        </p:spPr>
        <p:txBody>
          <a:bodyPr wrap="none" anchor="ctr"/>
          <a:lstStyle/>
          <a:p>
            <a:pPr algn="ctr"/>
            <a:r>
              <a:rPr lang="fr-FR" sz="800">
                <a:latin typeface="Tahoma" pitchFamily="34" charset="0"/>
              </a:rPr>
              <a:t>géode</a:t>
            </a:r>
          </a:p>
        </p:txBody>
      </p:sp>
      <p:sp>
        <p:nvSpPr>
          <p:cNvPr id="33" name="Freeform 183">
            <a:extLst>
              <a:ext uri="{FF2B5EF4-FFF2-40B4-BE49-F238E27FC236}">
                <a16:creationId xmlns:a16="http://schemas.microsoft.com/office/drawing/2014/main" id="{894F4ECE-9BB3-4281-9B5D-FB2C221CE875}"/>
              </a:ext>
            </a:extLst>
          </p:cNvPr>
          <p:cNvSpPr>
            <a:spLocks/>
          </p:cNvSpPr>
          <p:nvPr/>
        </p:nvSpPr>
        <p:spPr bwMode="auto">
          <a:xfrm>
            <a:off x="3553930" y="3147047"/>
            <a:ext cx="1449388" cy="558800"/>
          </a:xfrm>
          <a:custGeom>
            <a:avLst/>
            <a:gdLst/>
            <a:ahLst/>
            <a:cxnLst>
              <a:cxn ang="0">
                <a:pos x="396" y="80"/>
              </a:cxn>
              <a:cxn ang="0">
                <a:pos x="396" y="0"/>
              </a:cxn>
              <a:cxn ang="0">
                <a:pos x="448" y="0"/>
              </a:cxn>
              <a:cxn ang="0">
                <a:pos x="448" y="80"/>
              </a:cxn>
              <a:cxn ang="0">
                <a:pos x="952" y="80"/>
              </a:cxn>
              <a:cxn ang="0">
                <a:pos x="952" y="464"/>
              </a:cxn>
              <a:cxn ang="0">
                <a:pos x="873" y="464"/>
              </a:cxn>
              <a:cxn ang="0">
                <a:pos x="873" y="176"/>
              </a:cxn>
              <a:cxn ang="0">
                <a:pos x="436" y="176"/>
              </a:cxn>
              <a:cxn ang="0">
                <a:pos x="436" y="464"/>
              </a:cxn>
              <a:cxn ang="0">
                <a:pos x="357" y="464"/>
              </a:cxn>
              <a:cxn ang="0">
                <a:pos x="357" y="176"/>
              </a:cxn>
              <a:cxn ang="0">
                <a:pos x="79" y="176"/>
              </a:cxn>
              <a:cxn ang="0">
                <a:pos x="79" y="464"/>
              </a:cxn>
              <a:cxn ang="0">
                <a:pos x="0" y="464"/>
              </a:cxn>
              <a:cxn ang="0">
                <a:pos x="0" y="80"/>
              </a:cxn>
              <a:cxn ang="0">
                <a:pos x="396" y="80"/>
              </a:cxn>
            </a:cxnLst>
            <a:rect l="0" t="0" r="r" b="b"/>
            <a:pathLst>
              <a:path w="952" h="464">
                <a:moveTo>
                  <a:pt x="396" y="80"/>
                </a:moveTo>
                <a:lnTo>
                  <a:pt x="396" y="0"/>
                </a:lnTo>
                <a:lnTo>
                  <a:pt x="448" y="0"/>
                </a:lnTo>
                <a:lnTo>
                  <a:pt x="448" y="80"/>
                </a:lnTo>
                <a:lnTo>
                  <a:pt x="952" y="80"/>
                </a:lnTo>
                <a:lnTo>
                  <a:pt x="952" y="464"/>
                </a:lnTo>
                <a:lnTo>
                  <a:pt x="873" y="464"/>
                </a:lnTo>
                <a:lnTo>
                  <a:pt x="873" y="176"/>
                </a:lnTo>
                <a:lnTo>
                  <a:pt x="436" y="176"/>
                </a:lnTo>
                <a:lnTo>
                  <a:pt x="436" y="464"/>
                </a:lnTo>
                <a:lnTo>
                  <a:pt x="357" y="464"/>
                </a:lnTo>
                <a:lnTo>
                  <a:pt x="357" y="176"/>
                </a:lnTo>
                <a:lnTo>
                  <a:pt x="79" y="176"/>
                </a:lnTo>
                <a:lnTo>
                  <a:pt x="79" y="464"/>
                </a:lnTo>
                <a:lnTo>
                  <a:pt x="0" y="464"/>
                </a:lnTo>
                <a:lnTo>
                  <a:pt x="0" y="80"/>
                </a:lnTo>
                <a:lnTo>
                  <a:pt x="396" y="80"/>
                </a:lnTo>
                <a:close/>
              </a:path>
            </a:pathLst>
          </a:custGeom>
          <a:solidFill>
            <a:srgbClr val="FFFF00">
              <a:alpha val="50000"/>
            </a:srgbClr>
          </a:solidFill>
          <a:ln w="3175" cmpd="sng">
            <a:solidFill>
              <a:schemeClr val="tx1"/>
            </a:solidFill>
            <a:round/>
            <a:headEnd/>
            <a:tailEnd/>
          </a:ln>
          <a:effectLst/>
        </p:spPr>
        <p:txBody>
          <a:bodyPr wrap="none" anchor="ctr"/>
          <a:lstStyle/>
          <a:p>
            <a:endParaRPr lang="fr-FR"/>
          </a:p>
        </p:txBody>
      </p:sp>
      <p:sp>
        <p:nvSpPr>
          <p:cNvPr id="34" name="Rectangle 184">
            <a:extLst>
              <a:ext uri="{FF2B5EF4-FFF2-40B4-BE49-F238E27FC236}">
                <a16:creationId xmlns:a16="http://schemas.microsoft.com/office/drawing/2014/main" id="{F500AFEC-D5BA-48A9-9526-3D64F14F326B}"/>
              </a:ext>
            </a:extLst>
          </p:cNvPr>
          <p:cNvSpPr>
            <a:spLocks noChangeArrowheads="1"/>
          </p:cNvSpPr>
          <p:nvPr/>
        </p:nvSpPr>
        <p:spPr bwMode="auto">
          <a:xfrm>
            <a:off x="2685568" y="2686672"/>
            <a:ext cx="862012" cy="461962"/>
          </a:xfrm>
          <a:prstGeom prst="rect">
            <a:avLst/>
          </a:prstGeom>
          <a:solidFill>
            <a:srgbClr val="000099">
              <a:alpha val="50000"/>
            </a:srgbClr>
          </a:solidFill>
          <a:ln w="3175">
            <a:solidFill>
              <a:schemeClr val="tx1"/>
            </a:solidFill>
            <a:miter lim="800000"/>
            <a:headEnd/>
            <a:tailEnd/>
          </a:ln>
          <a:effectLst/>
        </p:spPr>
        <p:txBody>
          <a:bodyPr wrap="none" anchor="ctr"/>
          <a:lstStyle/>
          <a:p>
            <a:endParaRPr lang="fr-FR"/>
          </a:p>
        </p:txBody>
      </p:sp>
      <p:sp>
        <p:nvSpPr>
          <p:cNvPr id="35" name="Text Box 185">
            <a:extLst>
              <a:ext uri="{FF2B5EF4-FFF2-40B4-BE49-F238E27FC236}">
                <a16:creationId xmlns:a16="http://schemas.microsoft.com/office/drawing/2014/main" id="{EEBCA36F-A320-471F-B960-5A9B2E57636E}"/>
              </a:ext>
            </a:extLst>
          </p:cNvPr>
          <p:cNvSpPr txBox="1">
            <a:spLocks noChangeArrowheads="1"/>
          </p:cNvSpPr>
          <p:nvPr/>
        </p:nvSpPr>
        <p:spPr bwMode="auto">
          <a:xfrm>
            <a:off x="4039705" y="3188322"/>
            <a:ext cx="501650" cy="244475"/>
          </a:xfrm>
          <a:prstGeom prst="rect">
            <a:avLst/>
          </a:prstGeom>
          <a:noFill/>
          <a:ln w="9525">
            <a:noFill/>
            <a:miter lim="800000"/>
            <a:headEnd/>
            <a:tailEnd/>
          </a:ln>
          <a:effectLst/>
        </p:spPr>
        <p:txBody>
          <a:bodyPr wrap="none">
            <a:spAutoFit/>
          </a:bodyPr>
          <a:lstStyle/>
          <a:p>
            <a:r>
              <a:rPr lang="fr-FR" sz="1000">
                <a:latin typeface="Tahoma" pitchFamily="34" charset="0"/>
              </a:rPr>
              <a:t>LB 55</a:t>
            </a:r>
            <a:endParaRPr lang="fr-FR" sz="1200">
              <a:latin typeface="Tahoma" pitchFamily="34" charset="0"/>
            </a:endParaRPr>
          </a:p>
        </p:txBody>
      </p:sp>
      <p:sp>
        <p:nvSpPr>
          <p:cNvPr id="36" name="Rectangle 186" descr="blanc)">
            <a:extLst>
              <a:ext uri="{FF2B5EF4-FFF2-40B4-BE49-F238E27FC236}">
                <a16:creationId xmlns:a16="http://schemas.microsoft.com/office/drawing/2014/main" id="{E33850AF-CFB9-4DA4-A4A9-3A4E50C4C327}"/>
              </a:ext>
            </a:extLst>
          </p:cNvPr>
          <p:cNvSpPr>
            <a:spLocks noChangeArrowheads="1"/>
          </p:cNvSpPr>
          <p:nvPr/>
        </p:nvSpPr>
        <p:spPr bwMode="auto">
          <a:xfrm>
            <a:off x="8022743" y="1719884"/>
            <a:ext cx="2274887" cy="55563"/>
          </a:xfrm>
          <a:prstGeom prst="rect">
            <a:avLst/>
          </a:prstGeom>
          <a:pattFill prst="dkVert">
            <a:fgClr>
              <a:srgbClr val="33CCFF"/>
            </a:fgClr>
            <a:bgClr>
              <a:srgbClr val="FFFF00"/>
            </a:bgClr>
          </a:pattFill>
          <a:ln w="3175">
            <a:solidFill>
              <a:srgbClr val="006600"/>
            </a:solidFill>
            <a:miter lim="800000"/>
            <a:headEnd/>
            <a:tailEnd/>
          </a:ln>
          <a:effectLst/>
        </p:spPr>
        <p:txBody>
          <a:bodyPr wrap="none" anchor="ctr"/>
          <a:lstStyle/>
          <a:p>
            <a:endParaRPr lang="fr-FR"/>
          </a:p>
        </p:txBody>
      </p:sp>
      <p:sp>
        <p:nvSpPr>
          <p:cNvPr id="37" name="Freeform 187">
            <a:extLst>
              <a:ext uri="{FF2B5EF4-FFF2-40B4-BE49-F238E27FC236}">
                <a16:creationId xmlns:a16="http://schemas.microsoft.com/office/drawing/2014/main" id="{91361177-4535-4554-B701-369DFE604A8A}"/>
              </a:ext>
            </a:extLst>
          </p:cNvPr>
          <p:cNvSpPr>
            <a:spLocks/>
          </p:cNvSpPr>
          <p:nvPr/>
        </p:nvSpPr>
        <p:spPr bwMode="auto">
          <a:xfrm>
            <a:off x="2388705" y="3147047"/>
            <a:ext cx="877888" cy="327025"/>
          </a:xfrm>
          <a:custGeom>
            <a:avLst/>
            <a:gdLst/>
            <a:ahLst/>
            <a:cxnLst>
              <a:cxn ang="0">
                <a:pos x="0" y="128"/>
              </a:cxn>
              <a:cxn ang="0">
                <a:pos x="188" y="128"/>
              </a:cxn>
              <a:cxn ang="0">
                <a:pos x="188" y="0"/>
              </a:cxn>
              <a:cxn ang="0">
                <a:pos x="232" y="0"/>
              </a:cxn>
              <a:cxn ang="0">
                <a:pos x="232" y="128"/>
              </a:cxn>
              <a:cxn ang="0">
                <a:pos x="576" y="128"/>
              </a:cxn>
              <a:cxn ang="0">
                <a:pos x="576" y="272"/>
              </a:cxn>
              <a:cxn ang="0">
                <a:pos x="0" y="272"/>
              </a:cxn>
              <a:cxn ang="0">
                <a:pos x="0" y="128"/>
              </a:cxn>
            </a:cxnLst>
            <a:rect l="0" t="0" r="r" b="b"/>
            <a:pathLst>
              <a:path w="576" h="272">
                <a:moveTo>
                  <a:pt x="0" y="128"/>
                </a:moveTo>
                <a:lnTo>
                  <a:pt x="188" y="128"/>
                </a:lnTo>
                <a:lnTo>
                  <a:pt x="188" y="0"/>
                </a:lnTo>
                <a:lnTo>
                  <a:pt x="232" y="0"/>
                </a:lnTo>
                <a:lnTo>
                  <a:pt x="232" y="128"/>
                </a:lnTo>
                <a:lnTo>
                  <a:pt x="576" y="128"/>
                </a:lnTo>
                <a:lnTo>
                  <a:pt x="576" y="272"/>
                </a:lnTo>
                <a:lnTo>
                  <a:pt x="0" y="272"/>
                </a:lnTo>
                <a:lnTo>
                  <a:pt x="0" y="128"/>
                </a:lnTo>
                <a:close/>
              </a:path>
            </a:pathLst>
          </a:custGeom>
          <a:solidFill>
            <a:srgbClr val="FFFF00">
              <a:alpha val="50000"/>
            </a:srgbClr>
          </a:solidFill>
          <a:ln w="3175" cmpd="sng">
            <a:solidFill>
              <a:schemeClr val="tx1"/>
            </a:solidFill>
            <a:round/>
            <a:headEnd/>
            <a:tailEnd/>
          </a:ln>
          <a:effectLst/>
        </p:spPr>
        <p:txBody>
          <a:bodyPr wrap="none" anchor="ctr"/>
          <a:lstStyle/>
          <a:p>
            <a:endParaRPr lang="fr-FR"/>
          </a:p>
        </p:txBody>
      </p:sp>
      <p:sp>
        <p:nvSpPr>
          <p:cNvPr id="38" name="Text Box 188">
            <a:extLst>
              <a:ext uri="{FF2B5EF4-FFF2-40B4-BE49-F238E27FC236}">
                <a16:creationId xmlns:a16="http://schemas.microsoft.com/office/drawing/2014/main" id="{2A6DC2F1-6318-43E8-A16C-9D594FE94D6C}"/>
              </a:ext>
            </a:extLst>
          </p:cNvPr>
          <p:cNvSpPr txBox="1">
            <a:spLocks noChangeArrowheads="1"/>
          </p:cNvSpPr>
          <p:nvPr/>
        </p:nvSpPr>
        <p:spPr bwMode="auto">
          <a:xfrm>
            <a:off x="2342668" y="3307384"/>
            <a:ext cx="1031875" cy="214313"/>
          </a:xfrm>
          <a:prstGeom prst="rect">
            <a:avLst/>
          </a:prstGeom>
          <a:noFill/>
          <a:ln w="9525">
            <a:noFill/>
            <a:miter lim="800000"/>
            <a:headEnd/>
            <a:tailEnd/>
          </a:ln>
          <a:effectLst/>
        </p:spPr>
        <p:txBody>
          <a:bodyPr wrap="none">
            <a:spAutoFit/>
          </a:bodyPr>
          <a:lstStyle/>
          <a:p>
            <a:r>
              <a:rPr lang="fr-FR" sz="800" b="1">
                <a:latin typeface="Tahoma" pitchFamily="34" charset="0"/>
              </a:rPr>
              <a:t>LB 10  STM  BRH</a:t>
            </a:r>
          </a:p>
        </p:txBody>
      </p:sp>
      <p:sp>
        <p:nvSpPr>
          <p:cNvPr id="39" name="Freeform 189">
            <a:extLst>
              <a:ext uri="{FF2B5EF4-FFF2-40B4-BE49-F238E27FC236}">
                <a16:creationId xmlns:a16="http://schemas.microsoft.com/office/drawing/2014/main" id="{618CF5F8-C110-42DB-87BD-F830A9159B18}"/>
              </a:ext>
            </a:extLst>
          </p:cNvPr>
          <p:cNvSpPr>
            <a:spLocks/>
          </p:cNvSpPr>
          <p:nvPr/>
        </p:nvSpPr>
        <p:spPr bwMode="auto">
          <a:xfrm>
            <a:off x="1321905" y="2683497"/>
            <a:ext cx="1109663" cy="1057275"/>
          </a:xfrm>
          <a:custGeom>
            <a:avLst/>
            <a:gdLst/>
            <a:ahLst/>
            <a:cxnLst>
              <a:cxn ang="0">
                <a:pos x="621" y="3"/>
              </a:cxn>
              <a:cxn ang="0">
                <a:pos x="729" y="3"/>
              </a:cxn>
              <a:cxn ang="0">
                <a:pos x="591" y="666"/>
              </a:cxn>
              <a:cxn ang="0">
                <a:pos x="0" y="876"/>
              </a:cxn>
              <a:cxn ang="0">
                <a:pos x="0" y="765"/>
              </a:cxn>
              <a:cxn ang="0">
                <a:pos x="531" y="558"/>
              </a:cxn>
              <a:cxn ang="0">
                <a:pos x="621" y="3"/>
              </a:cxn>
            </a:cxnLst>
            <a:rect l="0" t="0" r="r" b="b"/>
            <a:pathLst>
              <a:path w="729" h="879">
                <a:moveTo>
                  <a:pt x="621" y="3"/>
                </a:moveTo>
                <a:cubicBezTo>
                  <a:pt x="696" y="0"/>
                  <a:pt x="663" y="3"/>
                  <a:pt x="729" y="3"/>
                </a:cubicBezTo>
                <a:cubicBezTo>
                  <a:pt x="714" y="420"/>
                  <a:pt x="713" y="520"/>
                  <a:pt x="591" y="666"/>
                </a:cubicBezTo>
                <a:cubicBezTo>
                  <a:pt x="469" y="812"/>
                  <a:pt x="237" y="879"/>
                  <a:pt x="0" y="876"/>
                </a:cubicBezTo>
                <a:cubicBezTo>
                  <a:pt x="0" y="876"/>
                  <a:pt x="0" y="820"/>
                  <a:pt x="0" y="765"/>
                </a:cubicBezTo>
                <a:cubicBezTo>
                  <a:pt x="270" y="750"/>
                  <a:pt x="431" y="685"/>
                  <a:pt x="531" y="558"/>
                </a:cubicBezTo>
                <a:cubicBezTo>
                  <a:pt x="631" y="431"/>
                  <a:pt x="618" y="114"/>
                  <a:pt x="621" y="3"/>
                </a:cubicBezTo>
                <a:close/>
              </a:path>
            </a:pathLst>
          </a:custGeom>
          <a:solidFill>
            <a:srgbClr val="66FFFF">
              <a:alpha val="50000"/>
            </a:srgbClr>
          </a:solidFill>
          <a:ln w="3175" cmpd="sng">
            <a:solidFill>
              <a:schemeClr val="accent2"/>
            </a:solidFill>
            <a:round/>
            <a:headEnd/>
            <a:tailEnd/>
          </a:ln>
          <a:effectLst/>
        </p:spPr>
        <p:txBody>
          <a:bodyPr wrap="none" anchor="ctr"/>
          <a:lstStyle/>
          <a:p>
            <a:endParaRPr lang="fr-FR"/>
          </a:p>
        </p:txBody>
      </p:sp>
      <p:sp>
        <p:nvSpPr>
          <p:cNvPr id="40" name="Freeform 190">
            <a:extLst>
              <a:ext uri="{FF2B5EF4-FFF2-40B4-BE49-F238E27FC236}">
                <a16:creationId xmlns:a16="http://schemas.microsoft.com/office/drawing/2014/main" id="{5F9D92D6-C8FC-49D8-AE18-C56953BFCBD7}"/>
              </a:ext>
            </a:extLst>
          </p:cNvPr>
          <p:cNvSpPr>
            <a:spLocks/>
          </p:cNvSpPr>
          <p:nvPr/>
        </p:nvSpPr>
        <p:spPr bwMode="auto">
          <a:xfrm>
            <a:off x="6744805" y="3145459"/>
            <a:ext cx="1122363" cy="687388"/>
          </a:xfrm>
          <a:custGeom>
            <a:avLst/>
            <a:gdLst/>
            <a:ahLst/>
            <a:cxnLst>
              <a:cxn ang="0">
                <a:pos x="116" y="2"/>
              </a:cxn>
              <a:cxn ang="0">
                <a:pos x="8" y="2"/>
              </a:cxn>
              <a:cxn ang="0">
                <a:pos x="122" y="461"/>
              </a:cxn>
              <a:cxn ang="0">
                <a:pos x="736" y="553"/>
              </a:cxn>
              <a:cxn ang="0">
                <a:pos x="736" y="445"/>
              </a:cxn>
              <a:cxn ang="0">
                <a:pos x="190" y="367"/>
              </a:cxn>
              <a:cxn ang="0">
                <a:pos x="116" y="2"/>
              </a:cxn>
            </a:cxnLst>
            <a:rect l="0" t="0" r="r" b="b"/>
            <a:pathLst>
              <a:path w="736" h="571">
                <a:moveTo>
                  <a:pt x="116" y="2"/>
                </a:moveTo>
                <a:cubicBezTo>
                  <a:pt x="41" y="0"/>
                  <a:pt x="74" y="2"/>
                  <a:pt x="8" y="2"/>
                </a:cubicBezTo>
                <a:cubicBezTo>
                  <a:pt x="23" y="316"/>
                  <a:pt x="0" y="351"/>
                  <a:pt x="122" y="461"/>
                </a:cubicBezTo>
                <a:cubicBezTo>
                  <a:pt x="244" y="571"/>
                  <a:pt x="499" y="555"/>
                  <a:pt x="736" y="553"/>
                </a:cubicBezTo>
                <a:cubicBezTo>
                  <a:pt x="736" y="553"/>
                  <a:pt x="736" y="487"/>
                  <a:pt x="736" y="445"/>
                </a:cubicBezTo>
                <a:cubicBezTo>
                  <a:pt x="466" y="434"/>
                  <a:pt x="290" y="463"/>
                  <a:pt x="190" y="367"/>
                </a:cubicBezTo>
                <a:cubicBezTo>
                  <a:pt x="90" y="272"/>
                  <a:pt x="119" y="86"/>
                  <a:pt x="116" y="2"/>
                </a:cubicBezTo>
                <a:close/>
              </a:path>
            </a:pathLst>
          </a:custGeom>
          <a:solidFill>
            <a:srgbClr val="66FFFF">
              <a:alpha val="50000"/>
            </a:srgbClr>
          </a:solidFill>
          <a:ln w="3175" cmpd="sng">
            <a:solidFill>
              <a:schemeClr val="accent2"/>
            </a:solidFill>
            <a:round/>
            <a:headEnd/>
            <a:tailEnd/>
          </a:ln>
          <a:effectLst/>
        </p:spPr>
        <p:txBody>
          <a:bodyPr wrap="none" anchor="ctr"/>
          <a:lstStyle/>
          <a:p>
            <a:endParaRPr lang="fr-FR"/>
          </a:p>
        </p:txBody>
      </p:sp>
      <p:sp>
        <p:nvSpPr>
          <p:cNvPr id="41" name="Rectangle 191">
            <a:extLst>
              <a:ext uri="{FF2B5EF4-FFF2-40B4-BE49-F238E27FC236}">
                <a16:creationId xmlns:a16="http://schemas.microsoft.com/office/drawing/2014/main" id="{AD0D70EC-6B5C-4F1D-92DF-BB787428A7CF}"/>
              </a:ext>
            </a:extLst>
          </p:cNvPr>
          <p:cNvSpPr>
            <a:spLocks noChangeArrowheads="1"/>
          </p:cNvSpPr>
          <p:nvPr/>
        </p:nvSpPr>
        <p:spPr bwMode="auto">
          <a:xfrm>
            <a:off x="9522930" y="2458072"/>
            <a:ext cx="1112838" cy="149225"/>
          </a:xfrm>
          <a:prstGeom prst="rect">
            <a:avLst/>
          </a:prstGeom>
          <a:solidFill>
            <a:srgbClr val="66FFFF">
              <a:alpha val="50000"/>
            </a:srgbClr>
          </a:solidFill>
          <a:ln w="3175">
            <a:solidFill>
              <a:schemeClr val="accent2"/>
            </a:solidFill>
            <a:miter lim="800000"/>
            <a:headEnd/>
            <a:tailEnd/>
          </a:ln>
          <a:effectLst/>
        </p:spPr>
        <p:txBody>
          <a:bodyPr wrap="none" anchor="ctr"/>
          <a:lstStyle/>
          <a:p>
            <a:endParaRPr lang="fr-FR"/>
          </a:p>
        </p:txBody>
      </p:sp>
      <p:sp>
        <p:nvSpPr>
          <p:cNvPr id="42" name="Rectangle 192">
            <a:extLst>
              <a:ext uri="{FF2B5EF4-FFF2-40B4-BE49-F238E27FC236}">
                <a16:creationId xmlns:a16="http://schemas.microsoft.com/office/drawing/2014/main" id="{E1A44094-61EF-4ED7-9683-A03E9EEA2F82}"/>
              </a:ext>
            </a:extLst>
          </p:cNvPr>
          <p:cNvSpPr>
            <a:spLocks noChangeArrowheads="1"/>
          </p:cNvSpPr>
          <p:nvPr/>
        </p:nvSpPr>
        <p:spPr bwMode="auto">
          <a:xfrm>
            <a:off x="5658955" y="3421684"/>
            <a:ext cx="319088" cy="131763"/>
          </a:xfrm>
          <a:prstGeom prst="rect">
            <a:avLst/>
          </a:prstGeom>
          <a:solidFill>
            <a:srgbClr val="FFFF00">
              <a:alpha val="50000"/>
            </a:srgbClr>
          </a:solidFill>
          <a:ln w="9525">
            <a:solidFill>
              <a:schemeClr val="tx1"/>
            </a:solidFill>
            <a:miter lim="800000"/>
            <a:headEnd/>
            <a:tailEnd/>
          </a:ln>
          <a:effectLst/>
        </p:spPr>
        <p:txBody>
          <a:bodyPr wrap="none" anchor="ctr"/>
          <a:lstStyle/>
          <a:p>
            <a:pPr algn="ctr"/>
            <a:r>
              <a:rPr lang="fr-FR" sz="1000">
                <a:latin typeface="Tahoma" pitchFamily="34" charset="0"/>
              </a:rPr>
              <a:t>LV 5</a:t>
            </a:r>
          </a:p>
        </p:txBody>
      </p:sp>
      <p:sp>
        <p:nvSpPr>
          <p:cNvPr id="43" name="Rectangle 193">
            <a:extLst>
              <a:ext uri="{FF2B5EF4-FFF2-40B4-BE49-F238E27FC236}">
                <a16:creationId xmlns:a16="http://schemas.microsoft.com/office/drawing/2014/main" id="{0AB5D177-148B-4A2D-AE6B-0292BDE6572A}"/>
              </a:ext>
            </a:extLst>
          </p:cNvPr>
          <p:cNvSpPr>
            <a:spLocks noChangeArrowheads="1"/>
          </p:cNvSpPr>
          <p:nvPr/>
        </p:nvSpPr>
        <p:spPr bwMode="auto">
          <a:xfrm>
            <a:off x="5479568" y="1494459"/>
            <a:ext cx="1192212" cy="265113"/>
          </a:xfrm>
          <a:prstGeom prst="rect">
            <a:avLst/>
          </a:prstGeom>
          <a:solidFill>
            <a:schemeClr val="accent2"/>
          </a:solidFill>
          <a:ln w="3175">
            <a:solidFill>
              <a:schemeClr val="accent2"/>
            </a:solidFill>
            <a:miter lim="800000"/>
            <a:headEnd/>
            <a:tailEnd/>
          </a:ln>
          <a:effectLst/>
        </p:spPr>
        <p:txBody>
          <a:bodyPr wrap="none" anchor="ctr"/>
          <a:lstStyle/>
          <a:p>
            <a:pPr algn="ctr"/>
            <a:r>
              <a:rPr lang="fr-FR" sz="1200" b="1">
                <a:solidFill>
                  <a:srgbClr val="FFFF17"/>
                </a:solidFill>
                <a:latin typeface="Tahoma" pitchFamily="34" charset="0"/>
              </a:rPr>
              <a:t>P. Salle élec.</a:t>
            </a:r>
          </a:p>
        </p:txBody>
      </p:sp>
      <p:sp>
        <p:nvSpPr>
          <p:cNvPr id="44" name="Rectangle 194">
            <a:extLst>
              <a:ext uri="{FF2B5EF4-FFF2-40B4-BE49-F238E27FC236}">
                <a16:creationId xmlns:a16="http://schemas.microsoft.com/office/drawing/2014/main" id="{C5A139CD-75C2-4030-89D5-BA780EB2FE77}"/>
              </a:ext>
            </a:extLst>
          </p:cNvPr>
          <p:cNvSpPr>
            <a:spLocks noChangeArrowheads="1"/>
          </p:cNvSpPr>
          <p:nvPr/>
        </p:nvSpPr>
        <p:spPr bwMode="auto">
          <a:xfrm>
            <a:off x="7271855" y="2810497"/>
            <a:ext cx="946150" cy="328612"/>
          </a:xfrm>
          <a:prstGeom prst="rect">
            <a:avLst/>
          </a:prstGeom>
          <a:solidFill>
            <a:schemeClr val="accent2"/>
          </a:solidFill>
          <a:ln w="3175">
            <a:solidFill>
              <a:schemeClr val="accent2"/>
            </a:solidFill>
            <a:miter lim="800000"/>
            <a:headEnd/>
            <a:tailEnd/>
          </a:ln>
          <a:effectLst/>
        </p:spPr>
        <p:txBody>
          <a:bodyPr wrap="none" anchor="ctr"/>
          <a:lstStyle/>
          <a:p>
            <a:pPr algn="ctr"/>
            <a:r>
              <a:rPr lang="fr-FR" sz="1200" b="1">
                <a:solidFill>
                  <a:srgbClr val="FFFF17"/>
                </a:solidFill>
                <a:latin typeface="Tahoma" pitchFamily="34" charset="0"/>
              </a:rPr>
              <a:t>P. Pomperie</a:t>
            </a:r>
          </a:p>
        </p:txBody>
      </p:sp>
      <p:sp>
        <p:nvSpPr>
          <p:cNvPr id="45" name="Rectangle 195">
            <a:extLst>
              <a:ext uri="{FF2B5EF4-FFF2-40B4-BE49-F238E27FC236}">
                <a16:creationId xmlns:a16="http://schemas.microsoft.com/office/drawing/2014/main" id="{52513F5C-6730-4E84-998D-DE2E0400FD4B}"/>
              </a:ext>
            </a:extLst>
          </p:cNvPr>
          <p:cNvSpPr>
            <a:spLocks noChangeArrowheads="1"/>
          </p:cNvSpPr>
          <p:nvPr/>
        </p:nvSpPr>
        <p:spPr bwMode="auto">
          <a:xfrm>
            <a:off x="9578493" y="1897684"/>
            <a:ext cx="946150" cy="328613"/>
          </a:xfrm>
          <a:prstGeom prst="rect">
            <a:avLst/>
          </a:prstGeom>
          <a:solidFill>
            <a:schemeClr val="accent2"/>
          </a:solidFill>
          <a:ln w="3175">
            <a:solidFill>
              <a:schemeClr val="accent2"/>
            </a:solidFill>
            <a:miter lim="800000"/>
            <a:headEnd/>
            <a:tailEnd/>
          </a:ln>
          <a:effectLst/>
        </p:spPr>
        <p:txBody>
          <a:bodyPr wrap="none" anchor="ctr"/>
          <a:lstStyle/>
          <a:p>
            <a:pPr algn="ctr"/>
            <a:r>
              <a:rPr lang="fr-FR" sz="1200" b="1">
                <a:solidFill>
                  <a:srgbClr val="FFFF17"/>
                </a:solidFill>
                <a:latin typeface="Tahoma" pitchFamily="34" charset="0"/>
              </a:rPr>
              <a:t>P. Fours</a:t>
            </a:r>
          </a:p>
        </p:txBody>
      </p:sp>
      <p:sp>
        <p:nvSpPr>
          <p:cNvPr id="46" name="Freeform 196">
            <a:extLst>
              <a:ext uri="{FF2B5EF4-FFF2-40B4-BE49-F238E27FC236}">
                <a16:creationId xmlns:a16="http://schemas.microsoft.com/office/drawing/2014/main" id="{6DF91E99-BC3E-40A3-AB67-FB45BB77DD91}"/>
              </a:ext>
            </a:extLst>
          </p:cNvPr>
          <p:cNvSpPr>
            <a:spLocks/>
          </p:cNvSpPr>
          <p:nvPr/>
        </p:nvSpPr>
        <p:spPr bwMode="auto">
          <a:xfrm>
            <a:off x="4549293" y="2599359"/>
            <a:ext cx="2298700" cy="733425"/>
          </a:xfrm>
          <a:custGeom>
            <a:avLst/>
            <a:gdLst/>
            <a:ahLst/>
            <a:cxnLst>
              <a:cxn ang="0">
                <a:pos x="0" y="0"/>
              </a:cxn>
              <a:cxn ang="0">
                <a:pos x="0" y="118"/>
              </a:cxn>
              <a:cxn ang="0">
                <a:pos x="1509" y="118"/>
              </a:cxn>
              <a:cxn ang="0">
                <a:pos x="1509" y="554"/>
              </a:cxn>
            </a:cxnLst>
            <a:rect l="0" t="0" r="r" b="b"/>
            <a:pathLst>
              <a:path w="1509" h="554">
                <a:moveTo>
                  <a:pt x="0" y="0"/>
                </a:moveTo>
                <a:lnTo>
                  <a:pt x="0" y="118"/>
                </a:lnTo>
                <a:lnTo>
                  <a:pt x="1509" y="118"/>
                </a:lnTo>
                <a:lnTo>
                  <a:pt x="1509" y="554"/>
                </a:lnTo>
              </a:path>
            </a:pathLst>
          </a:custGeom>
          <a:noFill/>
          <a:ln w="38100" cap="flat" cmpd="sng">
            <a:solidFill>
              <a:srgbClr val="FF3300"/>
            </a:solidFill>
            <a:prstDash val="sysDot"/>
            <a:round/>
            <a:headEnd/>
            <a:tailEnd/>
          </a:ln>
          <a:effectLst/>
        </p:spPr>
        <p:txBody>
          <a:bodyPr wrap="none" anchor="ctr"/>
          <a:lstStyle/>
          <a:p>
            <a:endParaRPr lang="fr-FR"/>
          </a:p>
        </p:txBody>
      </p:sp>
      <p:sp>
        <p:nvSpPr>
          <p:cNvPr id="47" name="Text Box 197">
            <a:extLst>
              <a:ext uri="{FF2B5EF4-FFF2-40B4-BE49-F238E27FC236}">
                <a16:creationId xmlns:a16="http://schemas.microsoft.com/office/drawing/2014/main" id="{89DAB98C-FF1E-4692-9C94-10F7ABE9E19E}"/>
              </a:ext>
            </a:extLst>
          </p:cNvPr>
          <p:cNvSpPr txBox="1">
            <a:spLocks noChangeArrowheads="1"/>
          </p:cNvSpPr>
          <p:nvPr/>
        </p:nvSpPr>
        <p:spPr bwMode="auto">
          <a:xfrm>
            <a:off x="6489218" y="2458072"/>
            <a:ext cx="1385887" cy="274637"/>
          </a:xfrm>
          <a:prstGeom prst="rect">
            <a:avLst/>
          </a:prstGeom>
          <a:noFill/>
          <a:ln w="9525">
            <a:noFill/>
            <a:miter lim="800000"/>
            <a:headEnd/>
            <a:tailEnd/>
          </a:ln>
          <a:effectLst/>
        </p:spPr>
        <p:txBody>
          <a:bodyPr wrap="none">
            <a:spAutoFit/>
          </a:bodyPr>
          <a:lstStyle/>
          <a:p>
            <a:r>
              <a:rPr lang="fr-FR" sz="1200">
                <a:solidFill>
                  <a:schemeClr val="bg1"/>
                </a:solidFill>
                <a:latin typeface="Tahoma" pitchFamily="34" charset="0"/>
              </a:rPr>
              <a:t>Halle de laminage</a:t>
            </a:r>
          </a:p>
        </p:txBody>
      </p:sp>
      <p:sp>
        <p:nvSpPr>
          <p:cNvPr id="48" name="Rectangle 198">
            <a:extLst>
              <a:ext uri="{FF2B5EF4-FFF2-40B4-BE49-F238E27FC236}">
                <a16:creationId xmlns:a16="http://schemas.microsoft.com/office/drawing/2014/main" id="{91F555E2-BA69-44F8-9FA8-8B6B86E569A4}"/>
              </a:ext>
            </a:extLst>
          </p:cNvPr>
          <p:cNvSpPr>
            <a:spLocks noChangeArrowheads="1"/>
          </p:cNvSpPr>
          <p:nvPr/>
        </p:nvSpPr>
        <p:spPr bwMode="auto">
          <a:xfrm>
            <a:off x="3553930" y="3031159"/>
            <a:ext cx="558800" cy="115888"/>
          </a:xfrm>
          <a:prstGeom prst="rect">
            <a:avLst/>
          </a:prstGeom>
          <a:solidFill>
            <a:srgbClr val="3399FF"/>
          </a:solidFill>
          <a:ln w="12700">
            <a:solidFill>
              <a:schemeClr val="tx1"/>
            </a:solidFill>
            <a:miter lim="800000"/>
            <a:headEnd/>
            <a:tailEnd/>
          </a:ln>
          <a:effectLst/>
        </p:spPr>
        <p:txBody>
          <a:bodyPr wrap="none" anchor="ctr"/>
          <a:lstStyle/>
          <a:p>
            <a:pPr algn="ctr"/>
            <a:r>
              <a:rPr lang="fr-FR" sz="900" b="1">
                <a:solidFill>
                  <a:srgbClr val="FFFF00"/>
                </a:solidFill>
                <a:latin typeface="Tahoma" pitchFamily="34" charset="0"/>
              </a:rPr>
              <a:t>LB12</a:t>
            </a:r>
            <a:endParaRPr lang="en-US" sz="900" b="1">
              <a:solidFill>
                <a:srgbClr val="FFFF00"/>
              </a:solidFill>
              <a:latin typeface="Tahoma" pitchFamily="34" charset="0"/>
            </a:endParaRPr>
          </a:p>
        </p:txBody>
      </p:sp>
      <p:sp>
        <p:nvSpPr>
          <p:cNvPr id="49" name="Rectangle 199">
            <a:extLst>
              <a:ext uri="{FF2B5EF4-FFF2-40B4-BE49-F238E27FC236}">
                <a16:creationId xmlns:a16="http://schemas.microsoft.com/office/drawing/2014/main" id="{7EA8842A-F591-43AF-AAE4-6DF98B28CB51}"/>
              </a:ext>
            </a:extLst>
          </p:cNvPr>
          <p:cNvSpPr>
            <a:spLocks noChangeArrowheads="1"/>
          </p:cNvSpPr>
          <p:nvPr/>
        </p:nvSpPr>
        <p:spPr bwMode="auto">
          <a:xfrm>
            <a:off x="8618055" y="3983659"/>
            <a:ext cx="830263" cy="365125"/>
          </a:xfrm>
          <a:prstGeom prst="rect">
            <a:avLst/>
          </a:prstGeom>
          <a:solidFill>
            <a:schemeClr val="accent2"/>
          </a:solidFill>
          <a:ln w="3175">
            <a:solidFill>
              <a:schemeClr val="accent2"/>
            </a:solidFill>
            <a:miter lim="800000"/>
            <a:headEnd/>
            <a:tailEnd/>
          </a:ln>
          <a:effectLst/>
        </p:spPr>
        <p:txBody>
          <a:bodyPr wrap="none" anchor="ctr"/>
          <a:lstStyle/>
          <a:p>
            <a:pPr algn="ctr"/>
            <a:r>
              <a:rPr lang="fr-FR" sz="1200" b="1">
                <a:solidFill>
                  <a:srgbClr val="FFFF17"/>
                </a:solidFill>
                <a:latin typeface="Tahoma" pitchFamily="34" charset="0"/>
              </a:rPr>
              <a:t>Parking</a:t>
            </a:r>
          </a:p>
          <a:p>
            <a:pPr algn="ctr"/>
            <a:r>
              <a:rPr lang="fr-FR" sz="1200" b="1">
                <a:solidFill>
                  <a:srgbClr val="FFFF17"/>
                </a:solidFill>
                <a:latin typeface="Tahoma" pitchFamily="34" charset="0"/>
              </a:rPr>
              <a:t>Entreprises</a:t>
            </a:r>
          </a:p>
        </p:txBody>
      </p:sp>
      <p:sp>
        <p:nvSpPr>
          <p:cNvPr id="50" name="Line 200">
            <a:extLst>
              <a:ext uri="{FF2B5EF4-FFF2-40B4-BE49-F238E27FC236}">
                <a16:creationId xmlns:a16="http://schemas.microsoft.com/office/drawing/2014/main" id="{70197761-183C-4E8E-9B72-7253C635E17C}"/>
              </a:ext>
            </a:extLst>
          </p:cNvPr>
          <p:cNvSpPr>
            <a:spLocks noChangeShapeType="1"/>
          </p:cNvSpPr>
          <p:nvPr/>
        </p:nvSpPr>
        <p:spPr bwMode="auto">
          <a:xfrm>
            <a:off x="8664093" y="3840784"/>
            <a:ext cx="1250950" cy="1588"/>
          </a:xfrm>
          <a:prstGeom prst="line">
            <a:avLst/>
          </a:prstGeom>
          <a:noFill/>
          <a:ln w="38100">
            <a:solidFill>
              <a:srgbClr val="FF3300"/>
            </a:solidFill>
            <a:prstDash val="sysDot"/>
            <a:round/>
            <a:headEnd/>
            <a:tailEnd/>
          </a:ln>
          <a:effectLst/>
        </p:spPr>
        <p:txBody>
          <a:bodyPr wrap="none" anchor="ctr"/>
          <a:lstStyle/>
          <a:p>
            <a:endParaRPr lang="fr-FR"/>
          </a:p>
        </p:txBody>
      </p:sp>
      <p:sp>
        <p:nvSpPr>
          <p:cNvPr id="51" name="Text Box 201">
            <a:extLst>
              <a:ext uri="{FF2B5EF4-FFF2-40B4-BE49-F238E27FC236}">
                <a16:creationId xmlns:a16="http://schemas.microsoft.com/office/drawing/2014/main" id="{9A3C3D61-F004-4A7D-9639-2765BFFBB3D5}"/>
              </a:ext>
            </a:extLst>
          </p:cNvPr>
          <p:cNvSpPr txBox="1">
            <a:spLocks noChangeArrowheads="1"/>
          </p:cNvSpPr>
          <p:nvPr/>
        </p:nvSpPr>
        <p:spPr bwMode="auto">
          <a:xfrm>
            <a:off x="8622818" y="3632822"/>
            <a:ext cx="1412875" cy="274637"/>
          </a:xfrm>
          <a:prstGeom prst="rect">
            <a:avLst/>
          </a:prstGeom>
          <a:noFill/>
          <a:ln w="9525">
            <a:noFill/>
            <a:miter lim="800000"/>
            <a:headEnd/>
            <a:tailEnd/>
          </a:ln>
          <a:effectLst/>
        </p:spPr>
        <p:txBody>
          <a:bodyPr wrap="none">
            <a:spAutoFit/>
          </a:bodyPr>
          <a:lstStyle/>
          <a:p>
            <a:r>
              <a:rPr lang="fr-FR" sz="1200">
                <a:latin typeface="Tahoma" pitchFamily="34" charset="0"/>
              </a:rPr>
              <a:t>Accès aux secours</a:t>
            </a:r>
          </a:p>
        </p:txBody>
      </p:sp>
      <p:sp>
        <p:nvSpPr>
          <p:cNvPr id="52" name="Rectangle 202">
            <a:extLst>
              <a:ext uri="{FF2B5EF4-FFF2-40B4-BE49-F238E27FC236}">
                <a16:creationId xmlns:a16="http://schemas.microsoft.com/office/drawing/2014/main" id="{2A3A5EF7-96D9-4DA2-BA4A-97D8E61F2E80}"/>
              </a:ext>
            </a:extLst>
          </p:cNvPr>
          <p:cNvSpPr>
            <a:spLocks noChangeArrowheads="1"/>
          </p:cNvSpPr>
          <p:nvPr/>
        </p:nvSpPr>
        <p:spPr bwMode="auto">
          <a:xfrm>
            <a:off x="8637105" y="4440859"/>
            <a:ext cx="477838" cy="211138"/>
          </a:xfrm>
          <a:prstGeom prst="rect">
            <a:avLst/>
          </a:prstGeom>
          <a:solidFill>
            <a:srgbClr val="3399FF"/>
          </a:solidFill>
          <a:ln w="12700">
            <a:solidFill>
              <a:schemeClr val="tx1"/>
            </a:solidFill>
            <a:miter lim="800000"/>
            <a:headEnd/>
            <a:tailEnd/>
          </a:ln>
          <a:effectLst/>
        </p:spPr>
        <p:txBody>
          <a:bodyPr wrap="none" anchor="ctr"/>
          <a:lstStyle/>
          <a:p>
            <a:pPr algn="ctr"/>
            <a:r>
              <a:rPr lang="fr-FR" sz="1000" b="1">
                <a:solidFill>
                  <a:srgbClr val="FFFF00"/>
                </a:solidFill>
                <a:latin typeface="Tahoma" pitchFamily="34" charset="0"/>
              </a:rPr>
              <a:t>LBM31</a:t>
            </a:r>
          </a:p>
        </p:txBody>
      </p:sp>
      <p:sp>
        <p:nvSpPr>
          <p:cNvPr id="53" name="Text Box 203">
            <a:extLst>
              <a:ext uri="{FF2B5EF4-FFF2-40B4-BE49-F238E27FC236}">
                <a16:creationId xmlns:a16="http://schemas.microsoft.com/office/drawing/2014/main" id="{38D4F94A-0DE4-4E4A-AD14-F09A2F581722}"/>
              </a:ext>
            </a:extLst>
          </p:cNvPr>
          <p:cNvSpPr txBox="1">
            <a:spLocks noChangeArrowheads="1"/>
          </p:cNvSpPr>
          <p:nvPr/>
        </p:nvSpPr>
        <p:spPr bwMode="auto">
          <a:xfrm>
            <a:off x="9170505" y="4456734"/>
            <a:ext cx="1042988" cy="274638"/>
          </a:xfrm>
          <a:prstGeom prst="rect">
            <a:avLst/>
          </a:prstGeom>
          <a:noFill/>
          <a:ln w="12700">
            <a:noFill/>
            <a:miter lim="800000"/>
            <a:headEnd/>
            <a:tailEnd/>
          </a:ln>
          <a:effectLst/>
        </p:spPr>
        <p:txBody>
          <a:bodyPr wrap="none">
            <a:spAutoFit/>
          </a:bodyPr>
          <a:lstStyle/>
          <a:p>
            <a:r>
              <a:rPr lang="fr-FR" sz="1200">
                <a:latin typeface="Times New Roman" pitchFamily="18" charset="0"/>
              </a:rPr>
              <a:t>Centralisation</a:t>
            </a:r>
          </a:p>
        </p:txBody>
      </p:sp>
      <p:sp>
        <p:nvSpPr>
          <p:cNvPr id="54" name="AutoShape 204">
            <a:extLst>
              <a:ext uri="{FF2B5EF4-FFF2-40B4-BE49-F238E27FC236}">
                <a16:creationId xmlns:a16="http://schemas.microsoft.com/office/drawing/2014/main" id="{65F1B621-2A34-4DAD-939D-CB239B893C2D}"/>
              </a:ext>
            </a:extLst>
          </p:cNvPr>
          <p:cNvSpPr>
            <a:spLocks noChangeAspect="1" noChangeArrowheads="1"/>
          </p:cNvSpPr>
          <p:nvPr/>
        </p:nvSpPr>
        <p:spPr bwMode="auto">
          <a:xfrm>
            <a:off x="10084905" y="2404097"/>
            <a:ext cx="528638" cy="271462"/>
          </a:xfrm>
          <a:prstGeom prst="leftArrow">
            <a:avLst>
              <a:gd name="adj1" fmla="val 50000"/>
              <a:gd name="adj2" fmla="val 48684"/>
            </a:avLst>
          </a:prstGeom>
          <a:solidFill>
            <a:schemeClr val="accent1"/>
          </a:solidFill>
          <a:ln w="9525">
            <a:solidFill>
              <a:schemeClr val="tx1"/>
            </a:solidFill>
            <a:miter lim="800000"/>
            <a:headEnd/>
            <a:tailEnd/>
          </a:ln>
          <a:effectLst/>
        </p:spPr>
        <p:txBody>
          <a:bodyPr wrap="none" anchor="ctr">
            <a:spAutoFit/>
          </a:bodyPr>
          <a:lstStyle/>
          <a:p>
            <a:endParaRPr lang="fr-FR"/>
          </a:p>
        </p:txBody>
      </p:sp>
      <p:sp>
        <p:nvSpPr>
          <p:cNvPr id="55" name="AutoShape 205">
            <a:extLst>
              <a:ext uri="{FF2B5EF4-FFF2-40B4-BE49-F238E27FC236}">
                <a16:creationId xmlns:a16="http://schemas.microsoft.com/office/drawing/2014/main" id="{C6DB6F84-4C30-436D-A6D9-3B74C98F947D}"/>
              </a:ext>
            </a:extLst>
          </p:cNvPr>
          <p:cNvSpPr>
            <a:spLocks noChangeAspect="1" noChangeArrowheads="1"/>
          </p:cNvSpPr>
          <p:nvPr/>
        </p:nvSpPr>
        <p:spPr bwMode="auto">
          <a:xfrm>
            <a:off x="7741755" y="3604247"/>
            <a:ext cx="528638" cy="271462"/>
          </a:xfrm>
          <a:prstGeom prst="leftArrow">
            <a:avLst>
              <a:gd name="adj1" fmla="val 50000"/>
              <a:gd name="adj2" fmla="val 48684"/>
            </a:avLst>
          </a:prstGeom>
          <a:solidFill>
            <a:schemeClr val="accent1"/>
          </a:solidFill>
          <a:ln w="9525">
            <a:solidFill>
              <a:schemeClr val="tx1"/>
            </a:solidFill>
            <a:miter lim="800000"/>
            <a:headEnd/>
            <a:tailEnd/>
          </a:ln>
          <a:effectLst/>
        </p:spPr>
        <p:txBody>
          <a:bodyPr wrap="none" anchor="ctr">
            <a:spAutoFit/>
          </a:bodyPr>
          <a:lstStyle/>
          <a:p>
            <a:endParaRPr lang="fr-FR"/>
          </a:p>
        </p:txBody>
      </p:sp>
      <p:sp>
        <p:nvSpPr>
          <p:cNvPr id="56" name="Text Box 208">
            <a:extLst>
              <a:ext uri="{FF2B5EF4-FFF2-40B4-BE49-F238E27FC236}">
                <a16:creationId xmlns:a16="http://schemas.microsoft.com/office/drawing/2014/main" id="{A8525375-C627-4B31-9960-59226586BE6B}"/>
              </a:ext>
            </a:extLst>
          </p:cNvPr>
          <p:cNvSpPr txBox="1">
            <a:spLocks noChangeArrowheads="1"/>
          </p:cNvSpPr>
          <p:nvPr/>
        </p:nvSpPr>
        <p:spPr bwMode="auto">
          <a:xfrm>
            <a:off x="9988068" y="2670797"/>
            <a:ext cx="935037" cy="274637"/>
          </a:xfrm>
          <a:prstGeom prst="rect">
            <a:avLst/>
          </a:prstGeom>
          <a:noFill/>
          <a:ln w="12700">
            <a:noFill/>
            <a:miter lim="800000"/>
            <a:headEnd/>
            <a:tailEnd/>
          </a:ln>
          <a:effectLst/>
        </p:spPr>
        <p:txBody>
          <a:bodyPr wrap="none">
            <a:spAutoFit/>
          </a:bodyPr>
          <a:lstStyle/>
          <a:p>
            <a:r>
              <a:rPr lang="fr-FR" sz="1200">
                <a:latin typeface="Times New Roman" pitchFamily="18" charset="0"/>
              </a:rPr>
              <a:t>Entrée Nord</a:t>
            </a:r>
          </a:p>
        </p:txBody>
      </p:sp>
      <p:sp>
        <p:nvSpPr>
          <p:cNvPr id="57" name="Text Box 209">
            <a:extLst>
              <a:ext uri="{FF2B5EF4-FFF2-40B4-BE49-F238E27FC236}">
                <a16:creationId xmlns:a16="http://schemas.microsoft.com/office/drawing/2014/main" id="{9860E85A-DF47-4D66-B50C-021D210A6B12}"/>
              </a:ext>
            </a:extLst>
          </p:cNvPr>
          <p:cNvSpPr txBox="1">
            <a:spLocks noChangeArrowheads="1"/>
          </p:cNvSpPr>
          <p:nvPr/>
        </p:nvSpPr>
        <p:spPr bwMode="auto">
          <a:xfrm>
            <a:off x="7417905" y="3889997"/>
            <a:ext cx="1009650" cy="457200"/>
          </a:xfrm>
          <a:prstGeom prst="rect">
            <a:avLst/>
          </a:prstGeom>
          <a:noFill/>
          <a:ln w="12700">
            <a:noFill/>
            <a:miter lim="800000"/>
            <a:headEnd/>
            <a:tailEnd/>
          </a:ln>
          <a:effectLst/>
        </p:spPr>
        <p:txBody>
          <a:bodyPr wrap="none">
            <a:spAutoFit/>
          </a:bodyPr>
          <a:lstStyle/>
          <a:p>
            <a:r>
              <a:rPr lang="fr-FR" sz="1200">
                <a:latin typeface="Times New Roman" pitchFamily="18" charset="0"/>
              </a:rPr>
              <a:t>Entrée </a:t>
            </a:r>
          </a:p>
          <a:p>
            <a:r>
              <a:rPr lang="fr-FR" sz="1200">
                <a:latin typeface="Times New Roman" pitchFamily="18" charset="0"/>
              </a:rPr>
              <a:t>centralisation</a:t>
            </a:r>
          </a:p>
        </p:txBody>
      </p:sp>
      <p:sp>
        <p:nvSpPr>
          <p:cNvPr id="58" name="Rectangle 210">
            <a:extLst>
              <a:ext uri="{FF2B5EF4-FFF2-40B4-BE49-F238E27FC236}">
                <a16:creationId xmlns:a16="http://schemas.microsoft.com/office/drawing/2014/main" id="{1BBD3AAA-2316-40DB-B1B3-02F4F25B7953}"/>
              </a:ext>
            </a:extLst>
          </p:cNvPr>
          <p:cNvSpPr>
            <a:spLocks noChangeArrowheads="1"/>
          </p:cNvSpPr>
          <p:nvPr/>
        </p:nvSpPr>
        <p:spPr bwMode="auto">
          <a:xfrm>
            <a:off x="6351105" y="1805609"/>
            <a:ext cx="558800" cy="115888"/>
          </a:xfrm>
          <a:prstGeom prst="rect">
            <a:avLst/>
          </a:prstGeom>
          <a:solidFill>
            <a:srgbClr val="00FF00"/>
          </a:solidFill>
          <a:ln w="12700">
            <a:solidFill>
              <a:schemeClr val="tx1"/>
            </a:solidFill>
            <a:miter lim="800000"/>
            <a:headEnd/>
            <a:tailEnd/>
          </a:ln>
          <a:effectLst/>
        </p:spPr>
        <p:txBody>
          <a:bodyPr wrap="none" anchor="ctr"/>
          <a:lstStyle/>
          <a:p>
            <a:pPr algn="ctr"/>
            <a:r>
              <a:rPr lang="fr-FR" sz="900" b="1">
                <a:latin typeface="Tahoma" pitchFamily="34" charset="0"/>
              </a:rPr>
              <a:t>LB63</a:t>
            </a:r>
            <a:endParaRPr lang="en-US" sz="900" b="1">
              <a:latin typeface="Tahoma" pitchFamily="34" charset="0"/>
            </a:endParaRPr>
          </a:p>
        </p:txBody>
      </p:sp>
      <p:sp>
        <p:nvSpPr>
          <p:cNvPr id="59" name="Line 134">
            <a:extLst>
              <a:ext uri="{FF2B5EF4-FFF2-40B4-BE49-F238E27FC236}">
                <a16:creationId xmlns:a16="http://schemas.microsoft.com/office/drawing/2014/main" id="{68389B2E-BBCC-470C-BDE9-298D1F2300EF}"/>
              </a:ext>
            </a:extLst>
          </p:cNvPr>
          <p:cNvSpPr>
            <a:spLocks noChangeShapeType="1"/>
          </p:cNvSpPr>
          <p:nvPr/>
        </p:nvSpPr>
        <p:spPr bwMode="auto">
          <a:xfrm>
            <a:off x="3665055" y="2442197"/>
            <a:ext cx="0" cy="519112"/>
          </a:xfrm>
          <a:prstGeom prst="line">
            <a:avLst/>
          </a:prstGeom>
          <a:noFill/>
          <a:ln w="25400">
            <a:solidFill>
              <a:srgbClr val="FF3300"/>
            </a:solidFill>
            <a:round/>
            <a:headEnd/>
            <a:tailEnd type="triangle" w="med" len="med"/>
          </a:ln>
          <a:effectLst/>
        </p:spPr>
        <p:txBody>
          <a:bodyPr/>
          <a:lstStyle/>
          <a:p>
            <a:endParaRPr lang="fr-FR"/>
          </a:p>
        </p:txBody>
      </p:sp>
      <p:sp>
        <p:nvSpPr>
          <p:cNvPr id="60" name="Line 135">
            <a:extLst>
              <a:ext uri="{FF2B5EF4-FFF2-40B4-BE49-F238E27FC236}">
                <a16:creationId xmlns:a16="http://schemas.microsoft.com/office/drawing/2014/main" id="{2BAFE093-EE75-4BF7-AA6C-EAC60F2210F2}"/>
              </a:ext>
            </a:extLst>
          </p:cNvPr>
          <p:cNvSpPr>
            <a:spLocks noChangeShapeType="1"/>
          </p:cNvSpPr>
          <p:nvPr/>
        </p:nvSpPr>
        <p:spPr bwMode="auto">
          <a:xfrm>
            <a:off x="4182580" y="2918447"/>
            <a:ext cx="0" cy="334962"/>
          </a:xfrm>
          <a:prstGeom prst="line">
            <a:avLst/>
          </a:prstGeom>
          <a:noFill/>
          <a:ln w="25400">
            <a:solidFill>
              <a:srgbClr val="FF3300"/>
            </a:solidFill>
            <a:round/>
            <a:headEnd/>
            <a:tailEnd type="triangle" w="med" len="med"/>
          </a:ln>
          <a:effectLst/>
        </p:spPr>
        <p:txBody>
          <a:bodyPr/>
          <a:lstStyle/>
          <a:p>
            <a:endParaRPr lang="fr-FR"/>
          </a:p>
        </p:txBody>
      </p:sp>
      <p:sp>
        <p:nvSpPr>
          <p:cNvPr id="61" name="Line 136">
            <a:extLst>
              <a:ext uri="{FF2B5EF4-FFF2-40B4-BE49-F238E27FC236}">
                <a16:creationId xmlns:a16="http://schemas.microsoft.com/office/drawing/2014/main" id="{C18D4861-DFC1-4AB5-83FC-AA74DD6BA1AB}"/>
              </a:ext>
            </a:extLst>
          </p:cNvPr>
          <p:cNvSpPr>
            <a:spLocks noChangeShapeType="1"/>
          </p:cNvSpPr>
          <p:nvPr/>
        </p:nvSpPr>
        <p:spPr bwMode="auto">
          <a:xfrm flipV="1">
            <a:off x="3707918" y="2932734"/>
            <a:ext cx="449262" cy="0"/>
          </a:xfrm>
          <a:prstGeom prst="line">
            <a:avLst/>
          </a:prstGeom>
          <a:noFill/>
          <a:ln w="25400">
            <a:solidFill>
              <a:srgbClr val="FF3300"/>
            </a:solidFill>
            <a:round/>
            <a:headEnd/>
            <a:tailEnd type="triangle" w="med" len="med"/>
          </a:ln>
          <a:effectLst/>
        </p:spPr>
        <p:txBody>
          <a:bodyPr/>
          <a:lstStyle/>
          <a:p>
            <a:endParaRPr lang="fr-FR"/>
          </a:p>
        </p:txBody>
      </p:sp>
      <p:sp>
        <p:nvSpPr>
          <p:cNvPr id="62" name="Line 137">
            <a:extLst>
              <a:ext uri="{FF2B5EF4-FFF2-40B4-BE49-F238E27FC236}">
                <a16:creationId xmlns:a16="http://schemas.microsoft.com/office/drawing/2014/main" id="{76323DF7-04DD-4C69-9BC8-794CED4D6FA8}"/>
              </a:ext>
            </a:extLst>
          </p:cNvPr>
          <p:cNvSpPr>
            <a:spLocks noChangeShapeType="1"/>
          </p:cNvSpPr>
          <p:nvPr/>
        </p:nvSpPr>
        <p:spPr bwMode="auto">
          <a:xfrm flipH="1">
            <a:off x="8071955" y="2435847"/>
            <a:ext cx="460375" cy="0"/>
          </a:xfrm>
          <a:prstGeom prst="line">
            <a:avLst/>
          </a:prstGeom>
          <a:noFill/>
          <a:ln w="25400">
            <a:solidFill>
              <a:srgbClr val="FF0000"/>
            </a:solidFill>
            <a:round/>
            <a:headEnd/>
            <a:tailEnd type="triangle" w="med" len="med"/>
          </a:ln>
          <a:effectLst/>
        </p:spPr>
        <p:txBody>
          <a:bodyPr/>
          <a:lstStyle/>
          <a:p>
            <a:endParaRPr lang="fr-FR"/>
          </a:p>
        </p:txBody>
      </p:sp>
      <p:sp>
        <p:nvSpPr>
          <p:cNvPr id="63" name="Line 138">
            <a:extLst>
              <a:ext uri="{FF2B5EF4-FFF2-40B4-BE49-F238E27FC236}">
                <a16:creationId xmlns:a16="http://schemas.microsoft.com/office/drawing/2014/main" id="{F7580C33-46D1-4F90-BBFE-89F84BCEA22B}"/>
              </a:ext>
            </a:extLst>
          </p:cNvPr>
          <p:cNvSpPr>
            <a:spLocks noChangeShapeType="1"/>
          </p:cNvSpPr>
          <p:nvPr/>
        </p:nvSpPr>
        <p:spPr bwMode="auto">
          <a:xfrm flipH="1">
            <a:off x="7341705" y="2432672"/>
            <a:ext cx="461963" cy="0"/>
          </a:xfrm>
          <a:prstGeom prst="line">
            <a:avLst/>
          </a:prstGeom>
          <a:noFill/>
          <a:ln w="25400">
            <a:solidFill>
              <a:srgbClr val="FF3300"/>
            </a:solidFill>
            <a:round/>
            <a:headEnd/>
            <a:tailEnd type="triangle" w="med" len="med"/>
          </a:ln>
          <a:effectLst/>
        </p:spPr>
        <p:txBody>
          <a:bodyPr/>
          <a:lstStyle/>
          <a:p>
            <a:endParaRPr lang="fr-FR"/>
          </a:p>
        </p:txBody>
      </p:sp>
      <p:sp>
        <p:nvSpPr>
          <p:cNvPr id="64" name="Line 139">
            <a:extLst>
              <a:ext uri="{FF2B5EF4-FFF2-40B4-BE49-F238E27FC236}">
                <a16:creationId xmlns:a16="http://schemas.microsoft.com/office/drawing/2014/main" id="{3229FA60-42FD-472E-B92F-0BC62D0F716C}"/>
              </a:ext>
            </a:extLst>
          </p:cNvPr>
          <p:cNvSpPr>
            <a:spLocks noChangeShapeType="1"/>
          </p:cNvSpPr>
          <p:nvPr/>
        </p:nvSpPr>
        <p:spPr bwMode="auto">
          <a:xfrm flipH="1">
            <a:off x="6574943" y="2432672"/>
            <a:ext cx="461962" cy="0"/>
          </a:xfrm>
          <a:prstGeom prst="line">
            <a:avLst/>
          </a:prstGeom>
          <a:noFill/>
          <a:ln w="25400">
            <a:solidFill>
              <a:srgbClr val="FF3300"/>
            </a:solidFill>
            <a:round/>
            <a:headEnd/>
            <a:tailEnd type="triangle" w="med" len="med"/>
          </a:ln>
          <a:effectLst/>
        </p:spPr>
        <p:txBody>
          <a:bodyPr/>
          <a:lstStyle/>
          <a:p>
            <a:endParaRPr lang="fr-FR"/>
          </a:p>
        </p:txBody>
      </p:sp>
      <p:sp>
        <p:nvSpPr>
          <p:cNvPr id="65" name="Line 140">
            <a:extLst>
              <a:ext uri="{FF2B5EF4-FFF2-40B4-BE49-F238E27FC236}">
                <a16:creationId xmlns:a16="http://schemas.microsoft.com/office/drawing/2014/main" id="{87DACD48-59D5-4703-AB29-C1B44538A5D8}"/>
              </a:ext>
            </a:extLst>
          </p:cNvPr>
          <p:cNvSpPr>
            <a:spLocks noChangeShapeType="1"/>
          </p:cNvSpPr>
          <p:nvPr/>
        </p:nvSpPr>
        <p:spPr bwMode="auto">
          <a:xfrm flipH="1">
            <a:off x="5739918" y="2440609"/>
            <a:ext cx="458787" cy="0"/>
          </a:xfrm>
          <a:prstGeom prst="line">
            <a:avLst/>
          </a:prstGeom>
          <a:noFill/>
          <a:ln w="25400">
            <a:solidFill>
              <a:srgbClr val="FF3300"/>
            </a:solidFill>
            <a:round/>
            <a:headEnd/>
            <a:tailEnd type="triangle" w="med" len="med"/>
          </a:ln>
          <a:effectLst/>
        </p:spPr>
        <p:txBody>
          <a:bodyPr/>
          <a:lstStyle/>
          <a:p>
            <a:endParaRPr lang="fr-FR"/>
          </a:p>
        </p:txBody>
      </p:sp>
      <p:sp>
        <p:nvSpPr>
          <p:cNvPr id="66" name="Line 141">
            <a:extLst>
              <a:ext uri="{FF2B5EF4-FFF2-40B4-BE49-F238E27FC236}">
                <a16:creationId xmlns:a16="http://schemas.microsoft.com/office/drawing/2014/main" id="{1689EB83-201C-4E00-B530-B1826399C034}"/>
              </a:ext>
            </a:extLst>
          </p:cNvPr>
          <p:cNvSpPr>
            <a:spLocks noChangeShapeType="1"/>
          </p:cNvSpPr>
          <p:nvPr/>
        </p:nvSpPr>
        <p:spPr bwMode="auto">
          <a:xfrm flipH="1">
            <a:off x="4976330" y="2439022"/>
            <a:ext cx="460375" cy="0"/>
          </a:xfrm>
          <a:prstGeom prst="line">
            <a:avLst/>
          </a:prstGeom>
          <a:noFill/>
          <a:ln w="25400">
            <a:solidFill>
              <a:srgbClr val="FF3300"/>
            </a:solidFill>
            <a:round/>
            <a:headEnd/>
            <a:tailEnd type="triangle" w="med" len="med"/>
          </a:ln>
          <a:effectLst/>
        </p:spPr>
        <p:txBody>
          <a:bodyPr/>
          <a:lstStyle/>
          <a:p>
            <a:endParaRPr lang="fr-FR"/>
          </a:p>
        </p:txBody>
      </p:sp>
      <p:sp>
        <p:nvSpPr>
          <p:cNvPr id="67" name="Line 142">
            <a:extLst>
              <a:ext uri="{FF2B5EF4-FFF2-40B4-BE49-F238E27FC236}">
                <a16:creationId xmlns:a16="http://schemas.microsoft.com/office/drawing/2014/main" id="{08B0C972-BDE2-430F-8858-F5DB219215D0}"/>
              </a:ext>
            </a:extLst>
          </p:cNvPr>
          <p:cNvSpPr>
            <a:spLocks noChangeShapeType="1"/>
          </p:cNvSpPr>
          <p:nvPr/>
        </p:nvSpPr>
        <p:spPr bwMode="auto">
          <a:xfrm flipH="1">
            <a:off x="4365143" y="2439022"/>
            <a:ext cx="461962" cy="0"/>
          </a:xfrm>
          <a:prstGeom prst="line">
            <a:avLst/>
          </a:prstGeom>
          <a:noFill/>
          <a:ln w="25400">
            <a:solidFill>
              <a:srgbClr val="FF3300"/>
            </a:solidFill>
            <a:round/>
            <a:headEnd/>
            <a:tailEnd type="triangle" w="med" len="med"/>
          </a:ln>
          <a:effectLst/>
        </p:spPr>
        <p:txBody>
          <a:bodyPr/>
          <a:lstStyle/>
          <a:p>
            <a:endParaRPr lang="fr-FR"/>
          </a:p>
        </p:txBody>
      </p:sp>
      <p:sp>
        <p:nvSpPr>
          <p:cNvPr id="68" name="Line 143">
            <a:extLst>
              <a:ext uri="{FF2B5EF4-FFF2-40B4-BE49-F238E27FC236}">
                <a16:creationId xmlns:a16="http://schemas.microsoft.com/office/drawing/2014/main" id="{96B9C618-9A10-4838-B222-27EE575E558E}"/>
              </a:ext>
            </a:extLst>
          </p:cNvPr>
          <p:cNvSpPr>
            <a:spLocks noChangeShapeType="1"/>
          </p:cNvSpPr>
          <p:nvPr/>
        </p:nvSpPr>
        <p:spPr bwMode="auto">
          <a:xfrm flipH="1">
            <a:off x="3733318" y="2439022"/>
            <a:ext cx="460375" cy="0"/>
          </a:xfrm>
          <a:prstGeom prst="line">
            <a:avLst/>
          </a:prstGeom>
          <a:noFill/>
          <a:ln w="25400">
            <a:solidFill>
              <a:srgbClr val="FF3300"/>
            </a:solidFill>
            <a:round/>
            <a:headEnd/>
            <a:tailEnd type="triangle" w="med" len="med"/>
          </a:ln>
          <a:effectLst/>
        </p:spPr>
        <p:txBody>
          <a:bodyPr/>
          <a:lstStyle/>
          <a:p>
            <a:endParaRPr lang="fr-FR"/>
          </a:p>
        </p:txBody>
      </p:sp>
      <p:sp>
        <p:nvSpPr>
          <p:cNvPr id="69" name="Line 144">
            <a:extLst>
              <a:ext uri="{FF2B5EF4-FFF2-40B4-BE49-F238E27FC236}">
                <a16:creationId xmlns:a16="http://schemas.microsoft.com/office/drawing/2014/main" id="{8E8DF49C-283F-4703-ADD2-B6F8FE312824}"/>
              </a:ext>
            </a:extLst>
          </p:cNvPr>
          <p:cNvSpPr>
            <a:spLocks noChangeShapeType="1"/>
          </p:cNvSpPr>
          <p:nvPr/>
        </p:nvSpPr>
        <p:spPr bwMode="auto">
          <a:xfrm>
            <a:off x="2083905" y="2439022"/>
            <a:ext cx="674688" cy="0"/>
          </a:xfrm>
          <a:prstGeom prst="line">
            <a:avLst/>
          </a:prstGeom>
          <a:noFill/>
          <a:ln w="25400">
            <a:solidFill>
              <a:srgbClr val="FF3300"/>
            </a:solidFill>
            <a:round/>
            <a:headEnd/>
            <a:tailEnd type="triangle" w="med" len="med"/>
          </a:ln>
          <a:effectLst/>
        </p:spPr>
        <p:txBody>
          <a:bodyPr/>
          <a:lstStyle/>
          <a:p>
            <a:endParaRPr lang="fr-FR"/>
          </a:p>
        </p:txBody>
      </p:sp>
      <p:sp>
        <p:nvSpPr>
          <p:cNvPr id="70" name="Line 145">
            <a:extLst>
              <a:ext uri="{FF2B5EF4-FFF2-40B4-BE49-F238E27FC236}">
                <a16:creationId xmlns:a16="http://schemas.microsoft.com/office/drawing/2014/main" id="{035B537C-5E3B-494A-88B6-5DF61C976170}"/>
              </a:ext>
            </a:extLst>
          </p:cNvPr>
          <p:cNvSpPr>
            <a:spLocks noChangeShapeType="1"/>
          </p:cNvSpPr>
          <p:nvPr/>
        </p:nvSpPr>
        <p:spPr bwMode="auto">
          <a:xfrm>
            <a:off x="2904643" y="2439022"/>
            <a:ext cx="676275" cy="0"/>
          </a:xfrm>
          <a:prstGeom prst="line">
            <a:avLst/>
          </a:prstGeom>
          <a:noFill/>
          <a:ln w="25400">
            <a:solidFill>
              <a:srgbClr val="FF3300"/>
            </a:solidFill>
            <a:round/>
            <a:headEnd/>
            <a:tailEnd type="triangle" w="med" len="med"/>
          </a:ln>
          <a:effectLst/>
        </p:spPr>
        <p:txBody>
          <a:bodyPr/>
          <a:lstStyle/>
          <a:p>
            <a:endParaRPr lang="fr-FR"/>
          </a:p>
        </p:txBody>
      </p:sp>
      <p:sp>
        <p:nvSpPr>
          <p:cNvPr id="71" name="Rectangle 212" descr="Diagonales larges vers le haut">
            <a:extLst>
              <a:ext uri="{FF2B5EF4-FFF2-40B4-BE49-F238E27FC236}">
                <a16:creationId xmlns:a16="http://schemas.microsoft.com/office/drawing/2014/main" id="{0888C083-3DF5-473F-B9F5-887A95D9D5E3}"/>
              </a:ext>
            </a:extLst>
          </p:cNvPr>
          <p:cNvSpPr>
            <a:spLocks noChangeArrowheads="1"/>
          </p:cNvSpPr>
          <p:nvPr/>
        </p:nvSpPr>
        <p:spPr bwMode="auto">
          <a:xfrm>
            <a:off x="4217505" y="3266109"/>
            <a:ext cx="762000" cy="76200"/>
          </a:xfrm>
          <a:prstGeom prst="rect">
            <a:avLst/>
          </a:prstGeom>
          <a:pattFill prst="wdUpDiag">
            <a:fgClr>
              <a:srgbClr val="FF0000"/>
            </a:fgClr>
            <a:bgClr>
              <a:schemeClr val="bg1"/>
            </a:bgClr>
          </a:pattFill>
          <a:ln w="9525">
            <a:noFill/>
            <a:miter lim="800000"/>
            <a:headEnd/>
            <a:tailEnd/>
          </a:ln>
          <a:effectLst/>
        </p:spPr>
        <p:txBody>
          <a:bodyPr wrap="none" anchor="ctr">
            <a:spAutoFit/>
          </a:bodyPr>
          <a:lstStyle/>
          <a:p>
            <a:endParaRPr lang="fr-FR"/>
          </a:p>
        </p:txBody>
      </p:sp>
      <p:sp>
        <p:nvSpPr>
          <p:cNvPr id="72" name="Rectangle 213" descr="Diagonales larges vers le haut">
            <a:extLst>
              <a:ext uri="{FF2B5EF4-FFF2-40B4-BE49-F238E27FC236}">
                <a16:creationId xmlns:a16="http://schemas.microsoft.com/office/drawing/2014/main" id="{ED27D891-EA5D-444B-A1CD-4C4FA045BA45}"/>
              </a:ext>
            </a:extLst>
          </p:cNvPr>
          <p:cNvSpPr>
            <a:spLocks noChangeArrowheads="1"/>
          </p:cNvSpPr>
          <p:nvPr/>
        </p:nvSpPr>
        <p:spPr bwMode="auto">
          <a:xfrm>
            <a:off x="4903305" y="3329609"/>
            <a:ext cx="76200" cy="368300"/>
          </a:xfrm>
          <a:prstGeom prst="rect">
            <a:avLst/>
          </a:prstGeom>
          <a:pattFill prst="wdUpDiag">
            <a:fgClr>
              <a:srgbClr val="FF0000"/>
            </a:fgClr>
            <a:bgClr>
              <a:schemeClr val="bg1"/>
            </a:bgClr>
          </a:pattFill>
          <a:ln w="9525">
            <a:noFill/>
            <a:miter lim="800000"/>
            <a:headEnd/>
            <a:tailEnd/>
          </a:ln>
          <a:effectLst/>
        </p:spPr>
        <p:txBody>
          <a:bodyPr anchor="ctr">
            <a:spAutoFit/>
          </a:bodyPr>
          <a:lstStyle/>
          <a:p>
            <a:endParaRPr lang="fr-FR"/>
          </a:p>
        </p:txBody>
      </p:sp>
      <p:sp>
        <p:nvSpPr>
          <p:cNvPr id="73" name="Line 214">
            <a:extLst>
              <a:ext uri="{FF2B5EF4-FFF2-40B4-BE49-F238E27FC236}">
                <a16:creationId xmlns:a16="http://schemas.microsoft.com/office/drawing/2014/main" id="{362360AE-00E7-4932-AF2C-A380838C4F20}"/>
              </a:ext>
            </a:extLst>
          </p:cNvPr>
          <p:cNvSpPr>
            <a:spLocks noChangeShapeType="1"/>
          </p:cNvSpPr>
          <p:nvPr/>
        </p:nvSpPr>
        <p:spPr bwMode="auto">
          <a:xfrm>
            <a:off x="4293705" y="2034209"/>
            <a:ext cx="447675" cy="0"/>
          </a:xfrm>
          <a:prstGeom prst="line">
            <a:avLst/>
          </a:prstGeom>
          <a:noFill/>
          <a:ln w="25400">
            <a:solidFill>
              <a:srgbClr val="00FF00"/>
            </a:solidFill>
            <a:round/>
            <a:headEnd/>
            <a:tailEnd type="triangle" w="med" len="med"/>
          </a:ln>
          <a:effectLst/>
        </p:spPr>
        <p:txBody>
          <a:bodyPr/>
          <a:lstStyle/>
          <a:p>
            <a:endParaRPr lang="fr-FR"/>
          </a:p>
        </p:txBody>
      </p:sp>
      <p:sp>
        <p:nvSpPr>
          <p:cNvPr id="74" name="Line 215">
            <a:extLst>
              <a:ext uri="{FF2B5EF4-FFF2-40B4-BE49-F238E27FC236}">
                <a16:creationId xmlns:a16="http://schemas.microsoft.com/office/drawing/2014/main" id="{6959336B-EDEE-4393-AEFD-A2EF3E2F87ED}"/>
              </a:ext>
            </a:extLst>
          </p:cNvPr>
          <p:cNvSpPr>
            <a:spLocks noChangeShapeType="1"/>
          </p:cNvSpPr>
          <p:nvPr/>
        </p:nvSpPr>
        <p:spPr bwMode="auto">
          <a:xfrm>
            <a:off x="4989030" y="2034209"/>
            <a:ext cx="447675" cy="0"/>
          </a:xfrm>
          <a:prstGeom prst="line">
            <a:avLst/>
          </a:prstGeom>
          <a:noFill/>
          <a:ln w="25400">
            <a:solidFill>
              <a:srgbClr val="00FF00"/>
            </a:solidFill>
            <a:round/>
            <a:headEnd/>
            <a:tailEnd type="triangle" w="med" len="med"/>
          </a:ln>
          <a:effectLst/>
        </p:spPr>
        <p:txBody>
          <a:bodyPr/>
          <a:lstStyle/>
          <a:p>
            <a:endParaRPr lang="fr-FR"/>
          </a:p>
        </p:txBody>
      </p:sp>
      <p:sp>
        <p:nvSpPr>
          <p:cNvPr id="75" name="Line 216">
            <a:extLst>
              <a:ext uri="{FF2B5EF4-FFF2-40B4-BE49-F238E27FC236}">
                <a16:creationId xmlns:a16="http://schemas.microsoft.com/office/drawing/2014/main" id="{96068805-EB57-4885-9C95-973C6D0E9B45}"/>
              </a:ext>
            </a:extLst>
          </p:cNvPr>
          <p:cNvSpPr>
            <a:spLocks noChangeShapeType="1"/>
          </p:cNvSpPr>
          <p:nvPr/>
        </p:nvSpPr>
        <p:spPr bwMode="auto">
          <a:xfrm>
            <a:off x="5751030" y="2034209"/>
            <a:ext cx="447675" cy="0"/>
          </a:xfrm>
          <a:prstGeom prst="line">
            <a:avLst/>
          </a:prstGeom>
          <a:noFill/>
          <a:ln w="25400">
            <a:solidFill>
              <a:srgbClr val="00FF00"/>
            </a:solidFill>
            <a:round/>
            <a:headEnd/>
            <a:tailEnd type="triangle" w="med" len="med"/>
          </a:ln>
          <a:effectLst/>
        </p:spPr>
        <p:txBody>
          <a:bodyPr/>
          <a:lstStyle/>
          <a:p>
            <a:endParaRPr lang="fr-FR"/>
          </a:p>
        </p:txBody>
      </p:sp>
      <p:sp>
        <p:nvSpPr>
          <p:cNvPr id="76" name="Line 217">
            <a:extLst>
              <a:ext uri="{FF2B5EF4-FFF2-40B4-BE49-F238E27FC236}">
                <a16:creationId xmlns:a16="http://schemas.microsoft.com/office/drawing/2014/main" id="{D6165E5E-F75D-409D-8E5B-6450B2414673}"/>
              </a:ext>
            </a:extLst>
          </p:cNvPr>
          <p:cNvSpPr>
            <a:spLocks noChangeShapeType="1"/>
          </p:cNvSpPr>
          <p:nvPr/>
        </p:nvSpPr>
        <p:spPr bwMode="auto">
          <a:xfrm flipH="1">
            <a:off x="7351230" y="2034209"/>
            <a:ext cx="447675" cy="0"/>
          </a:xfrm>
          <a:prstGeom prst="line">
            <a:avLst/>
          </a:prstGeom>
          <a:noFill/>
          <a:ln w="25400">
            <a:solidFill>
              <a:srgbClr val="00FF00"/>
            </a:solidFill>
            <a:round/>
            <a:headEnd/>
            <a:tailEnd type="triangle" w="med" len="med"/>
          </a:ln>
          <a:effectLst/>
        </p:spPr>
        <p:txBody>
          <a:bodyPr/>
          <a:lstStyle/>
          <a:p>
            <a:endParaRPr lang="fr-FR"/>
          </a:p>
        </p:txBody>
      </p:sp>
      <p:sp>
        <p:nvSpPr>
          <p:cNvPr id="77" name="Line 218">
            <a:extLst>
              <a:ext uri="{FF2B5EF4-FFF2-40B4-BE49-F238E27FC236}">
                <a16:creationId xmlns:a16="http://schemas.microsoft.com/office/drawing/2014/main" id="{45E07808-CB9F-4D22-8A1E-669539C76C6C}"/>
              </a:ext>
            </a:extLst>
          </p:cNvPr>
          <p:cNvSpPr>
            <a:spLocks noChangeShapeType="1"/>
          </p:cNvSpPr>
          <p:nvPr/>
        </p:nvSpPr>
        <p:spPr bwMode="auto">
          <a:xfrm rot="-5400000">
            <a:off x="6508268" y="1970709"/>
            <a:ext cx="147637" cy="4763"/>
          </a:xfrm>
          <a:prstGeom prst="line">
            <a:avLst/>
          </a:prstGeom>
          <a:noFill/>
          <a:ln w="25400">
            <a:solidFill>
              <a:srgbClr val="00FF00"/>
            </a:solidFill>
            <a:round/>
            <a:headEnd/>
            <a:tailEnd type="triangle" w="med" len="med"/>
          </a:ln>
          <a:effectLst/>
        </p:spPr>
        <p:txBody>
          <a:bodyPr/>
          <a:lstStyle/>
          <a:p>
            <a:endParaRPr lang="fr-FR"/>
          </a:p>
        </p:txBody>
      </p:sp>
      <p:sp>
        <p:nvSpPr>
          <p:cNvPr id="78" name="Line 220">
            <a:extLst>
              <a:ext uri="{FF2B5EF4-FFF2-40B4-BE49-F238E27FC236}">
                <a16:creationId xmlns:a16="http://schemas.microsoft.com/office/drawing/2014/main" id="{0610D8CF-1E5A-4F79-8F55-2133292FD7DE}"/>
              </a:ext>
            </a:extLst>
          </p:cNvPr>
          <p:cNvSpPr>
            <a:spLocks noChangeShapeType="1"/>
          </p:cNvSpPr>
          <p:nvPr/>
        </p:nvSpPr>
        <p:spPr bwMode="auto">
          <a:xfrm>
            <a:off x="6579705" y="2034209"/>
            <a:ext cx="447675" cy="0"/>
          </a:xfrm>
          <a:prstGeom prst="line">
            <a:avLst/>
          </a:prstGeom>
          <a:noFill/>
          <a:ln w="25400">
            <a:solidFill>
              <a:srgbClr val="00FF00"/>
            </a:solidFill>
            <a:round/>
            <a:headEnd/>
            <a:tailEnd/>
          </a:ln>
          <a:effectLst/>
        </p:spPr>
        <p:txBody>
          <a:bodyPr/>
          <a:lstStyle/>
          <a:p>
            <a:endParaRPr lang="fr-FR"/>
          </a:p>
        </p:txBody>
      </p:sp>
      <p:sp>
        <p:nvSpPr>
          <p:cNvPr id="79" name="Line 222">
            <a:extLst>
              <a:ext uri="{FF2B5EF4-FFF2-40B4-BE49-F238E27FC236}">
                <a16:creationId xmlns:a16="http://schemas.microsoft.com/office/drawing/2014/main" id="{DD95ADEC-CF66-4D90-9FDC-0392419081BE}"/>
              </a:ext>
            </a:extLst>
          </p:cNvPr>
          <p:cNvSpPr>
            <a:spLocks noChangeShapeType="1"/>
          </p:cNvSpPr>
          <p:nvPr/>
        </p:nvSpPr>
        <p:spPr bwMode="auto">
          <a:xfrm flipV="1">
            <a:off x="3082443" y="2948609"/>
            <a:ext cx="449262" cy="0"/>
          </a:xfrm>
          <a:prstGeom prst="line">
            <a:avLst/>
          </a:prstGeom>
          <a:noFill/>
          <a:ln w="25400">
            <a:solidFill>
              <a:srgbClr val="FF3300"/>
            </a:solidFill>
            <a:round/>
            <a:headEnd/>
            <a:tailEnd type="triangle" w="med" len="med"/>
          </a:ln>
          <a:effectLst/>
        </p:spPr>
        <p:txBody>
          <a:bodyPr/>
          <a:lstStyle/>
          <a:p>
            <a:endParaRPr lang="fr-FR"/>
          </a:p>
        </p:txBody>
      </p:sp>
      <p:sp>
        <p:nvSpPr>
          <p:cNvPr id="80" name="Line 223">
            <a:extLst>
              <a:ext uri="{FF2B5EF4-FFF2-40B4-BE49-F238E27FC236}">
                <a16:creationId xmlns:a16="http://schemas.microsoft.com/office/drawing/2014/main" id="{F847D223-871C-4C36-BC9F-79A755FF9E74}"/>
              </a:ext>
            </a:extLst>
          </p:cNvPr>
          <p:cNvSpPr>
            <a:spLocks noChangeShapeType="1"/>
          </p:cNvSpPr>
          <p:nvPr/>
        </p:nvSpPr>
        <p:spPr bwMode="auto">
          <a:xfrm flipH="1">
            <a:off x="4368318" y="3024809"/>
            <a:ext cx="458787" cy="0"/>
          </a:xfrm>
          <a:prstGeom prst="line">
            <a:avLst/>
          </a:prstGeom>
          <a:noFill/>
          <a:ln w="25400">
            <a:solidFill>
              <a:srgbClr val="FF3300"/>
            </a:solidFill>
            <a:round/>
            <a:headEnd/>
            <a:tailEnd type="triangle" w="med" len="med"/>
          </a:ln>
          <a:effectLst/>
        </p:spPr>
        <p:txBody>
          <a:bodyPr/>
          <a:lstStyle/>
          <a:p>
            <a:endParaRPr lang="fr-FR"/>
          </a:p>
        </p:txBody>
      </p:sp>
      <p:sp>
        <p:nvSpPr>
          <p:cNvPr id="81" name="Line 224">
            <a:extLst>
              <a:ext uri="{FF2B5EF4-FFF2-40B4-BE49-F238E27FC236}">
                <a16:creationId xmlns:a16="http://schemas.microsoft.com/office/drawing/2014/main" id="{C0D3685C-CB85-465E-84A5-EA695FC5DAF7}"/>
              </a:ext>
            </a:extLst>
          </p:cNvPr>
          <p:cNvSpPr>
            <a:spLocks noChangeShapeType="1"/>
          </p:cNvSpPr>
          <p:nvPr/>
        </p:nvSpPr>
        <p:spPr bwMode="auto">
          <a:xfrm flipH="1">
            <a:off x="4979505" y="3024809"/>
            <a:ext cx="458788" cy="0"/>
          </a:xfrm>
          <a:prstGeom prst="line">
            <a:avLst/>
          </a:prstGeom>
          <a:noFill/>
          <a:ln w="25400">
            <a:solidFill>
              <a:srgbClr val="FF3300"/>
            </a:solidFill>
            <a:round/>
            <a:headEnd/>
            <a:tailEnd type="triangle" w="med" len="med"/>
          </a:ln>
          <a:effectLst/>
        </p:spPr>
        <p:txBody>
          <a:bodyPr/>
          <a:lstStyle/>
          <a:p>
            <a:endParaRPr lang="fr-FR"/>
          </a:p>
        </p:txBody>
      </p:sp>
      <p:sp>
        <p:nvSpPr>
          <p:cNvPr id="82" name="Line 225">
            <a:extLst>
              <a:ext uri="{FF2B5EF4-FFF2-40B4-BE49-F238E27FC236}">
                <a16:creationId xmlns:a16="http://schemas.microsoft.com/office/drawing/2014/main" id="{518B37BD-0CCA-4508-AA72-B9875195B6CD}"/>
              </a:ext>
            </a:extLst>
          </p:cNvPr>
          <p:cNvSpPr>
            <a:spLocks noChangeShapeType="1"/>
          </p:cNvSpPr>
          <p:nvPr/>
        </p:nvSpPr>
        <p:spPr bwMode="auto">
          <a:xfrm flipH="1">
            <a:off x="5816118" y="3024809"/>
            <a:ext cx="458787" cy="0"/>
          </a:xfrm>
          <a:prstGeom prst="line">
            <a:avLst/>
          </a:prstGeom>
          <a:noFill/>
          <a:ln w="25400">
            <a:solidFill>
              <a:srgbClr val="FF3300"/>
            </a:solidFill>
            <a:round/>
            <a:headEnd/>
            <a:tailEnd type="triangle" w="med" len="med"/>
          </a:ln>
          <a:effectLst/>
        </p:spPr>
        <p:txBody>
          <a:bodyPr/>
          <a:lstStyle/>
          <a:p>
            <a:endParaRPr lang="fr-FR"/>
          </a:p>
        </p:txBody>
      </p:sp>
      <p:sp>
        <p:nvSpPr>
          <p:cNvPr id="83" name="Line 226">
            <a:extLst>
              <a:ext uri="{FF2B5EF4-FFF2-40B4-BE49-F238E27FC236}">
                <a16:creationId xmlns:a16="http://schemas.microsoft.com/office/drawing/2014/main" id="{803F7B57-4DC4-46D7-AB07-E2952A78762F}"/>
              </a:ext>
            </a:extLst>
          </p:cNvPr>
          <p:cNvSpPr>
            <a:spLocks noChangeShapeType="1"/>
          </p:cNvSpPr>
          <p:nvPr/>
        </p:nvSpPr>
        <p:spPr bwMode="auto">
          <a:xfrm flipH="1">
            <a:off x="5131905" y="3494709"/>
            <a:ext cx="458788" cy="0"/>
          </a:xfrm>
          <a:prstGeom prst="line">
            <a:avLst/>
          </a:prstGeom>
          <a:noFill/>
          <a:ln w="25400">
            <a:solidFill>
              <a:srgbClr val="FF3300"/>
            </a:solidFill>
            <a:round/>
            <a:headEnd/>
            <a:tailEnd type="triangle" w="med" len="med"/>
          </a:ln>
          <a:effectLst/>
        </p:spPr>
        <p:txBody>
          <a:bodyPr/>
          <a:lstStyle/>
          <a:p>
            <a:endParaRPr lang="fr-FR"/>
          </a:p>
        </p:txBody>
      </p:sp>
      <p:sp>
        <p:nvSpPr>
          <p:cNvPr id="84" name="Text Box 227" descr="Diagonales larges vers le haut">
            <a:extLst>
              <a:ext uri="{FF2B5EF4-FFF2-40B4-BE49-F238E27FC236}">
                <a16:creationId xmlns:a16="http://schemas.microsoft.com/office/drawing/2014/main" id="{16289C82-74D6-471B-8F53-A16C593FA862}"/>
              </a:ext>
            </a:extLst>
          </p:cNvPr>
          <p:cNvSpPr txBox="1">
            <a:spLocks noChangeArrowheads="1"/>
          </p:cNvSpPr>
          <p:nvPr/>
        </p:nvSpPr>
        <p:spPr bwMode="auto">
          <a:xfrm>
            <a:off x="8484705" y="2491409"/>
            <a:ext cx="433536" cy="184666"/>
          </a:xfrm>
          <a:prstGeom prst="rect">
            <a:avLst/>
          </a:prstGeom>
          <a:pattFill prst="wdUpDiag">
            <a:fgClr>
              <a:srgbClr val="FF0000"/>
            </a:fgClr>
            <a:bgClr>
              <a:schemeClr val="bg1"/>
            </a:bgClr>
          </a:pattFill>
          <a:ln w="9525">
            <a:noFill/>
            <a:miter lim="800000"/>
            <a:headEnd/>
            <a:tailEnd/>
          </a:ln>
          <a:effectLst/>
        </p:spPr>
        <p:txBody>
          <a:bodyPr wrap="square">
            <a:spAutoFit/>
          </a:bodyPr>
          <a:lstStyle/>
          <a:p>
            <a:r>
              <a:rPr lang="fr-FR" sz="600">
                <a:solidFill>
                  <a:srgbClr val="000000"/>
                </a:solidFill>
              </a:rPr>
              <a:t>B4/B5</a:t>
            </a:r>
            <a:endParaRPr lang="en-GB" sz="600">
              <a:solidFill>
                <a:srgbClr val="000000"/>
              </a:solidFill>
            </a:endParaRPr>
          </a:p>
        </p:txBody>
      </p:sp>
      <p:sp>
        <p:nvSpPr>
          <p:cNvPr id="85" name="Text Box 229" descr="Diagonales larges vers le haut">
            <a:extLst>
              <a:ext uri="{FF2B5EF4-FFF2-40B4-BE49-F238E27FC236}">
                <a16:creationId xmlns:a16="http://schemas.microsoft.com/office/drawing/2014/main" id="{7C38D073-3DF1-48E8-B2A0-660CD48E74AF}"/>
              </a:ext>
            </a:extLst>
          </p:cNvPr>
          <p:cNvSpPr txBox="1">
            <a:spLocks noChangeArrowheads="1"/>
          </p:cNvSpPr>
          <p:nvPr/>
        </p:nvSpPr>
        <p:spPr bwMode="auto">
          <a:xfrm>
            <a:off x="4065105" y="2507284"/>
            <a:ext cx="304800" cy="184150"/>
          </a:xfrm>
          <a:prstGeom prst="rect">
            <a:avLst/>
          </a:prstGeom>
          <a:pattFill prst="wdUpDiag">
            <a:fgClr>
              <a:srgbClr val="FF0000"/>
            </a:fgClr>
            <a:bgClr>
              <a:schemeClr val="bg1"/>
            </a:bgClr>
          </a:pattFill>
          <a:ln w="9525">
            <a:noFill/>
            <a:miter lim="800000"/>
            <a:headEnd/>
            <a:tailEnd/>
          </a:ln>
          <a:effectLst/>
        </p:spPr>
        <p:txBody>
          <a:bodyPr>
            <a:spAutoFit/>
          </a:bodyPr>
          <a:lstStyle/>
          <a:p>
            <a:r>
              <a:rPr lang="fr-FR" sz="600">
                <a:solidFill>
                  <a:srgbClr val="000000"/>
                </a:solidFill>
              </a:rPr>
              <a:t>B6</a:t>
            </a:r>
            <a:endParaRPr lang="en-GB" sz="600">
              <a:solidFill>
                <a:srgbClr val="000000"/>
              </a:solidFill>
            </a:endParaRPr>
          </a:p>
        </p:txBody>
      </p:sp>
      <p:sp>
        <p:nvSpPr>
          <p:cNvPr id="86" name="Text Box 230" descr="Diagonales larges vers le haut">
            <a:extLst>
              <a:ext uri="{FF2B5EF4-FFF2-40B4-BE49-F238E27FC236}">
                <a16:creationId xmlns:a16="http://schemas.microsoft.com/office/drawing/2014/main" id="{CF94B03B-4229-40B3-BF97-F7BA037B179B}"/>
              </a:ext>
            </a:extLst>
          </p:cNvPr>
          <p:cNvSpPr txBox="1">
            <a:spLocks noChangeArrowheads="1"/>
          </p:cNvSpPr>
          <p:nvPr/>
        </p:nvSpPr>
        <p:spPr bwMode="auto">
          <a:xfrm>
            <a:off x="2693505" y="2034209"/>
            <a:ext cx="304800" cy="184150"/>
          </a:xfrm>
          <a:prstGeom prst="rect">
            <a:avLst/>
          </a:prstGeom>
          <a:pattFill prst="wdUpDiag">
            <a:fgClr>
              <a:srgbClr val="FF0000"/>
            </a:fgClr>
            <a:bgClr>
              <a:schemeClr val="bg1"/>
            </a:bgClr>
          </a:pattFill>
          <a:ln w="9525">
            <a:noFill/>
            <a:miter lim="800000"/>
            <a:headEnd/>
            <a:tailEnd/>
          </a:ln>
          <a:effectLst/>
        </p:spPr>
        <p:txBody>
          <a:bodyPr>
            <a:spAutoFit/>
          </a:bodyPr>
          <a:lstStyle/>
          <a:p>
            <a:r>
              <a:rPr lang="fr-FR" sz="600">
                <a:solidFill>
                  <a:srgbClr val="000000"/>
                </a:solidFill>
              </a:rPr>
              <a:t>B7</a:t>
            </a:r>
            <a:endParaRPr lang="en-GB" sz="600">
              <a:solidFill>
                <a:srgbClr val="000000"/>
              </a:solidFill>
            </a:endParaRPr>
          </a:p>
        </p:txBody>
      </p:sp>
      <p:sp>
        <p:nvSpPr>
          <p:cNvPr id="87" name="Text Box 231" descr="Diagonales larges vers le haut">
            <a:extLst>
              <a:ext uri="{FF2B5EF4-FFF2-40B4-BE49-F238E27FC236}">
                <a16:creationId xmlns:a16="http://schemas.microsoft.com/office/drawing/2014/main" id="{88EF8A93-58AC-4514-B5BB-8DEE4AB97353}"/>
              </a:ext>
            </a:extLst>
          </p:cNvPr>
          <p:cNvSpPr txBox="1">
            <a:spLocks noChangeArrowheads="1"/>
          </p:cNvSpPr>
          <p:nvPr/>
        </p:nvSpPr>
        <p:spPr bwMode="auto">
          <a:xfrm>
            <a:off x="1626705" y="2034209"/>
            <a:ext cx="304800" cy="184150"/>
          </a:xfrm>
          <a:prstGeom prst="rect">
            <a:avLst/>
          </a:prstGeom>
          <a:pattFill prst="wdUpDiag">
            <a:fgClr>
              <a:srgbClr val="FF0000"/>
            </a:fgClr>
            <a:bgClr>
              <a:schemeClr val="bg1"/>
            </a:bgClr>
          </a:pattFill>
          <a:ln w="9525">
            <a:noFill/>
            <a:miter lim="800000"/>
            <a:headEnd/>
            <a:tailEnd/>
          </a:ln>
          <a:effectLst/>
        </p:spPr>
        <p:txBody>
          <a:bodyPr>
            <a:spAutoFit/>
          </a:bodyPr>
          <a:lstStyle/>
          <a:p>
            <a:r>
              <a:rPr lang="fr-FR" sz="600">
                <a:solidFill>
                  <a:srgbClr val="000000"/>
                </a:solidFill>
              </a:rPr>
              <a:t>B8</a:t>
            </a:r>
            <a:endParaRPr lang="en-GB" sz="600">
              <a:solidFill>
                <a:srgbClr val="000000"/>
              </a:solidFill>
            </a:endParaRPr>
          </a:p>
        </p:txBody>
      </p:sp>
      <p:sp>
        <p:nvSpPr>
          <p:cNvPr id="88" name="Text Box 232" descr="Diagonales larges vers le haut">
            <a:extLst>
              <a:ext uri="{FF2B5EF4-FFF2-40B4-BE49-F238E27FC236}">
                <a16:creationId xmlns:a16="http://schemas.microsoft.com/office/drawing/2014/main" id="{0BC1D137-D206-4700-B266-373A9B478A5E}"/>
              </a:ext>
            </a:extLst>
          </p:cNvPr>
          <p:cNvSpPr txBox="1">
            <a:spLocks noChangeArrowheads="1"/>
          </p:cNvSpPr>
          <p:nvPr/>
        </p:nvSpPr>
        <p:spPr bwMode="auto">
          <a:xfrm>
            <a:off x="2160105" y="2034209"/>
            <a:ext cx="304800" cy="184150"/>
          </a:xfrm>
          <a:prstGeom prst="rect">
            <a:avLst/>
          </a:prstGeom>
          <a:pattFill prst="wdUpDiag">
            <a:fgClr>
              <a:srgbClr val="FF0000"/>
            </a:fgClr>
            <a:bgClr>
              <a:schemeClr val="bg1"/>
            </a:bgClr>
          </a:pattFill>
          <a:ln w="9525">
            <a:noFill/>
            <a:miter lim="800000"/>
            <a:headEnd/>
            <a:tailEnd/>
          </a:ln>
          <a:effectLst/>
        </p:spPr>
        <p:txBody>
          <a:bodyPr>
            <a:spAutoFit/>
          </a:bodyPr>
          <a:lstStyle/>
          <a:p>
            <a:r>
              <a:rPr lang="fr-FR" sz="600">
                <a:solidFill>
                  <a:srgbClr val="000000"/>
                </a:solidFill>
              </a:rPr>
              <a:t>B9</a:t>
            </a:r>
            <a:endParaRPr lang="en-GB" sz="600">
              <a:solidFill>
                <a:srgbClr val="000000"/>
              </a:solidFill>
            </a:endParaRPr>
          </a:p>
        </p:txBody>
      </p:sp>
      <p:sp>
        <p:nvSpPr>
          <p:cNvPr id="89" name="Rectangle 132">
            <a:extLst>
              <a:ext uri="{FF2B5EF4-FFF2-40B4-BE49-F238E27FC236}">
                <a16:creationId xmlns:a16="http://schemas.microsoft.com/office/drawing/2014/main" id="{37A05778-8AB9-4D6F-95CE-1D27F5DE15F9}"/>
              </a:ext>
            </a:extLst>
          </p:cNvPr>
          <p:cNvSpPr txBox="1">
            <a:spLocks noChangeArrowheads="1"/>
          </p:cNvSpPr>
          <p:nvPr/>
        </p:nvSpPr>
        <p:spPr>
          <a:xfrm>
            <a:off x="582130" y="4029697"/>
            <a:ext cx="6991350" cy="1752600"/>
          </a:xfrm>
          <a:prstGeom prst="rect">
            <a:avLst/>
          </a:prstGeom>
        </p:spPr>
        <p:txBody>
          <a:bodyPr lIns="91440" tIns="45720" rIns="91440" bIns="45720" anchor="t"/>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fr-FR" dirty="0"/>
              <a:t>Les entreprises extérieures présentes en salle électrique rejoignent le LB63 pour un recensement (</a:t>
            </a:r>
            <a:r>
              <a:rPr lang="fr-FR" sz="1800" i="1" dirty="0"/>
              <a:t>parcours recommandé représenté par les flèches vertes).  </a:t>
            </a:r>
            <a:r>
              <a:rPr lang="fr-FR" i="1" dirty="0"/>
              <a:t>Une fois le recensement fait, elles doivent se diriger vers le bâtiment LB55</a:t>
            </a:r>
            <a:r>
              <a:rPr lang="fr-FR" sz="1800" i="1" dirty="0"/>
              <a:t> (flèches rouges).</a:t>
            </a:r>
            <a:endParaRPr lang="fr-FR" sz="1800" i="1" dirty="0">
              <a:cs typeface="Calibri"/>
            </a:endParaRPr>
          </a:p>
          <a:p>
            <a:r>
              <a:rPr lang="fr-FR" dirty="0"/>
              <a:t>Celles occupées sur la ligne de laminage rejoignent le LB55 Nord par le LB12. (</a:t>
            </a:r>
            <a:r>
              <a:rPr lang="fr-FR" sz="1800" i="1" dirty="0"/>
              <a:t>parcours recommandé représenté par les flèches rouges) </a:t>
            </a:r>
            <a:endParaRPr lang="fr-FR" sz="1800" i="1" dirty="0">
              <a:cs typeface="Calibri"/>
            </a:endParaRPr>
          </a:p>
          <a:p>
            <a:r>
              <a:rPr lang="fr-FR" dirty="0"/>
              <a:t>Celles occupées à l’extérieur rejoignent le LB55 Nord.</a:t>
            </a:r>
            <a:endParaRPr lang="en-US" dirty="0"/>
          </a:p>
          <a:p>
            <a:endParaRPr lang="en-GB"/>
          </a:p>
        </p:txBody>
      </p:sp>
      <p:pic>
        <p:nvPicPr>
          <p:cNvPr id="90" name="Image 89">
            <a:extLst>
              <a:ext uri="{FF2B5EF4-FFF2-40B4-BE49-F238E27FC236}">
                <a16:creationId xmlns:a16="http://schemas.microsoft.com/office/drawing/2014/main" id="{C2FBCE4E-66E1-449E-943C-9BC62B608C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4854" y="259794"/>
            <a:ext cx="1952818" cy="821914"/>
          </a:xfrm>
          <a:prstGeom prst="rect">
            <a:avLst/>
          </a:prstGeom>
        </p:spPr>
      </p:pic>
      <p:sp>
        <p:nvSpPr>
          <p:cNvPr id="91" name="ZoneTexte 90">
            <a:extLst>
              <a:ext uri="{FF2B5EF4-FFF2-40B4-BE49-F238E27FC236}">
                <a16:creationId xmlns:a16="http://schemas.microsoft.com/office/drawing/2014/main" id="{80621DEC-C82F-487A-AC5F-F730334607F5}"/>
              </a:ext>
            </a:extLst>
          </p:cNvPr>
          <p:cNvSpPr txBox="1"/>
          <p:nvPr/>
        </p:nvSpPr>
        <p:spPr>
          <a:xfrm>
            <a:off x="1546606" y="6411514"/>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94" name="Espace réservé de la date 93">
            <a:extLst>
              <a:ext uri="{FF2B5EF4-FFF2-40B4-BE49-F238E27FC236}">
                <a16:creationId xmlns:a16="http://schemas.microsoft.com/office/drawing/2014/main" id="{F55E091E-F180-4E96-9C93-9F0C901A80B5}"/>
              </a:ext>
            </a:extLst>
          </p:cNvPr>
          <p:cNvSpPr>
            <a:spLocks noGrp="1"/>
          </p:cNvSpPr>
          <p:nvPr>
            <p:ph type="dt" sz="half" idx="10"/>
          </p:nvPr>
        </p:nvSpPr>
        <p:spPr/>
        <p:txBody>
          <a:bodyPr/>
          <a:lstStyle/>
          <a:p>
            <a:fld id="{4630DAAB-4267-48C0-BF19-A47FD227F27C}" type="datetime1">
              <a:rPr lang="fr-FR" smtClean="0"/>
              <a:t>27/03/2024</a:t>
            </a:fld>
            <a:endParaRPr lang="fr-FR"/>
          </a:p>
        </p:txBody>
      </p:sp>
      <p:sp>
        <p:nvSpPr>
          <p:cNvPr id="95" name="Espace réservé du numéro de diapositive 94">
            <a:extLst>
              <a:ext uri="{FF2B5EF4-FFF2-40B4-BE49-F238E27FC236}">
                <a16:creationId xmlns:a16="http://schemas.microsoft.com/office/drawing/2014/main" id="{741A19CC-CB7E-4051-A9F8-13A884ED102A}"/>
              </a:ext>
            </a:extLst>
          </p:cNvPr>
          <p:cNvSpPr>
            <a:spLocks noGrp="1"/>
          </p:cNvSpPr>
          <p:nvPr>
            <p:ph type="sldNum" sz="quarter" idx="12"/>
          </p:nvPr>
        </p:nvSpPr>
        <p:spPr/>
        <p:txBody>
          <a:bodyPr/>
          <a:lstStyle/>
          <a:p>
            <a:fld id="{3746BD9C-EB79-4C44-A661-EB129AA754D7}" type="slidenum">
              <a:rPr lang="fr-FR" smtClean="0"/>
              <a:t>14</a:t>
            </a:fld>
            <a:endParaRPr lang="fr-FR"/>
          </a:p>
        </p:txBody>
      </p:sp>
      <p:sp>
        <p:nvSpPr>
          <p:cNvPr id="97" name="Titre 96">
            <a:extLst>
              <a:ext uri="{FF2B5EF4-FFF2-40B4-BE49-F238E27FC236}">
                <a16:creationId xmlns:a16="http://schemas.microsoft.com/office/drawing/2014/main" id="{A11896B2-B4B1-4058-B967-20B41DEF875D}"/>
              </a:ext>
            </a:extLst>
          </p:cNvPr>
          <p:cNvSpPr>
            <a:spLocks noGrp="1"/>
          </p:cNvSpPr>
          <p:nvPr>
            <p:ph type="title" idx="4294967295"/>
          </p:nvPr>
        </p:nvSpPr>
        <p:spPr>
          <a:xfrm>
            <a:off x="587000" y="91110"/>
            <a:ext cx="10058400" cy="1449387"/>
          </a:xfrm>
        </p:spPr>
        <p:txBody>
          <a:bodyPr>
            <a:normAutofit/>
          </a:bodyPr>
          <a:lstStyle/>
          <a:p>
            <a:r>
              <a:rPr lang="fr-FR" sz="3500" b="1">
                <a:solidFill>
                  <a:srgbClr val="002060"/>
                </a:solidFill>
                <a:latin typeface="Arial" panose="020B0604020202020204" pitchFamily="34" charset="0"/>
                <a:cs typeface="Arial" panose="020B0604020202020204" pitchFamily="34" charset="0"/>
              </a:rPr>
              <a:t>Procédure de confinement (alerte POI)</a:t>
            </a:r>
            <a:br>
              <a:rPr lang="fr-FR" sz="3500" b="1">
                <a:solidFill>
                  <a:srgbClr val="002060"/>
                </a:solidFill>
                <a:latin typeface="Arial" panose="020B0604020202020204" pitchFamily="34" charset="0"/>
                <a:cs typeface="Arial" panose="020B0604020202020204" pitchFamily="34" charset="0"/>
              </a:rPr>
            </a:br>
            <a:endParaRPr lang="fr-FR" sz="3500" b="1"/>
          </a:p>
        </p:txBody>
      </p:sp>
      <p:sp>
        <p:nvSpPr>
          <p:cNvPr id="96" name="ZoneTexte 95">
            <a:extLst>
              <a:ext uri="{FF2B5EF4-FFF2-40B4-BE49-F238E27FC236}">
                <a16:creationId xmlns:a16="http://schemas.microsoft.com/office/drawing/2014/main" id="{BB9278DD-F460-498D-BC43-A25CFB38FBDF}"/>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cxnSp>
        <p:nvCxnSpPr>
          <p:cNvPr id="92" name="Connecteur droit avec flèche 91">
            <a:extLst>
              <a:ext uri="{FF2B5EF4-FFF2-40B4-BE49-F238E27FC236}">
                <a16:creationId xmlns:a16="http://schemas.microsoft.com/office/drawing/2014/main" id="{3D99FA49-7ECD-BDA0-660E-6450C5FC1B73}"/>
              </a:ext>
            </a:extLst>
          </p:cNvPr>
          <p:cNvCxnSpPr/>
          <p:nvPr/>
        </p:nvCxnSpPr>
        <p:spPr>
          <a:xfrm flipH="1">
            <a:off x="6478360" y="1944460"/>
            <a:ext cx="10886" cy="497112"/>
          </a:xfrm>
          <a:prstGeom prst="straightConnector1">
            <a:avLst/>
          </a:prstGeom>
          <a:ln w="28575">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6560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0E190AE-9A66-4EC2-AFE1-35FD47EB29E2}"/>
              </a:ext>
            </a:extLst>
          </p:cNvPr>
          <p:cNvSpPr txBox="1"/>
          <p:nvPr/>
        </p:nvSpPr>
        <p:spPr>
          <a:xfrm>
            <a:off x="1599351" y="370354"/>
            <a:ext cx="9846478" cy="492443"/>
          </a:xfrm>
          <a:prstGeom prst="rect">
            <a:avLst/>
          </a:prstGeom>
          <a:noFill/>
        </p:spPr>
        <p:txBody>
          <a:bodyPr wrap="square" rtlCol="0" anchor="t">
            <a:spAutoFit/>
          </a:bodyPr>
          <a:lstStyle/>
          <a:p>
            <a:r>
              <a:rPr lang="fr-FR" sz="2600" b="1">
                <a:solidFill>
                  <a:srgbClr val="002060"/>
                </a:solidFill>
                <a:latin typeface="Arial"/>
                <a:cs typeface="Arial"/>
              </a:rPr>
              <a:t>Salles de rassemblement: En cas de POI ou de PPI </a:t>
            </a:r>
            <a:endParaRPr lang="fr-FR" sz="2600" b="1">
              <a:solidFill>
                <a:srgbClr val="002060"/>
              </a:solidFill>
              <a:latin typeface="Arial" panose="020B0604020202020204" pitchFamily="34" charset="0"/>
              <a:cs typeface="Arial" panose="020B0604020202020204" pitchFamily="34" charset="0"/>
            </a:endParaRPr>
          </a:p>
        </p:txBody>
      </p:sp>
      <p:pic>
        <p:nvPicPr>
          <p:cNvPr id="9" name="Image 8">
            <a:extLst>
              <a:ext uri="{FF2B5EF4-FFF2-40B4-BE49-F238E27FC236}">
                <a16:creationId xmlns:a16="http://schemas.microsoft.com/office/drawing/2014/main" id="{EB87343B-3CC2-41F6-8766-9CA3F055B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1040" y="111761"/>
            <a:ext cx="1568253" cy="660056"/>
          </a:xfrm>
          <a:prstGeom prst="rect">
            <a:avLst/>
          </a:prstGeom>
        </p:spPr>
      </p:pic>
      <p:sp>
        <p:nvSpPr>
          <p:cNvPr id="10" name="ZoneTexte 9">
            <a:extLst>
              <a:ext uri="{FF2B5EF4-FFF2-40B4-BE49-F238E27FC236}">
                <a16:creationId xmlns:a16="http://schemas.microsoft.com/office/drawing/2014/main" id="{3DE86606-F08F-4150-A275-7D165B989DF9}"/>
              </a:ext>
            </a:extLst>
          </p:cNvPr>
          <p:cNvSpPr txBox="1"/>
          <p:nvPr/>
        </p:nvSpPr>
        <p:spPr>
          <a:xfrm>
            <a:off x="1849008" y="639605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11" name="Image 10">
            <a:extLst>
              <a:ext uri="{FF2B5EF4-FFF2-40B4-BE49-F238E27FC236}">
                <a16:creationId xmlns:a16="http://schemas.microsoft.com/office/drawing/2014/main" id="{19413911-0EEE-42E3-A502-775323B9A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114" y="948767"/>
            <a:ext cx="6878706" cy="5180299"/>
          </a:xfrm>
          <a:prstGeom prst="rect">
            <a:avLst/>
          </a:prstGeom>
        </p:spPr>
      </p:pic>
      <p:sp>
        <p:nvSpPr>
          <p:cNvPr id="7" name="Espace réservé de la date 6">
            <a:extLst>
              <a:ext uri="{FF2B5EF4-FFF2-40B4-BE49-F238E27FC236}">
                <a16:creationId xmlns:a16="http://schemas.microsoft.com/office/drawing/2014/main" id="{152E934C-8018-427D-B668-2A1BF192FC47}"/>
              </a:ext>
            </a:extLst>
          </p:cNvPr>
          <p:cNvSpPr>
            <a:spLocks noGrp="1"/>
          </p:cNvSpPr>
          <p:nvPr>
            <p:ph type="dt" sz="half" idx="10"/>
          </p:nvPr>
        </p:nvSpPr>
        <p:spPr/>
        <p:txBody>
          <a:bodyPr/>
          <a:lstStyle/>
          <a:p>
            <a:fld id="{4BBBD850-B62B-47D6-B16D-6EC7A87B033A}"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AA18EB0C-F85A-4B6D-AE1E-EACBA1489915}"/>
              </a:ext>
            </a:extLst>
          </p:cNvPr>
          <p:cNvSpPr>
            <a:spLocks noGrp="1"/>
          </p:cNvSpPr>
          <p:nvPr>
            <p:ph type="sldNum" sz="quarter" idx="12"/>
          </p:nvPr>
        </p:nvSpPr>
        <p:spPr/>
        <p:txBody>
          <a:bodyPr/>
          <a:lstStyle/>
          <a:p>
            <a:fld id="{3746BD9C-EB79-4C44-A661-EB129AA754D7}" type="slidenum">
              <a:rPr lang="fr-FR" smtClean="0"/>
              <a:t>15</a:t>
            </a:fld>
            <a:endParaRPr lang="fr-FR"/>
          </a:p>
        </p:txBody>
      </p:sp>
      <p:sp>
        <p:nvSpPr>
          <p:cNvPr id="13" name="Titre 12">
            <a:extLst>
              <a:ext uri="{FF2B5EF4-FFF2-40B4-BE49-F238E27FC236}">
                <a16:creationId xmlns:a16="http://schemas.microsoft.com/office/drawing/2014/main" id="{F2CC39D1-931B-43B0-8A1F-287D46B2A531}"/>
              </a:ext>
            </a:extLst>
          </p:cNvPr>
          <p:cNvSpPr>
            <a:spLocks noGrp="1"/>
          </p:cNvSpPr>
          <p:nvPr>
            <p:ph type="title" idx="4294967295"/>
          </p:nvPr>
        </p:nvSpPr>
        <p:spPr>
          <a:xfrm>
            <a:off x="579208" y="367486"/>
            <a:ext cx="4940300" cy="915988"/>
          </a:xfrm>
        </p:spPr>
        <p:txBody>
          <a:bodyPr>
            <a:normAutofit fontScale="90000"/>
          </a:bodyPr>
          <a:lstStyle/>
          <a:p>
            <a:br>
              <a:rPr lang="fr-FR" b="1">
                <a:latin typeface="Calibri (Corps)"/>
                <a:cs typeface="Arial" panose="020B0604020202020204" pitchFamily="34" charset="0"/>
              </a:rPr>
            </a:br>
            <a:endParaRPr lang="fr-FR"/>
          </a:p>
        </p:txBody>
      </p:sp>
      <p:sp>
        <p:nvSpPr>
          <p:cNvPr id="12" name="ZoneTexte 11">
            <a:extLst>
              <a:ext uri="{FF2B5EF4-FFF2-40B4-BE49-F238E27FC236}">
                <a16:creationId xmlns:a16="http://schemas.microsoft.com/office/drawing/2014/main" id="{E53763F5-F276-4345-BE2E-467A9CAA5868}"/>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767881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34" descr="CONFINEMENT TAB">
            <a:extLst>
              <a:ext uri="{FF2B5EF4-FFF2-40B4-BE49-F238E27FC236}">
                <a16:creationId xmlns:a16="http://schemas.microsoft.com/office/drawing/2014/main" id="{AC390F6E-234A-40D3-A14C-D7AC44A0E75D}"/>
              </a:ext>
            </a:extLst>
          </p:cNvPr>
          <p:cNvPicPr>
            <a:picLocks noChangeAspect="1" noChangeArrowheads="1"/>
          </p:cNvPicPr>
          <p:nvPr/>
        </p:nvPicPr>
        <p:blipFill>
          <a:blip r:embed="rId2" cstate="print"/>
          <a:srcRect/>
          <a:stretch>
            <a:fillRect/>
          </a:stretch>
        </p:blipFill>
        <p:spPr bwMode="auto">
          <a:xfrm>
            <a:off x="582637" y="853230"/>
            <a:ext cx="9067800" cy="5091113"/>
          </a:xfrm>
          <a:prstGeom prst="rect">
            <a:avLst/>
          </a:prstGeom>
          <a:noFill/>
        </p:spPr>
      </p:pic>
      <p:pic>
        <p:nvPicPr>
          <p:cNvPr id="4" name="Image 3">
            <a:extLst>
              <a:ext uri="{FF2B5EF4-FFF2-40B4-BE49-F238E27FC236}">
                <a16:creationId xmlns:a16="http://schemas.microsoft.com/office/drawing/2014/main" id="{ED9EF365-56BC-4799-8341-60016F9E8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4854" y="259794"/>
            <a:ext cx="1952818" cy="821914"/>
          </a:xfrm>
          <a:prstGeom prst="rect">
            <a:avLst/>
          </a:prstGeom>
        </p:spPr>
      </p:pic>
      <p:sp>
        <p:nvSpPr>
          <p:cNvPr id="5" name="ZoneTexte 4">
            <a:extLst>
              <a:ext uri="{FF2B5EF4-FFF2-40B4-BE49-F238E27FC236}">
                <a16:creationId xmlns:a16="http://schemas.microsoft.com/office/drawing/2014/main" id="{2F2A0EFA-005E-4402-9FD2-C16B36AEBE1E}"/>
              </a:ext>
            </a:extLst>
          </p:cNvPr>
          <p:cNvSpPr txBox="1"/>
          <p:nvPr/>
        </p:nvSpPr>
        <p:spPr>
          <a:xfrm>
            <a:off x="1865940" y="6396335"/>
            <a:ext cx="5195259"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6FE0F1E5-F97D-4D3B-8622-A88412BE13DD}"/>
              </a:ext>
            </a:extLst>
          </p:cNvPr>
          <p:cNvSpPr>
            <a:spLocks noGrp="1"/>
          </p:cNvSpPr>
          <p:nvPr>
            <p:ph type="dt" sz="half" idx="10"/>
          </p:nvPr>
        </p:nvSpPr>
        <p:spPr/>
        <p:txBody>
          <a:bodyPr/>
          <a:lstStyle/>
          <a:p>
            <a:fld id="{09179A3E-77E3-445D-AFFC-9DED8AA22657}"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F7773621-E31D-4849-BA2A-A18F49F241D5}"/>
              </a:ext>
            </a:extLst>
          </p:cNvPr>
          <p:cNvSpPr>
            <a:spLocks noGrp="1"/>
          </p:cNvSpPr>
          <p:nvPr>
            <p:ph type="sldNum" sz="quarter" idx="12"/>
          </p:nvPr>
        </p:nvSpPr>
        <p:spPr/>
        <p:txBody>
          <a:bodyPr/>
          <a:lstStyle/>
          <a:p>
            <a:fld id="{3746BD9C-EB79-4C44-A661-EB129AA754D7}" type="slidenum">
              <a:rPr lang="fr-FR" smtClean="0"/>
              <a:t>16</a:t>
            </a:fld>
            <a:endParaRPr lang="fr-FR"/>
          </a:p>
        </p:txBody>
      </p:sp>
      <p:sp>
        <p:nvSpPr>
          <p:cNvPr id="11" name="Titre 10">
            <a:extLst>
              <a:ext uri="{FF2B5EF4-FFF2-40B4-BE49-F238E27FC236}">
                <a16:creationId xmlns:a16="http://schemas.microsoft.com/office/drawing/2014/main" id="{7ED176FE-B994-49B1-BA07-76314964AC7C}"/>
              </a:ext>
            </a:extLst>
          </p:cNvPr>
          <p:cNvSpPr>
            <a:spLocks noGrp="1"/>
          </p:cNvSpPr>
          <p:nvPr>
            <p:ph type="title" idx="4294967295"/>
          </p:nvPr>
        </p:nvSpPr>
        <p:spPr>
          <a:xfrm>
            <a:off x="582637" y="112745"/>
            <a:ext cx="10058400" cy="1116012"/>
          </a:xfrm>
        </p:spPr>
        <p:txBody>
          <a:bodyPr>
            <a:normAutofit/>
          </a:bodyPr>
          <a:lstStyle/>
          <a:p>
            <a:r>
              <a:rPr lang="fr-FR" sz="3600" b="1">
                <a:solidFill>
                  <a:srgbClr val="002060"/>
                </a:solidFill>
                <a:latin typeface="Calibri (Corps)"/>
                <a:cs typeface="Arial" panose="020B0604020202020204" pitchFamily="34" charset="0"/>
              </a:rPr>
              <a:t>Salles de confinement LB55 étage</a:t>
            </a:r>
            <a:br>
              <a:rPr lang="fr-FR" sz="3600" b="1">
                <a:solidFill>
                  <a:srgbClr val="002060"/>
                </a:solidFill>
                <a:latin typeface="Calibri (Corps)"/>
                <a:cs typeface="Arial" panose="020B0604020202020204" pitchFamily="34" charset="0"/>
              </a:rPr>
            </a:br>
            <a:endParaRPr lang="fr-FR" sz="3600"/>
          </a:p>
        </p:txBody>
      </p:sp>
      <p:sp>
        <p:nvSpPr>
          <p:cNvPr id="10" name="ZoneTexte 9">
            <a:extLst>
              <a:ext uri="{FF2B5EF4-FFF2-40B4-BE49-F238E27FC236}">
                <a16:creationId xmlns:a16="http://schemas.microsoft.com/office/drawing/2014/main" id="{A14ED4FC-716F-4E03-86FB-5E75497AA0D9}"/>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03989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810">
            <a:extLst>
              <a:ext uri="{FF2B5EF4-FFF2-40B4-BE49-F238E27FC236}">
                <a16:creationId xmlns:a16="http://schemas.microsoft.com/office/drawing/2014/main" id="{1FE78A4A-27CA-4A4A-B552-A16B27CEBCC2}"/>
              </a:ext>
            </a:extLst>
          </p:cNvPr>
          <p:cNvPicPr>
            <a:picLocks noChangeAspect="1" noChangeArrowheads="1"/>
          </p:cNvPicPr>
          <p:nvPr/>
        </p:nvPicPr>
        <p:blipFill>
          <a:blip r:embed="rId2" cstate="print"/>
          <a:srcRect/>
          <a:stretch>
            <a:fillRect/>
          </a:stretch>
        </p:blipFill>
        <p:spPr bwMode="auto">
          <a:xfrm>
            <a:off x="1517651" y="1128713"/>
            <a:ext cx="8673968" cy="4982368"/>
          </a:xfrm>
          <a:prstGeom prst="rect">
            <a:avLst/>
          </a:prstGeom>
          <a:noFill/>
          <a:ln w="9525">
            <a:noFill/>
            <a:miter lim="800000"/>
            <a:headEnd/>
            <a:tailEnd/>
          </a:ln>
          <a:effectLst/>
        </p:spPr>
      </p:pic>
      <p:pic>
        <p:nvPicPr>
          <p:cNvPr id="4" name="Image 3">
            <a:extLst>
              <a:ext uri="{FF2B5EF4-FFF2-40B4-BE49-F238E27FC236}">
                <a16:creationId xmlns:a16="http://schemas.microsoft.com/office/drawing/2014/main" id="{84C98F77-3081-4CEE-B039-8792E8721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4854" y="259794"/>
            <a:ext cx="1952818" cy="821914"/>
          </a:xfrm>
          <a:prstGeom prst="rect">
            <a:avLst/>
          </a:prstGeom>
        </p:spPr>
      </p:pic>
      <p:sp>
        <p:nvSpPr>
          <p:cNvPr id="5" name="ZoneTexte 4">
            <a:extLst>
              <a:ext uri="{FF2B5EF4-FFF2-40B4-BE49-F238E27FC236}">
                <a16:creationId xmlns:a16="http://schemas.microsoft.com/office/drawing/2014/main" id="{56FCC849-2D75-489C-A49B-B479A9FBC5B0}"/>
              </a:ext>
            </a:extLst>
          </p:cNvPr>
          <p:cNvSpPr txBox="1"/>
          <p:nvPr/>
        </p:nvSpPr>
        <p:spPr>
          <a:xfrm>
            <a:off x="1967541" y="6390497"/>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C9FA2A29-C41B-4370-BCDA-45090F98A2CE}"/>
              </a:ext>
            </a:extLst>
          </p:cNvPr>
          <p:cNvSpPr>
            <a:spLocks noGrp="1"/>
          </p:cNvSpPr>
          <p:nvPr>
            <p:ph type="dt" sz="half" idx="10"/>
          </p:nvPr>
        </p:nvSpPr>
        <p:spPr/>
        <p:txBody>
          <a:bodyPr/>
          <a:lstStyle/>
          <a:p>
            <a:fld id="{20D71D8F-49BF-49F4-94C6-2F744A5EA2D4}"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EF05C5BB-ABA0-4F9C-834C-920626CF710F}"/>
              </a:ext>
            </a:extLst>
          </p:cNvPr>
          <p:cNvSpPr>
            <a:spLocks noGrp="1"/>
          </p:cNvSpPr>
          <p:nvPr>
            <p:ph type="sldNum" sz="quarter" idx="12"/>
          </p:nvPr>
        </p:nvSpPr>
        <p:spPr/>
        <p:txBody>
          <a:bodyPr/>
          <a:lstStyle/>
          <a:p>
            <a:fld id="{3746BD9C-EB79-4C44-A661-EB129AA754D7}" type="slidenum">
              <a:rPr lang="fr-FR" smtClean="0"/>
              <a:t>17</a:t>
            </a:fld>
            <a:endParaRPr lang="fr-FR"/>
          </a:p>
        </p:txBody>
      </p:sp>
      <p:sp>
        <p:nvSpPr>
          <p:cNvPr id="11" name="Titre 10">
            <a:extLst>
              <a:ext uri="{FF2B5EF4-FFF2-40B4-BE49-F238E27FC236}">
                <a16:creationId xmlns:a16="http://schemas.microsoft.com/office/drawing/2014/main" id="{21490659-76EC-4DA1-BF3F-21B514B6ADD7}"/>
              </a:ext>
            </a:extLst>
          </p:cNvPr>
          <p:cNvSpPr>
            <a:spLocks noGrp="1"/>
          </p:cNvSpPr>
          <p:nvPr>
            <p:ph type="title" idx="4294967295"/>
          </p:nvPr>
        </p:nvSpPr>
        <p:spPr>
          <a:xfrm>
            <a:off x="642863" y="265913"/>
            <a:ext cx="10058400" cy="1144587"/>
          </a:xfrm>
        </p:spPr>
        <p:txBody>
          <a:bodyPr>
            <a:normAutofit/>
          </a:bodyPr>
          <a:lstStyle/>
          <a:p>
            <a:r>
              <a:rPr lang="fr-FR" sz="3600" b="1">
                <a:solidFill>
                  <a:srgbClr val="002060"/>
                </a:solidFill>
                <a:latin typeface="Calibri (Corps)"/>
                <a:cs typeface="Arial" panose="020B0604020202020204" pitchFamily="34" charset="0"/>
              </a:rPr>
              <a:t>Salles de confinement LB55 RdC</a:t>
            </a:r>
            <a:br>
              <a:rPr lang="fr-FR" sz="3600" b="1">
                <a:solidFill>
                  <a:srgbClr val="002060"/>
                </a:solidFill>
                <a:latin typeface="Calibri (Corps)"/>
                <a:cs typeface="Arial" panose="020B0604020202020204" pitchFamily="34" charset="0"/>
              </a:rPr>
            </a:br>
            <a:endParaRPr lang="fr-FR" sz="3600"/>
          </a:p>
        </p:txBody>
      </p:sp>
      <p:sp>
        <p:nvSpPr>
          <p:cNvPr id="10" name="ZoneTexte 9">
            <a:extLst>
              <a:ext uri="{FF2B5EF4-FFF2-40B4-BE49-F238E27FC236}">
                <a16:creationId xmlns:a16="http://schemas.microsoft.com/office/drawing/2014/main" id="{BCC83749-EFEC-4690-80C0-9A68D8CABFA5}"/>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615730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DB72-745A-49CE-996F-B8B91F486AF2}"/>
              </a:ext>
            </a:extLst>
          </p:cNvPr>
          <p:cNvSpPr>
            <a:spLocks noGrp="1"/>
          </p:cNvSpPr>
          <p:nvPr>
            <p:ph type="ctrTitle"/>
          </p:nvPr>
        </p:nvSpPr>
        <p:spPr>
          <a:xfrm>
            <a:off x="902547" y="2291419"/>
            <a:ext cx="10058400" cy="1432560"/>
          </a:xfrm>
        </p:spPr>
        <p:txBody>
          <a:bodyPr/>
          <a:lstStyle/>
          <a:p>
            <a:pPr algn="ctr"/>
            <a:r>
              <a:rPr lang="fr-FR" sz="9600" b="1">
                <a:solidFill>
                  <a:srgbClr val="002060"/>
                </a:solidFill>
                <a:cs typeface="Calibri Light"/>
              </a:rPr>
              <a:t>Alerte incendie</a:t>
            </a:r>
            <a:r>
              <a:rPr lang="fr-FR">
                <a:cs typeface="Calibri Light"/>
              </a:rPr>
              <a:t> </a:t>
            </a:r>
            <a:endParaRPr lang="fr-FR"/>
          </a:p>
        </p:txBody>
      </p:sp>
      <p:sp>
        <p:nvSpPr>
          <p:cNvPr id="4" name="Date Placeholder 3">
            <a:extLst>
              <a:ext uri="{FF2B5EF4-FFF2-40B4-BE49-F238E27FC236}">
                <a16:creationId xmlns:a16="http://schemas.microsoft.com/office/drawing/2014/main" id="{DD3B115C-B6AC-4742-B262-6D265F25DA04}"/>
              </a:ext>
            </a:extLst>
          </p:cNvPr>
          <p:cNvSpPr>
            <a:spLocks noGrp="1"/>
          </p:cNvSpPr>
          <p:nvPr>
            <p:ph type="dt" sz="half" idx="10"/>
          </p:nvPr>
        </p:nvSpPr>
        <p:spPr/>
        <p:txBody>
          <a:bodyPr/>
          <a:lstStyle/>
          <a:p>
            <a:fld id="{19968E01-AEBC-498C-8712-B683143841A0}" type="datetime1">
              <a:rPr lang="fr-FR" smtClean="0"/>
              <a:t>27/03/2024</a:t>
            </a:fld>
            <a:endParaRPr lang="fr-FR"/>
          </a:p>
        </p:txBody>
      </p:sp>
      <p:sp>
        <p:nvSpPr>
          <p:cNvPr id="5" name="Slide Number Placeholder 4">
            <a:extLst>
              <a:ext uri="{FF2B5EF4-FFF2-40B4-BE49-F238E27FC236}">
                <a16:creationId xmlns:a16="http://schemas.microsoft.com/office/drawing/2014/main" id="{AAE018EA-58F7-4814-BD38-27C08E182D7D}"/>
              </a:ext>
            </a:extLst>
          </p:cNvPr>
          <p:cNvSpPr>
            <a:spLocks noGrp="1"/>
          </p:cNvSpPr>
          <p:nvPr>
            <p:ph type="sldNum" sz="quarter" idx="12"/>
          </p:nvPr>
        </p:nvSpPr>
        <p:spPr/>
        <p:txBody>
          <a:bodyPr/>
          <a:lstStyle/>
          <a:p>
            <a:fld id="{3746BD9C-EB79-4C44-A661-EB129AA754D7}" type="slidenum">
              <a:rPr lang="fr-FR" smtClean="0"/>
              <a:t>18</a:t>
            </a:fld>
            <a:endParaRPr lang="fr-FR"/>
          </a:p>
        </p:txBody>
      </p:sp>
      <p:sp>
        <p:nvSpPr>
          <p:cNvPr id="7" name="ZoneTexte 6">
            <a:extLst>
              <a:ext uri="{FF2B5EF4-FFF2-40B4-BE49-F238E27FC236}">
                <a16:creationId xmlns:a16="http://schemas.microsoft.com/office/drawing/2014/main" id="{6A8623D4-B2D6-438D-A9C8-77D4731CDC62}"/>
              </a:ext>
            </a:extLst>
          </p:cNvPr>
          <p:cNvSpPr txBox="1"/>
          <p:nvPr/>
        </p:nvSpPr>
        <p:spPr>
          <a:xfrm>
            <a:off x="1408742" y="638730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9" name="ZoneTexte 9">
            <a:extLst>
              <a:ext uri="{FF2B5EF4-FFF2-40B4-BE49-F238E27FC236}">
                <a16:creationId xmlns:a16="http://schemas.microsoft.com/office/drawing/2014/main" id="{47DFED06-CCA5-49B9-BCC2-13D2CBB8F42E}"/>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296552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59DFCB8-6A0E-4472-A082-146426897201}"/>
              </a:ext>
            </a:extLst>
          </p:cNvPr>
          <p:cNvSpPr txBox="1"/>
          <p:nvPr/>
        </p:nvSpPr>
        <p:spPr>
          <a:xfrm>
            <a:off x="331934" y="300282"/>
            <a:ext cx="9757766" cy="861774"/>
          </a:xfrm>
          <a:prstGeom prst="rect">
            <a:avLst/>
          </a:prstGeom>
          <a:noFill/>
        </p:spPr>
        <p:txBody>
          <a:bodyPr wrap="square" rtlCol="0" anchor="t">
            <a:spAutoFit/>
          </a:bodyPr>
          <a:lstStyle/>
          <a:p>
            <a:r>
              <a:rPr lang="fr-FR" sz="2200" b="1">
                <a:solidFill>
                  <a:srgbClr val="002060"/>
                </a:solidFill>
              </a:rPr>
              <a:t>POINTS DE RASSEMBLEMENT INCENDIE</a:t>
            </a:r>
            <a:r>
              <a:rPr lang="fr-FR" sz="1400" b="1">
                <a:solidFill>
                  <a:srgbClr val="002060"/>
                </a:solidFill>
              </a:rPr>
              <a:t> - ARRET AMBULANCE</a:t>
            </a:r>
            <a:r>
              <a:rPr lang="fr-FR" sz="1400">
                <a:solidFill>
                  <a:srgbClr val="002060"/>
                </a:solidFill>
              </a:rPr>
              <a:t> </a:t>
            </a:r>
            <a:r>
              <a:rPr lang="fr-FR" sz="1400" b="1">
                <a:solidFill>
                  <a:srgbClr val="002060"/>
                </a:solidFill>
              </a:rPr>
              <a:t>EN CAS D’INCIDENT OU D’ACCIDENT - IMPLANTATION DES DEFIBRILLATEURS –</a:t>
            </a:r>
            <a:r>
              <a:rPr lang="fr-FR" sz="1400">
                <a:solidFill>
                  <a:srgbClr val="002060"/>
                </a:solidFill>
              </a:rPr>
              <a:t> </a:t>
            </a:r>
            <a:r>
              <a:rPr lang="fr-FR" sz="1400" b="1">
                <a:solidFill>
                  <a:srgbClr val="002060"/>
                </a:solidFill>
              </a:rPr>
              <a:t>IMPLANTATION DES LAVE ŒIL -</a:t>
            </a:r>
            <a:endParaRPr lang="fr-FR" sz="1100">
              <a:solidFill>
                <a:srgbClr val="002060"/>
              </a:solidFill>
            </a:endParaRPr>
          </a:p>
          <a:p>
            <a:endParaRPr lang="fr-FR" sz="1400">
              <a:solidFill>
                <a:srgbClr val="002060"/>
              </a:solidFill>
            </a:endParaRPr>
          </a:p>
        </p:txBody>
      </p:sp>
      <p:grpSp>
        <p:nvGrpSpPr>
          <p:cNvPr id="7" name="Group 2">
            <a:extLst>
              <a:ext uri="{FF2B5EF4-FFF2-40B4-BE49-F238E27FC236}">
                <a16:creationId xmlns:a16="http://schemas.microsoft.com/office/drawing/2014/main" id="{D57B2DA1-7F42-4C13-B1C9-DBB1EA96FFF8}"/>
              </a:ext>
            </a:extLst>
          </p:cNvPr>
          <p:cNvGrpSpPr>
            <a:grpSpLocks/>
          </p:cNvGrpSpPr>
          <p:nvPr/>
        </p:nvGrpSpPr>
        <p:grpSpPr bwMode="auto">
          <a:xfrm>
            <a:off x="7738957" y="-7472908"/>
            <a:ext cx="3395308" cy="376"/>
            <a:chOff x="10922" y="7967"/>
            <a:chExt cx="4609" cy="376"/>
          </a:xfrm>
        </p:grpSpPr>
        <p:sp>
          <p:nvSpPr>
            <p:cNvPr id="8" name="Line 3">
              <a:extLst>
                <a:ext uri="{FF2B5EF4-FFF2-40B4-BE49-F238E27FC236}">
                  <a16:creationId xmlns:a16="http://schemas.microsoft.com/office/drawing/2014/main" id="{3A5A8C08-7A2D-4EBF-8F37-F5AB9D447672}"/>
                </a:ext>
              </a:extLst>
            </p:cNvPr>
            <p:cNvSpPr>
              <a:spLocks noChangeShapeType="1"/>
            </p:cNvSpPr>
            <p:nvPr/>
          </p:nvSpPr>
          <p:spPr bwMode="auto">
            <a:xfrm>
              <a:off x="12981" y="8341"/>
              <a:ext cx="1471"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Line 4">
              <a:extLst>
                <a:ext uri="{FF2B5EF4-FFF2-40B4-BE49-F238E27FC236}">
                  <a16:creationId xmlns:a16="http://schemas.microsoft.com/office/drawing/2014/main" id="{33FBA232-CAB7-40B5-9FC3-6525C15C55D7}"/>
                </a:ext>
              </a:extLst>
            </p:cNvPr>
            <p:cNvSpPr>
              <a:spLocks noChangeShapeType="1"/>
            </p:cNvSpPr>
            <p:nvPr/>
          </p:nvSpPr>
          <p:spPr bwMode="auto">
            <a:xfrm flipV="1">
              <a:off x="14452"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Line 5">
              <a:extLst>
                <a:ext uri="{FF2B5EF4-FFF2-40B4-BE49-F238E27FC236}">
                  <a16:creationId xmlns:a16="http://schemas.microsoft.com/office/drawing/2014/main" id="{CD35201F-E810-4C7B-A020-A5248DA79A0A}"/>
                </a:ext>
              </a:extLst>
            </p:cNvPr>
            <p:cNvSpPr>
              <a:spLocks noChangeShapeType="1"/>
            </p:cNvSpPr>
            <p:nvPr/>
          </p:nvSpPr>
          <p:spPr bwMode="auto">
            <a:xfrm>
              <a:off x="14452" y="7967"/>
              <a:ext cx="687"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Line 6">
              <a:extLst>
                <a:ext uri="{FF2B5EF4-FFF2-40B4-BE49-F238E27FC236}">
                  <a16:creationId xmlns:a16="http://schemas.microsoft.com/office/drawing/2014/main" id="{CC42B6FB-1AD9-4C29-A06C-CEC3FAEC43E4}"/>
                </a:ext>
              </a:extLst>
            </p:cNvPr>
            <p:cNvSpPr>
              <a:spLocks noChangeShapeType="1"/>
            </p:cNvSpPr>
            <p:nvPr/>
          </p:nvSpPr>
          <p:spPr bwMode="auto">
            <a:xfrm>
              <a:off x="15139"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Line 7">
              <a:extLst>
                <a:ext uri="{FF2B5EF4-FFF2-40B4-BE49-F238E27FC236}">
                  <a16:creationId xmlns:a16="http://schemas.microsoft.com/office/drawing/2014/main" id="{F0369521-EE04-48B5-98CA-9F3653C130A8}"/>
                </a:ext>
              </a:extLst>
            </p:cNvPr>
            <p:cNvSpPr>
              <a:spLocks noChangeShapeType="1"/>
            </p:cNvSpPr>
            <p:nvPr/>
          </p:nvSpPr>
          <p:spPr bwMode="auto">
            <a:xfrm>
              <a:off x="15139" y="8341"/>
              <a:ext cx="392"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Line 8">
              <a:extLst>
                <a:ext uri="{FF2B5EF4-FFF2-40B4-BE49-F238E27FC236}">
                  <a16:creationId xmlns:a16="http://schemas.microsoft.com/office/drawing/2014/main" id="{56A363BB-A385-4BC8-83AD-F1089AAD5C44}"/>
                </a:ext>
              </a:extLst>
            </p:cNvPr>
            <p:cNvSpPr>
              <a:spLocks noChangeShapeType="1"/>
            </p:cNvSpPr>
            <p:nvPr/>
          </p:nvSpPr>
          <p:spPr bwMode="auto">
            <a:xfrm flipV="1">
              <a:off x="10922"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Line 9">
              <a:extLst>
                <a:ext uri="{FF2B5EF4-FFF2-40B4-BE49-F238E27FC236}">
                  <a16:creationId xmlns:a16="http://schemas.microsoft.com/office/drawing/2014/main" id="{0679BB6D-9EBA-4FA7-AFD4-1EF30834840B}"/>
                </a:ext>
              </a:extLst>
            </p:cNvPr>
            <p:cNvSpPr>
              <a:spLocks noChangeShapeType="1"/>
            </p:cNvSpPr>
            <p:nvPr/>
          </p:nvSpPr>
          <p:spPr bwMode="auto">
            <a:xfrm flipV="1">
              <a:off x="12981"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Line 10">
              <a:extLst>
                <a:ext uri="{FF2B5EF4-FFF2-40B4-BE49-F238E27FC236}">
                  <a16:creationId xmlns:a16="http://schemas.microsoft.com/office/drawing/2014/main" id="{A97BAFD9-F5A8-4572-9D98-9DC4C734219F}"/>
                </a:ext>
              </a:extLst>
            </p:cNvPr>
            <p:cNvSpPr>
              <a:spLocks noChangeShapeType="1"/>
            </p:cNvSpPr>
            <p:nvPr/>
          </p:nvSpPr>
          <p:spPr bwMode="auto">
            <a:xfrm>
              <a:off x="11216"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 name="Line 11">
              <a:extLst>
                <a:ext uri="{FF2B5EF4-FFF2-40B4-BE49-F238E27FC236}">
                  <a16:creationId xmlns:a16="http://schemas.microsoft.com/office/drawing/2014/main" id="{4F18E301-4891-4536-B883-C0F3E1B90885}"/>
                </a:ext>
              </a:extLst>
            </p:cNvPr>
            <p:cNvSpPr>
              <a:spLocks noChangeShapeType="1"/>
            </p:cNvSpPr>
            <p:nvPr/>
          </p:nvSpPr>
          <p:spPr bwMode="auto">
            <a:xfrm flipV="1">
              <a:off x="1131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Line 12">
              <a:extLst>
                <a:ext uri="{FF2B5EF4-FFF2-40B4-BE49-F238E27FC236}">
                  <a16:creationId xmlns:a16="http://schemas.microsoft.com/office/drawing/2014/main" id="{E200A2B8-E03D-4077-A64F-F02B370584EC}"/>
                </a:ext>
              </a:extLst>
            </p:cNvPr>
            <p:cNvSpPr>
              <a:spLocks noChangeShapeType="1"/>
            </p:cNvSpPr>
            <p:nvPr/>
          </p:nvSpPr>
          <p:spPr bwMode="auto">
            <a:xfrm>
              <a:off x="11412"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Line 13">
              <a:extLst>
                <a:ext uri="{FF2B5EF4-FFF2-40B4-BE49-F238E27FC236}">
                  <a16:creationId xmlns:a16="http://schemas.microsoft.com/office/drawing/2014/main" id="{7717A05A-4719-4B7F-A1F5-346A0AF51E92}"/>
                </a:ext>
              </a:extLst>
            </p:cNvPr>
            <p:cNvSpPr>
              <a:spLocks noChangeShapeType="1"/>
            </p:cNvSpPr>
            <p:nvPr/>
          </p:nvSpPr>
          <p:spPr bwMode="auto">
            <a:xfrm flipV="1">
              <a:off x="11510"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Line 14">
              <a:extLst>
                <a:ext uri="{FF2B5EF4-FFF2-40B4-BE49-F238E27FC236}">
                  <a16:creationId xmlns:a16="http://schemas.microsoft.com/office/drawing/2014/main" id="{00E86DE1-0E3B-4C72-A697-3DAAC9B416AE}"/>
                </a:ext>
              </a:extLst>
            </p:cNvPr>
            <p:cNvSpPr>
              <a:spLocks noChangeShapeType="1"/>
            </p:cNvSpPr>
            <p:nvPr/>
          </p:nvSpPr>
          <p:spPr bwMode="auto">
            <a:xfrm>
              <a:off x="11608"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Line 15">
              <a:extLst>
                <a:ext uri="{FF2B5EF4-FFF2-40B4-BE49-F238E27FC236}">
                  <a16:creationId xmlns:a16="http://schemas.microsoft.com/office/drawing/2014/main" id="{FA57B60B-C7F3-4A1E-BE81-D5BDB1BD7938}"/>
                </a:ext>
              </a:extLst>
            </p:cNvPr>
            <p:cNvSpPr>
              <a:spLocks noChangeShapeType="1"/>
            </p:cNvSpPr>
            <p:nvPr/>
          </p:nvSpPr>
          <p:spPr bwMode="auto">
            <a:xfrm>
              <a:off x="11608" y="8341"/>
              <a:ext cx="99"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Line 16">
              <a:extLst>
                <a:ext uri="{FF2B5EF4-FFF2-40B4-BE49-F238E27FC236}">
                  <a16:creationId xmlns:a16="http://schemas.microsoft.com/office/drawing/2014/main" id="{33F9C8D9-E8C3-405D-AEA3-6CD54DB3FF58}"/>
                </a:ext>
              </a:extLst>
            </p:cNvPr>
            <p:cNvSpPr>
              <a:spLocks noChangeShapeType="1"/>
            </p:cNvSpPr>
            <p:nvPr/>
          </p:nvSpPr>
          <p:spPr bwMode="auto">
            <a:xfrm flipH="1" flipV="1">
              <a:off x="11705" y="7967"/>
              <a:ext cx="2"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Line 17">
              <a:extLst>
                <a:ext uri="{FF2B5EF4-FFF2-40B4-BE49-F238E27FC236}">
                  <a16:creationId xmlns:a16="http://schemas.microsoft.com/office/drawing/2014/main" id="{7F63BD0F-9C6E-4A49-840B-62CD7F927C71}"/>
                </a:ext>
              </a:extLst>
            </p:cNvPr>
            <p:cNvSpPr>
              <a:spLocks noChangeShapeType="1"/>
            </p:cNvSpPr>
            <p:nvPr/>
          </p:nvSpPr>
          <p:spPr bwMode="auto">
            <a:xfrm>
              <a:off x="11705"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 name="Line 18">
              <a:extLst>
                <a:ext uri="{FF2B5EF4-FFF2-40B4-BE49-F238E27FC236}">
                  <a16:creationId xmlns:a16="http://schemas.microsoft.com/office/drawing/2014/main" id="{26D3820B-9DE9-4F9F-AE3B-0B42D8C17239}"/>
                </a:ext>
              </a:extLst>
            </p:cNvPr>
            <p:cNvSpPr>
              <a:spLocks noChangeShapeType="1"/>
            </p:cNvSpPr>
            <p:nvPr/>
          </p:nvSpPr>
          <p:spPr bwMode="auto">
            <a:xfrm flipV="1">
              <a:off x="11805"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Line 19">
              <a:extLst>
                <a:ext uri="{FF2B5EF4-FFF2-40B4-BE49-F238E27FC236}">
                  <a16:creationId xmlns:a16="http://schemas.microsoft.com/office/drawing/2014/main" id="{56211CB6-F943-41EE-82E8-DFFC6C8FEC80}"/>
                </a:ext>
              </a:extLst>
            </p:cNvPr>
            <p:cNvSpPr>
              <a:spLocks noChangeShapeType="1"/>
            </p:cNvSpPr>
            <p:nvPr/>
          </p:nvSpPr>
          <p:spPr bwMode="auto">
            <a:xfrm>
              <a:off x="1190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 name="Line 20">
              <a:extLst>
                <a:ext uri="{FF2B5EF4-FFF2-40B4-BE49-F238E27FC236}">
                  <a16:creationId xmlns:a16="http://schemas.microsoft.com/office/drawing/2014/main" id="{3F901593-7520-40DC-A50B-028A065C71C8}"/>
                </a:ext>
              </a:extLst>
            </p:cNvPr>
            <p:cNvSpPr>
              <a:spLocks noChangeShapeType="1"/>
            </p:cNvSpPr>
            <p:nvPr/>
          </p:nvSpPr>
          <p:spPr bwMode="auto">
            <a:xfrm flipV="1">
              <a:off x="12001"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Line 21">
              <a:extLst>
                <a:ext uri="{FF2B5EF4-FFF2-40B4-BE49-F238E27FC236}">
                  <a16:creationId xmlns:a16="http://schemas.microsoft.com/office/drawing/2014/main" id="{30D7B33D-27E7-4983-8BFC-0E2CC9A4FD7C}"/>
                </a:ext>
              </a:extLst>
            </p:cNvPr>
            <p:cNvSpPr>
              <a:spLocks noChangeShapeType="1"/>
            </p:cNvSpPr>
            <p:nvPr/>
          </p:nvSpPr>
          <p:spPr bwMode="auto">
            <a:xfrm>
              <a:off x="12097"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Line 22">
              <a:extLst>
                <a:ext uri="{FF2B5EF4-FFF2-40B4-BE49-F238E27FC236}">
                  <a16:creationId xmlns:a16="http://schemas.microsoft.com/office/drawing/2014/main" id="{4F1C4392-8254-4220-9A07-062790045462}"/>
                </a:ext>
              </a:extLst>
            </p:cNvPr>
            <p:cNvSpPr>
              <a:spLocks noChangeShapeType="1"/>
            </p:cNvSpPr>
            <p:nvPr/>
          </p:nvSpPr>
          <p:spPr bwMode="auto">
            <a:xfrm flipV="1">
              <a:off x="12197"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 name="Line 23">
              <a:extLst>
                <a:ext uri="{FF2B5EF4-FFF2-40B4-BE49-F238E27FC236}">
                  <a16:creationId xmlns:a16="http://schemas.microsoft.com/office/drawing/2014/main" id="{B2EC3B28-882E-4B34-B6F0-996403622980}"/>
                </a:ext>
              </a:extLst>
            </p:cNvPr>
            <p:cNvSpPr>
              <a:spLocks noChangeShapeType="1"/>
            </p:cNvSpPr>
            <p:nvPr/>
          </p:nvSpPr>
          <p:spPr bwMode="auto">
            <a:xfrm>
              <a:off x="12295"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Line 24">
              <a:extLst>
                <a:ext uri="{FF2B5EF4-FFF2-40B4-BE49-F238E27FC236}">
                  <a16:creationId xmlns:a16="http://schemas.microsoft.com/office/drawing/2014/main" id="{93A28186-28A9-4DF6-B017-344C9B68974C}"/>
                </a:ext>
              </a:extLst>
            </p:cNvPr>
            <p:cNvSpPr>
              <a:spLocks noChangeShapeType="1"/>
            </p:cNvSpPr>
            <p:nvPr/>
          </p:nvSpPr>
          <p:spPr bwMode="auto">
            <a:xfrm>
              <a:off x="12295" y="8341"/>
              <a:ext cx="98"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 name="Line 25">
              <a:extLst>
                <a:ext uri="{FF2B5EF4-FFF2-40B4-BE49-F238E27FC236}">
                  <a16:creationId xmlns:a16="http://schemas.microsoft.com/office/drawing/2014/main" id="{4ED6A9E7-5FA3-4154-A449-7B2721CB72BF}"/>
                </a:ext>
              </a:extLst>
            </p:cNvPr>
            <p:cNvSpPr>
              <a:spLocks noChangeShapeType="1"/>
            </p:cNvSpPr>
            <p:nvPr/>
          </p:nvSpPr>
          <p:spPr bwMode="auto">
            <a:xfrm flipV="1">
              <a:off x="12393"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 name="Line 26">
              <a:extLst>
                <a:ext uri="{FF2B5EF4-FFF2-40B4-BE49-F238E27FC236}">
                  <a16:creationId xmlns:a16="http://schemas.microsoft.com/office/drawing/2014/main" id="{B0EB67E5-E5D3-44BE-A1F7-B85929B9723A}"/>
                </a:ext>
              </a:extLst>
            </p:cNvPr>
            <p:cNvSpPr>
              <a:spLocks noChangeShapeType="1"/>
            </p:cNvSpPr>
            <p:nvPr/>
          </p:nvSpPr>
          <p:spPr bwMode="auto">
            <a:xfrm>
              <a:off x="1239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2" name="Line 27">
              <a:extLst>
                <a:ext uri="{FF2B5EF4-FFF2-40B4-BE49-F238E27FC236}">
                  <a16:creationId xmlns:a16="http://schemas.microsoft.com/office/drawing/2014/main" id="{41F8C424-58D3-4C3E-B3D1-42728F3E4CB7}"/>
                </a:ext>
              </a:extLst>
            </p:cNvPr>
            <p:cNvSpPr>
              <a:spLocks noChangeShapeType="1"/>
            </p:cNvSpPr>
            <p:nvPr/>
          </p:nvSpPr>
          <p:spPr bwMode="auto">
            <a:xfrm flipV="1">
              <a:off x="12489"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3" name="Line 28">
              <a:extLst>
                <a:ext uri="{FF2B5EF4-FFF2-40B4-BE49-F238E27FC236}">
                  <a16:creationId xmlns:a16="http://schemas.microsoft.com/office/drawing/2014/main" id="{7CD5BEB9-FB86-4E3E-80B2-82AC542A70E0}"/>
                </a:ext>
              </a:extLst>
            </p:cNvPr>
            <p:cNvSpPr>
              <a:spLocks noChangeShapeType="1"/>
            </p:cNvSpPr>
            <p:nvPr/>
          </p:nvSpPr>
          <p:spPr bwMode="auto">
            <a:xfrm>
              <a:off x="12589"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4" name="Line 29">
              <a:extLst>
                <a:ext uri="{FF2B5EF4-FFF2-40B4-BE49-F238E27FC236}">
                  <a16:creationId xmlns:a16="http://schemas.microsoft.com/office/drawing/2014/main" id="{E2C8AB7B-F62A-4CCE-BFF3-E3B6B303237B}"/>
                </a:ext>
              </a:extLst>
            </p:cNvPr>
            <p:cNvSpPr>
              <a:spLocks noChangeShapeType="1"/>
            </p:cNvSpPr>
            <p:nvPr/>
          </p:nvSpPr>
          <p:spPr bwMode="auto">
            <a:xfrm flipV="1">
              <a:off x="12687"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 name="Line 30">
              <a:extLst>
                <a:ext uri="{FF2B5EF4-FFF2-40B4-BE49-F238E27FC236}">
                  <a16:creationId xmlns:a16="http://schemas.microsoft.com/office/drawing/2014/main" id="{B900E632-BBCF-4790-93E9-7151D5736087}"/>
                </a:ext>
              </a:extLst>
            </p:cNvPr>
            <p:cNvSpPr>
              <a:spLocks noChangeShapeType="1"/>
            </p:cNvSpPr>
            <p:nvPr/>
          </p:nvSpPr>
          <p:spPr bwMode="auto">
            <a:xfrm>
              <a:off x="12785"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 name="Line 31">
              <a:extLst>
                <a:ext uri="{FF2B5EF4-FFF2-40B4-BE49-F238E27FC236}">
                  <a16:creationId xmlns:a16="http://schemas.microsoft.com/office/drawing/2014/main" id="{4994690D-8D55-4607-9BFB-82FB03498DC2}"/>
                </a:ext>
              </a:extLst>
            </p:cNvPr>
            <p:cNvSpPr>
              <a:spLocks noChangeShapeType="1"/>
            </p:cNvSpPr>
            <p:nvPr/>
          </p:nvSpPr>
          <p:spPr bwMode="auto">
            <a:xfrm flipV="1">
              <a:off x="1288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 name="Line 32">
              <a:extLst>
                <a:ext uri="{FF2B5EF4-FFF2-40B4-BE49-F238E27FC236}">
                  <a16:creationId xmlns:a16="http://schemas.microsoft.com/office/drawing/2014/main" id="{7B8F1E0B-7E95-4E3F-8569-7C10AA003C69}"/>
                </a:ext>
              </a:extLst>
            </p:cNvPr>
            <p:cNvSpPr>
              <a:spLocks noChangeShapeType="1"/>
            </p:cNvSpPr>
            <p:nvPr/>
          </p:nvSpPr>
          <p:spPr bwMode="auto">
            <a:xfrm>
              <a:off x="10924" y="7967"/>
              <a:ext cx="196"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 name="Line 33">
              <a:extLst>
                <a:ext uri="{FF2B5EF4-FFF2-40B4-BE49-F238E27FC236}">
                  <a16:creationId xmlns:a16="http://schemas.microsoft.com/office/drawing/2014/main" id="{794F21B2-A261-47D9-AF0B-77EA808A1ED0}"/>
                </a:ext>
              </a:extLst>
            </p:cNvPr>
            <p:cNvSpPr>
              <a:spLocks noChangeShapeType="1"/>
            </p:cNvSpPr>
            <p:nvPr/>
          </p:nvSpPr>
          <p:spPr bwMode="auto">
            <a:xfrm flipV="1">
              <a:off x="11118"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43" name="ZoneTexte 42">
            <a:extLst>
              <a:ext uri="{FF2B5EF4-FFF2-40B4-BE49-F238E27FC236}">
                <a16:creationId xmlns:a16="http://schemas.microsoft.com/office/drawing/2014/main" id="{1BCC6C08-B01F-4D69-8FDA-93E44D2EAA12}"/>
              </a:ext>
            </a:extLst>
          </p:cNvPr>
          <p:cNvSpPr txBox="1"/>
          <p:nvPr/>
        </p:nvSpPr>
        <p:spPr>
          <a:xfrm>
            <a:off x="7930979" y="1742294"/>
            <a:ext cx="3304425" cy="369332"/>
          </a:xfrm>
          <a:prstGeom prst="rect">
            <a:avLst/>
          </a:prstGeom>
          <a:noFill/>
        </p:spPr>
        <p:txBody>
          <a:bodyPr wrap="square" rtlCol="0">
            <a:spAutoFit/>
          </a:bodyPr>
          <a:lstStyle/>
          <a:p>
            <a:r>
              <a:rPr lang="fr-FR" b="1">
                <a:solidFill>
                  <a:srgbClr val="002060"/>
                </a:solidFill>
              </a:rPr>
              <a:t>NUMEROS UTILES / CONTACT </a:t>
            </a:r>
            <a:endParaRPr lang="fr-FR">
              <a:solidFill>
                <a:srgbClr val="002060"/>
              </a:solidFill>
            </a:endParaRPr>
          </a:p>
        </p:txBody>
      </p:sp>
      <p:graphicFrame>
        <p:nvGraphicFramePr>
          <p:cNvPr id="45" name="Tableau 44">
            <a:extLst>
              <a:ext uri="{FF2B5EF4-FFF2-40B4-BE49-F238E27FC236}">
                <a16:creationId xmlns:a16="http://schemas.microsoft.com/office/drawing/2014/main" id="{D43667B2-8314-420C-9E87-7CDA4C573EC5}"/>
              </a:ext>
            </a:extLst>
          </p:cNvPr>
          <p:cNvGraphicFramePr>
            <a:graphicFrameLocks noGrp="1"/>
          </p:cNvGraphicFramePr>
          <p:nvPr>
            <p:extLst>
              <p:ext uri="{D42A27DB-BD31-4B8C-83A1-F6EECF244321}">
                <p14:modId xmlns:p14="http://schemas.microsoft.com/office/powerpoint/2010/main" val="1765438752"/>
              </p:ext>
            </p:extLst>
          </p:nvPr>
        </p:nvGraphicFramePr>
        <p:xfrm>
          <a:off x="7461008" y="2363296"/>
          <a:ext cx="4370664" cy="1335110"/>
        </p:xfrm>
        <a:graphic>
          <a:graphicData uri="http://schemas.openxmlformats.org/drawingml/2006/table">
            <a:tbl>
              <a:tblPr firstRow="1" bandRow="1">
                <a:tableStyleId>{5940675A-B579-460E-94D1-54222C63F5DA}</a:tableStyleId>
              </a:tblPr>
              <a:tblGrid>
                <a:gridCol w="2185332">
                  <a:extLst>
                    <a:ext uri="{9D8B030D-6E8A-4147-A177-3AD203B41FA5}">
                      <a16:colId xmlns:a16="http://schemas.microsoft.com/office/drawing/2014/main" val="1362078342"/>
                    </a:ext>
                  </a:extLst>
                </a:gridCol>
                <a:gridCol w="2185332">
                  <a:extLst>
                    <a:ext uri="{9D8B030D-6E8A-4147-A177-3AD203B41FA5}">
                      <a16:colId xmlns:a16="http://schemas.microsoft.com/office/drawing/2014/main" val="3240689007"/>
                    </a:ext>
                  </a:extLst>
                </a:gridCol>
              </a:tblGrid>
              <a:tr h="267022">
                <a:tc>
                  <a:txBody>
                    <a:bodyPr/>
                    <a:lstStyle/>
                    <a:p>
                      <a:pPr>
                        <a:spcAft>
                          <a:spcPts val="0"/>
                        </a:spcAft>
                      </a:pPr>
                      <a:r>
                        <a:rPr lang="fr-FR" sz="1100">
                          <a:effectLst/>
                          <a:latin typeface="Times New Roman" panose="02020603050405020304" pitchFamily="18" charset="0"/>
                          <a:ea typeface="Times New Roman" panose="02020603050405020304" pitchFamily="18" charset="0"/>
                        </a:rPr>
                        <a:t> Infirmerie</a:t>
                      </a:r>
                      <a:endParaRPr lang="fr-FR"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Aft>
                          <a:spcPts val="0"/>
                        </a:spcAft>
                      </a:pPr>
                      <a:r>
                        <a:rPr lang="fr-FR" sz="1100">
                          <a:effectLst/>
                          <a:latin typeface="Times New Roman" panose="02020603050405020304" pitchFamily="18" charset="0"/>
                          <a:ea typeface="Times New Roman" panose="02020603050405020304" pitchFamily="18" charset="0"/>
                        </a:rPr>
                        <a:t> 3769</a:t>
                      </a:r>
                      <a:endParaRPr lang="fr-FR" sz="12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583425482"/>
                  </a:ext>
                </a:extLst>
              </a:tr>
              <a:tr h="267022">
                <a:tc>
                  <a:txBody>
                    <a:bodyPr/>
                    <a:lstStyle/>
                    <a:p>
                      <a:pPr>
                        <a:spcAft>
                          <a:spcPts val="0"/>
                        </a:spcAft>
                      </a:pPr>
                      <a:r>
                        <a:rPr lang="fr-FR" sz="1100">
                          <a:effectLst/>
                          <a:latin typeface="Times New Roman" panose="02020603050405020304" pitchFamily="18" charset="0"/>
                          <a:ea typeface="Times New Roman" panose="02020603050405020304" pitchFamily="18" charset="0"/>
                        </a:rPr>
                        <a:t> Infirmerie (secrétariat)</a:t>
                      </a:r>
                      <a:endParaRPr lang="fr-FR"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Aft>
                          <a:spcPts val="0"/>
                        </a:spcAft>
                      </a:pPr>
                      <a:r>
                        <a:rPr lang="fr-FR" sz="1100">
                          <a:effectLst/>
                          <a:latin typeface="Times New Roman" panose="02020603050405020304" pitchFamily="18" charset="0"/>
                          <a:ea typeface="Times New Roman" panose="02020603050405020304" pitchFamily="18" charset="0"/>
                        </a:rPr>
                        <a:t> 2166</a:t>
                      </a:r>
                      <a:endParaRPr lang="fr-FR" sz="12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654453335"/>
                  </a:ext>
                </a:extLst>
              </a:tr>
              <a:tr h="267022">
                <a:tc>
                  <a:txBody>
                    <a:bodyPr/>
                    <a:lstStyle/>
                    <a:p>
                      <a:pPr>
                        <a:spcAft>
                          <a:spcPts val="0"/>
                        </a:spcAft>
                      </a:pPr>
                      <a:r>
                        <a:rPr lang="fr-FR" sz="1100">
                          <a:effectLst/>
                          <a:latin typeface="Times New Roman" panose="02020603050405020304" pitchFamily="18" charset="0"/>
                          <a:ea typeface="Times New Roman" panose="02020603050405020304" pitchFamily="18" charset="0"/>
                        </a:rPr>
                        <a:t> Pompiers</a:t>
                      </a:r>
                      <a:endParaRPr lang="fr-FR"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Aft>
                          <a:spcPts val="0"/>
                        </a:spcAft>
                      </a:pPr>
                      <a:r>
                        <a:rPr lang="fr-FR" sz="1100">
                          <a:effectLst/>
                          <a:latin typeface="Times New Roman" panose="02020603050405020304" pitchFamily="18" charset="0"/>
                          <a:ea typeface="Times New Roman" panose="02020603050405020304" pitchFamily="18" charset="0"/>
                        </a:rPr>
                        <a:t> 3131 </a:t>
                      </a:r>
                      <a:endParaRPr lang="fr-FR" sz="12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809748563"/>
                  </a:ext>
                </a:extLst>
              </a:tr>
              <a:tr h="267022">
                <a:tc>
                  <a:txBody>
                    <a:bodyPr/>
                    <a:lstStyle/>
                    <a:p>
                      <a:pPr>
                        <a:spcAft>
                          <a:spcPts val="0"/>
                        </a:spcAft>
                      </a:pPr>
                      <a:r>
                        <a:rPr lang="fr-FR" sz="1100">
                          <a:effectLst/>
                          <a:latin typeface="Times New Roman" panose="02020603050405020304" pitchFamily="18" charset="0"/>
                          <a:ea typeface="Times New Roman" panose="02020603050405020304" pitchFamily="18" charset="0"/>
                        </a:rPr>
                        <a:t> Sécurité</a:t>
                      </a:r>
                      <a:endParaRPr lang="fr-FR"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Aft>
                          <a:spcPts val="0"/>
                        </a:spcAft>
                      </a:pPr>
                      <a:r>
                        <a:rPr lang="fr-FR" sz="1100">
                          <a:effectLst/>
                          <a:latin typeface="Times New Roman" panose="02020603050405020304" pitchFamily="18" charset="0"/>
                          <a:ea typeface="Times New Roman" panose="02020603050405020304" pitchFamily="18" charset="0"/>
                        </a:rPr>
                        <a:t> 3745</a:t>
                      </a:r>
                      <a:endParaRPr lang="fr-FR" sz="12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628837705"/>
                  </a:ext>
                </a:extLst>
              </a:tr>
              <a:tr h="267022">
                <a:tc>
                  <a:txBody>
                    <a:bodyPr/>
                    <a:lstStyle/>
                    <a:p>
                      <a:pPr>
                        <a:spcAft>
                          <a:spcPts val="0"/>
                        </a:spcAft>
                      </a:pPr>
                      <a:r>
                        <a:rPr lang="fr-FR" sz="1100">
                          <a:effectLst/>
                          <a:latin typeface="Times New Roman" panose="02020603050405020304" pitchFamily="18" charset="0"/>
                          <a:ea typeface="Times New Roman" panose="02020603050405020304" pitchFamily="18" charset="0"/>
                        </a:rPr>
                        <a:t> PC GIP</a:t>
                      </a:r>
                      <a:endParaRPr lang="fr-FR"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Aft>
                          <a:spcPts val="0"/>
                        </a:spcAft>
                      </a:pPr>
                      <a:r>
                        <a:rPr lang="fr-FR" sz="1100">
                          <a:effectLst/>
                          <a:latin typeface="Times New Roman" panose="02020603050405020304" pitchFamily="18" charset="0"/>
                          <a:ea typeface="Times New Roman" panose="02020603050405020304" pitchFamily="18" charset="0"/>
                        </a:rPr>
                        <a:t> </a:t>
                      </a:r>
                      <a:r>
                        <a:rPr lang="en-US" sz="1100">
                          <a:effectLst/>
                          <a:latin typeface="Times New Roman" panose="02020603050405020304" pitchFamily="18" charset="0"/>
                          <a:ea typeface="Times New Roman" panose="02020603050405020304" pitchFamily="18" charset="0"/>
                        </a:rPr>
                        <a:t>3255</a:t>
                      </a:r>
                      <a:endParaRPr lang="fr-FR" sz="12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109698039"/>
                  </a:ext>
                </a:extLst>
              </a:tr>
            </a:tbl>
          </a:graphicData>
        </a:graphic>
      </p:graphicFrame>
      <p:sp>
        <p:nvSpPr>
          <p:cNvPr id="46" name="ZoneTexte 45">
            <a:extLst>
              <a:ext uri="{FF2B5EF4-FFF2-40B4-BE49-F238E27FC236}">
                <a16:creationId xmlns:a16="http://schemas.microsoft.com/office/drawing/2014/main" id="{97D013F3-2111-411C-ADBA-22C3E401895E}"/>
              </a:ext>
            </a:extLst>
          </p:cNvPr>
          <p:cNvSpPr txBox="1"/>
          <p:nvPr/>
        </p:nvSpPr>
        <p:spPr>
          <a:xfrm>
            <a:off x="7785076" y="4163125"/>
            <a:ext cx="3898147" cy="923330"/>
          </a:xfrm>
          <a:prstGeom prst="rect">
            <a:avLst/>
          </a:prstGeom>
          <a:noFill/>
        </p:spPr>
        <p:txBody>
          <a:bodyPr wrap="square" rtlCol="0">
            <a:spAutoFit/>
          </a:bodyPr>
          <a:lstStyle/>
          <a:p>
            <a:r>
              <a:rPr lang="fr-FR" b="1"/>
              <a:t>Appel des secours (Ambulance/ Incendie) au 3131 d'un Tel fixe ou au 04.42.47.31.31 d'un portable</a:t>
            </a:r>
            <a:endParaRPr lang="fr-FR"/>
          </a:p>
        </p:txBody>
      </p:sp>
      <p:pic>
        <p:nvPicPr>
          <p:cNvPr id="50" name="Image 49">
            <a:extLst>
              <a:ext uri="{FF2B5EF4-FFF2-40B4-BE49-F238E27FC236}">
                <a16:creationId xmlns:a16="http://schemas.microsoft.com/office/drawing/2014/main" id="{6CE3CEA1-ADA3-4415-B642-DFB26A8742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6646" y="195165"/>
            <a:ext cx="1734546" cy="730046"/>
          </a:xfrm>
          <a:prstGeom prst="rect">
            <a:avLst/>
          </a:prstGeom>
        </p:spPr>
      </p:pic>
      <p:sp>
        <p:nvSpPr>
          <p:cNvPr id="51" name="ZoneTexte 50">
            <a:extLst>
              <a:ext uri="{FF2B5EF4-FFF2-40B4-BE49-F238E27FC236}">
                <a16:creationId xmlns:a16="http://schemas.microsoft.com/office/drawing/2014/main" id="{F919E89C-08CE-4381-A74B-29C52E3AE147}"/>
              </a:ext>
            </a:extLst>
          </p:cNvPr>
          <p:cNvSpPr txBox="1"/>
          <p:nvPr/>
        </p:nvSpPr>
        <p:spPr>
          <a:xfrm>
            <a:off x="1810023" y="6387868"/>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47" name="Espace réservé de la date 46">
            <a:extLst>
              <a:ext uri="{FF2B5EF4-FFF2-40B4-BE49-F238E27FC236}">
                <a16:creationId xmlns:a16="http://schemas.microsoft.com/office/drawing/2014/main" id="{525338A7-AF22-44D2-A663-6219334B66F4}"/>
              </a:ext>
            </a:extLst>
          </p:cNvPr>
          <p:cNvSpPr>
            <a:spLocks noGrp="1"/>
          </p:cNvSpPr>
          <p:nvPr>
            <p:ph type="dt" sz="half" idx="10"/>
          </p:nvPr>
        </p:nvSpPr>
        <p:spPr>
          <a:xfrm>
            <a:off x="312719" y="6436137"/>
            <a:ext cx="2472271" cy="365125"/>
          </a:xfrm>
        </p:spPr>
        <p:txBody>
          <a:bodyPr/>
          <a:lstStyle/>
          <a:p>
            <a:fld id="{F7CCF838-B3A0-43DC-880D-C2FB209E4FEA}" type="datetime1">
              <a:rPr lang="fr-FR" smtClean="0"/>
              <a:t>27/03/2024</a:t>
            </a:fld>
            <a:endParaRPr lang="fr-FR"/>
          </a:p>
        </p:txBody>
      </p:sp>
      <p:sp>
        <p:nvSpPr>
          <p:cNvPr id="49" name="Espace réservé du numéro de diapositive 48">
            <a:extLst>
              <a:ext uri="{FF2B5EF4-FFF2-40B4-BE49-F238E27FC236}">
                <a16:creationId xmlns:a16="http://schemas.microsoft.com/office/drawing/2014/main" id="{EE9A1ABA-52C0-4053-B05E-FC5C7782FC05}"/>
              </a:ext>
            </a:extLst>
          </p:cNvPr>
          <p:cNvSpPr>
            <a:spLocks noGrp="1"/>
          </p:cNvSpPr>
          <p:nvPr>
            <p:ph type="sldNum" sz="quarter" idx="12"/>
          </p:nvPr>
        </p:nvSpPr>
        <p:spPr/>
        <p:txBody>
          <a:bodyPr/>
          <a:lstStyle/>
          <a:p>
            <a:fld id="{3746BD9C-EB79-4C44-A661-EB129AA754D7}" type="slidenum">
              <a:rPr lang="fr-FR" smtClean="0"/>
              <a:t>19</a:t>
            </a:fld>
            <a:endParaRPr lang="fr-FR"/>
          </a:p>
        </p:txBody>
      </p:sp>
      <p:sp>
        <p:nvSpPr>
          <p:cNvPr id="52" name="ZoneTexte 51">
            <a:extLst>
              <a:ext uri="{FF2B5EF4-FFF2-40B4-BE49-F238E27FC236}">
                <a16:creationId xmlns:a16="http://schemas.microsoft.com/office/drawing/2014/main" id="{914A8968-FD65-4C84-8638-3323CF349663}"/>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5" name="Image 4">
            <a:extLst>
              <a:ext uri="{FF2B5EF4-FFF2-40B4-BE49-F238E27FC236}">
                <a16:creationId xmlns:a16="http://schemas.microsoft.com/office/drawing/2014/main" id="{F9FFABBE-5B36-40ED-B146-5AA15EAA9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09" y="965609"/>
            <a:ext cx="7289904" cy="5148864"/>
          </a:xfrm>
          <a:prstGeom prst="rect">
            <a:avLst/>
          </a:prstGeom>
        </p:spPr>
      </p:pic>
    </p:spTree>
    <p:extLst>
      <p:ext uri="{BB962C8B-B14F-4D97-AF65-F5344CB8AC3E}">
        <p14:creationId xmlns:p14="http://schemas.microsoft.com/office/powerpoint/2010/main" val="3068925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59DFCB8-6A0E-4472-A082-146426897201}"/>
              </a:ext>
            </a:extLst>
          </p:cNvPr>
          <p:cNvSpPr txBox="1"/>
          <p:nvPr/>
        </p:nvSpPr>
        <p:spPr>
          <a:xfrm>
            <a:off x="331934" y="300282"/>
            <a:ext cx="9757766" cy="646331"/>
          </a:xfrm>
          <a:prstGeom prst="rect">
            <a:avLst/>
          </a:prstGeom>
          <a:noFill/>
        </p:spPr>
        <p:txBody>
          <a:bodyPr wrap="square" lIns="91440" tIns="45720" rIns="91440" bIns="45720" rtlCol="0" anchor="t">
            <a:spAutoFit/>
          </a:bodyPr>
          <a:lstStyle/>
          <a:p>
            <a:r>
              <a:rPr lang="fr-FR" sz="2200" b="1">
                <a:solidFill>
                  <a:srgbClr val="002060"/>
                </a:solidFill>
              </a:rPr>
              <a:t>Alarme Incendie et évacuation en cave Hydraulique et cave à Eau</a:t>
            </a:r>
            <a:endParaRPr lang="fr-FR" sz="1100">
              <a:solidFill>
                <a:srgbClr val="002060"/>
              </a:solidFill>
            </a:endParaRPr>
          </a:p>
          <a:p>
            <a:endParaRPr lang="fr-FR" sz="1400">
              <a:solidFill>
                <a:srgbClr val="002060"/>
              </a:solidFill>
            </a:endParaRPr>
          </a:p>
        </p:txBody>
      </p:sp>
      <p:grpSp>
        <p:nvGrpSpPr>
          <p:cNvPr id="7" name="Group 2">
            <a:extLst>
              <a:ext uri="{FF2B5EF4-FFF2-40B4-BE49-F238E27FC236}">
                <a16:creationId xmlns:a16="http://schemas.microsoft.com/office/drawing/2014/main" id="{D57B2DA1-7F42-4C13-B1C9-DBB1EA96FFF8}"/>
              </a:ext>
            </a:extLst>
          </p:cNvPr>
          <p:cNvGrpSpPr>
            <a:grpSpLocks/>
          </p:cNvGrpSpPr>
          <p:nvPr/>
        </p:nvGrpSpPr>
        <p:grpSpPr bwMode="auto">
          <a:xfrm>
            <a:off x="7738957" y="-7472908"/>
            <a:ext cx="3395308" cy="376"/>
            <a:chOff x="10922" y="7967"/>
            <a:chExt cx="4609" cy="376"/>
          </a:xfrm>
        </p:grpSpPr>
        <p:sp>
          <p:nvSpPr>
            <p:cNvPr id="8" name="Line 3">
              <a:extLst>
                <a:ext uri="{FF2B5EF4-FFF2-40B4-BE49-F238E27FC236}">
                  <a16:creationId xmlns:a16="http://schemas.microsoft.com/office/drawing/2014/main" id="{3A5A8C08-7A2D-4EBF-8F37-F5AB9D447672}"/>
                </a:ext>
              </a:extLst>
            </p:cNvPr>
            <p:cNvSpPr>
              <a:spLocks noChangeShapeType="1"/>
            </p:cNvSpPr>
            <p:nvPr/>
          </p:nvSpPr>
          <p:spPr bwMode="auto">
            <a:xfrm>
              <a:off x="12981" y="8341"/>
              <a:ext cx="1471"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Line 4">
              <a:extLst>
                <a:ext uri="{FF2B5EF4-FFF2-40B4-BE49-F238E27FC236}">
                  <a16:creationId xmlns:a16="http://schemas.microsoft.com/office/drawing/2014/main" id="{33FBA232-CAB7-40B5-9FC3-6525C15C55D7}"/>
                </a:ext>
              </a:extLst>
            </p:cNvPr>
            <p:cNvSpPr>
              <a:spLocks noChangeShapeType="1"/>
            </p:cNvSpPr>
            <p:nvPr/>
          </p:nvSpPr>
          <p:spPr bwMode="auto">
            <a:xfrm flipV="1">
              <a:off x="14452"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Line 5">
              <a:extLst>
                <a:ext uri="{FF2B5EF4-FFF2-40B4-BE49-F238E27FC236}">
                  <a16:creationId xmlns:a16="http://schemas.microsoft.com/office/drawing/2014/main" id="{CD35201F-E810-4C7B-A020-A5248DA79A0A}"/>
                </a:ext>
              </a:extLst>
            </p:cNvPr>
            <p:cNvSpPr>
              <a:spLocks noChangeShapeType="1"/>
            </p:cNvSpPr>
            <p:nvPr/>
          </p:nvSpPr>
          <p:spPr bwMode="auto">
            <a:xfrm>
              <a:off x="14452" y="7967"/>
              <a:ext cx="687"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Line 6">
              <a:extLst>
                <a:ext uri="{FF2B5EF4-FFF2-40B4-BE49-F238E27FC236}">
                  <a16:creationId xmlns:a16="http://schemas.microsoft.com/office/drawing/2014/main" id="{CC42B6FB-1AD9-4C29-A06C-CEC3FAEC43E4}"/>
                </a:ext>
              </a:extLst>
            </p:cNvPr>
            <p:cNvSpPr>
              <a:spLocks noChangeShapeType="1"/>
            </p:cNvSpPr>
            <p:nvPr/>
          </p:nvSpPr>
          <p:spPr bwMode="auto">
            <a:xfrm>
              <a:off x="15139"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Line 7">
              <a:extLst>
                <a:ext uri="{FF2B5EF4-FFF2-40B4-BE49-F238E27FC236}">
                  <a16:creationId xmlns:a16="http://schemas.microsoft.com/office/drawing/2014/main" id="{F0369521-EE04-48B5-98CA-9F3653C130A8}"/>
                </a:ext>
              </a:extLst>
            </p:cNvPr>
            <p:cNvSpPr>
              <a:spLocks noChangeShapeType="1"/>
            </p:cNvSpPr>
            <p:nvPr/>
          </p:nvSpPr>
          <p:spPr bwMode="auto">
            <a:xfrm>
              <a:off x="15139" y="8341"/>
              <a:ext cx="392"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Line 8">
              <a:extLst>
                <a:ext uri="{FF2B5EF4-FFF2-40B4-BE49-F238E27FC236}">
                  <a16:creationId xmlns:a16="http://schemas.microsoft.com/office/drawing/2014/main" id="{56A363BB-A385-4BC8-83AD-F1089AAD5C44}"/>
                </a:ext>
              </a:extLst>
            </p:cNvPr>
            <p:cNvSpPr>
              <a:spLocks noChangeShapeType="1"/>
            </p:cNvSpPr>
            <p:nvPr/>
          </p:nvSpPr>
          <p:spPr bwMode="auto">
            <a:xfrm flipV="1">
              <a:off x="10922"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Line 9">
              <a:extLst>
                <a:ext uri="{FF2B5EF4-FFF2-40B4-BE49-F238E27FC236}">
                  <a16:creationId xmlns:a16="http://schemas.microsoft.com/office/drawing/2014/main" id="{0679BB6D-9EBA-4FA7-AFD4-1EF30834840B}"/>
                </a:ext>
              </a:extLst>
            </p:cNvPr>
            <p:cNvSpPr>
              <a:spLocks noChangeShapeType="1"/>
            </p:cNvSpPr>
            <p:nvPr/>
          </p:nvSpPr>
          <p:spPr bwMode="auto">
            <a:xfrm flipV="1">
              <a:off x="12981"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Line 10">
              <a:extLst>
                <a:ext uri="{FF2B5EF4-FFF2-40B4-BE49-F238E27FC236}">
                  <a16:creationId xmlns:a16="http://schemas.microsoft.com/office/drawing/2014/main" id="{A97BAFD9-F5A8-4572-9D98-9DC4C734219F}"/>
                </a:ext>
              </a:extLst>
            </p:cNvPr>
            <p:cNvSpPr>
              <a:spLocks noChangeShapeType="1"/>
            </p:cNvSpPr>
            <p:nvPr/>
          </p:nvSpPr>
          <p:spPr bwMode="auto">
            <a:xfrm>
              <a:off x="11216"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 name="Line 11">
              <a:extLst>
                <a:ext uri="{FF2B5EF4-FFF2-40B4-BE49-F238E27FC236}">
                  <a16:creationId xmlns:a16="http://schemas.microsoft.com/office/drawing/2014/main" id="{4F18E301-4891-4536-B883-C0F3E1B90885}"/>
                </a:ext>
              </a:extLst>
            </p:cNvPr>
            <p:cNvSpPr>
              <a:spLocks noChangeShapeType="1"/>
            </p:cNvSpPr>
            <p:nvPr/>
          </p:nvSpPr>
          <p:spPr bwMode="auto">
            <a:xfrm flipV="1">
              <a:off x="1131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Line 12">
              <a:extLst>
                <a:ext uri="{FF2B5EF4-FFF2-40B4-BE49-F238E27FC236}">
                  <a16:creationId xmlns:a16="http://schemas.microsoft.com/office/drawing/2014/main" id="{E200A2B8-E03D-4077-A64F-F02B370584EC}"/>
                </a:ext>
              </a:extLst>
            </p:cNvPr>
            <p:cNvSpPr>
              <a:spLocks noChangeShapeType="1"/>
            </p:cNvSpPr>
            <p:nvPr/>
          </p:nvSpPr>
          <p:spPr bwMode="auto">
            <a:xfrm>
              <a:off x="11412"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Line 13">
              <a:extLst>
                <a:ext uri="{FF2B5EF4-FFF2-40B4-BE49-F238E27FC236}">
                  <a16:creationId xmlns:a16="http://schemas.microsoft.com/office/drawing/2014/main" id="{7717A05A-4719-4B7F-A1F5-346A0AF51E92}"/>
                </a:ext>
              </a:extLst>
            </p:cNvPr>
            <p:cNvSpPr>
              <a:spLocks noChangeShapeType="1"/>
            </p:cNvSpPr>
            <p:nvPr/>
          </p:nvSpPr>
          <p:spPr bwMode="auto">
            <a:xfrm flipV="1">
              <a:off x="11510"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Line 14">
              <a:extLst>
                <a:ext uri="{FF2B5EF4-FFF2-40B4-BE49-F238E27FC236}">
                  <a16:creationId xmlns:a16="http://schemas.microsoft.com/office/drawing/2014/main" id="{00E86DE1-0E3B-4C72-A697-3DAAC9B416AE}"/>
                </a:ext>
              </a:extLst>
            </p:cNvPr>
            <p:cNvSpPr>
              <a:spLocks noChangeShapeType="1"/>
            </p:cNvSpPr>
            <p:nvPr/>
          </p:nvSpPr>
          <p:spPr bwMode="auto">
            <a:xfrm>
              <a:off x="11608"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Line 15">
              <a:extLst>
                <a:ext uri="{FF2B5EF4-FFF2-40B4-BE49-F238E27FC236}">
                  <a16:creationId xmlns:a16="http://schemas.microsoft.com/office/drawing/2014/main" id="{FA57B60B-C7F3-4A1E-BE81-D5BDB1BD7938}"/>
                </a:ext>
              </a:extLst>
            </p:cNvPr>
            <p:cNvSpPr>
              <a:spLocks noChangeShapeType="1"/>
            </p:cNvSpPr>
            <p:nvPr/>
          </p:nvSpPr>
          <p:spPr bwMode="auto">
            <a:xfrm>
              <a:off x="11608" y="8341"/>
              <a:ext cx="99"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Line 16">
              <a:extLst>
                <a:ext uri="{FF2B5EF4-FFF2-40B4-BE49-F238E27FC236}">
                  <a16:creationId xmlns:a16="http://schemas.microsoft.com/office/drawing/2014/main" id="{33F9C8D9-E8C3-405D-AEA3-6CD54DB3FF58}"/>
                </a:ext>
              </a:extLst>
            </p:cNvPr>
            <p:cNvSpPr>
              <a:spLocks noChangeShapeType="1"/>
            </p:cNvSpPr>
            <p:nvPr/>
          </p:nvSpPr>
          <p:spPr bwMode="auto">
            <a:xfrm flipH="1" flipV="1">
              <a:off x="11705" y="7967"/>
              <a:ext cx="2"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Line 17">
              <a:extLst>
                <a:ext uri="{FF2B5EF4-FFF2-40B4-BE49-F238E27FC236}">
                  <a16:creationId xmlns:a16="http://schemas.microsoft.com/office/drawing/2014/main" id="{7F63BD0F-9C6E-4A49-840B-62CD7F927C71}"/>
                </a:ext>
              </a:extLst>
            </p:cNvPr>
            <p:cNvSpPr>
              <a:spLocks noChangeShapeType="1"/>
            </p:cNvSpPr>
            <p:nvPr/>
          </p:nvSpPr>
          <p:spPr bwMode="auto">
            <a:xfrm>
              <a:off x="11705"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 name="Line 18">
              <a:extLst>
                <a:ext uri="{FF2B5EF4-FFF2-40B4-BE49-F238E27FC236}">
                  <a16:creationId xmlns:a16="http://schemas.microsoft.com/office/drawing/2014/main" id="{26D3820B-9DE9-4F9F-AE3B-0B42D8C17239}"/>
                </a:ext>
              </a:extLst>
            </p:cNvPr>
            <p:cNvSpPr>
              <a:spLocks noChangeShapeType="1"/>
            </p:cNvSpPr>
            <p:nvPr/>
          </p:nvSpPr>
          <p:spPr bwMode="auto">
            <a:xfrm flipV="1">
              <a:off x="11805"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Line 19">
              <a:extLst>
                <a:ext uri="{FF2B5EF4-FFF2-40B4-BE49-F238E27FC236}">
                  <a16:creationId xmlns:a16="http://schemas.microsoft.com/office/drawing/2014/main" id="{56211CB6-F943-41EE-82E8-DFFC6C8FEC80}"/>
                </a:ext>
              </a:extLst>
            </p:cNvPr>
            <p:cNvSpPr>
              <a:spLocks noChangeShapeType="1"/>
            </p:cNvSpPr>
            <p:nvPr/>
          </p:nvSpPr>
          <p:spPr bwMode="auto">
            <a:xfrm>
              <a:off x="1190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 name="Line 20">
              <a:extLst>
                <a:ext uri="{FF2B5EF4-FFF2-40B4-BE49-F238E27FC236}">
                  <a16:creationId xmlns:a16="http://schemas.microsoft.com/office/drawing/2014/main" id="{3F901593-7520-40DC-A50B-028A065C71C8}"/>
                </a:ext>
              </a:extLst>
            </p:cNvPr>
            <p:cNvSpPr>
              <a:spLocks noChangeShapeType="1"/>
            </p:cNvSpPr>
            <p:nvPr/>
          </p:nvSpPr>
          <p:spPr bwMode="auto">
            <a:xfrm flipV="1">
              <a:off x="12001"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Line 21">
              <a:extLst>
                <a:ext uri="{FF2B5EF4-FFF2-40B4-BE49-F238E27FC236}">
                  <a16:creationId xmlns:a16="http://schemas.microsoft.com/office/drawing/2014/main" id="{30D7B33D-27E7-4983-8BFC-0E2CC9A4FD7C}"/>
                </a:ext>
              </a:extLst>
            </p:cNvPr>
            <p:cNvSpPr>
              <a:spLocks noChangeShapeType="1"/>
            </p:cNvSpPr>
            <p:nvPr/>
          </p:nvSpPr>
          <p:spPr bwMode="auto">
            <a:xfrm>
              <a:off x="12097"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Line 22">
              <a:extLst>
                <a:ext uri="{FF2B5EF4-FFF2-40B4-BE49-F238E27FC236}">
                  <a16:creationId xmlns:a16="http://schemas.microsoft.com/office/drawing/2014/main" id="{4F1C4392-8254-4220-9A07-062790045462}"/>
                </a:ext>
              </a:extLst>
            </p:cNvPr>
            <p:cNvSpPr>
              <a:spLocks noChangeShapeType="1"/>
            </p:cNvSpPr>
            <p:nvPr/>
          </p:nvSpPr>
          <p:spPr bwMode="auto">
            <a:xfrm flipV="1">
              <a:off x="12197"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 name="Line 23">
              <a:extLst>
                <a:ext uri="{FF2B5EF4-FFF2-40B4-BE49-F238E27FC236}">
                  <a16:creationId xmlns:a16="http://schemas.microsoft.com/office/drawing/2014/main" id="{B2EC3B28-882E-4B34-B6F0-996403622980}"/>
                </a:ext>
              </a:extLst>
            </p:cNvPr>
            <p:cNvSpPr>
              <a:spLocks noChangeShapeType="1"/>
            </p:cNvSpPr>
            <p:nvPr/>
          </p:nvSpPr>
          <p:spPr bwMode="auto">
            <a:xfrm>
              <a:off x="12295"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Line 24">
              <a:extLst>
                <a:ext uri="{FF2B5EF4-FFF2-40B4-BE49-F238E27FC236}">
                  <a16:creationId xmlns:a16="http://schemas.microsoft.com/office/drawing/2014/main" id="{93A28186-28A9-4DF6-B017-344C9B68974C}"/>
                </a:ext>
              </a:extLst>
            </p:cNvPr>
            <p:cNvSpPr>
              <a:spLocks noChangeShapeType="1"/>
            </p:cNvSpPr>
            <p:nvPr/>
          </p:nvSpPr>
          <p:spPr bwMode="auto">
            <a:xfrm>
              <a:off x="12295" y="8341"/>
              <a:ext cx="98" cy="0"/>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 name="Line 25">
              <a:extLst>
                <a:ext uri="{FF2B5EF4-FFF2-40B4-BE49-F238E27FC236}">
                  <a16:creationId xmlns:a16="http://schemas.microsoft.com/office/drawing/2014/main" id="{4ED6A9E7-5FA3-4154-A449-7B2721CB72BF}"/>
                </a:ext>
              </a:extLst>
            </p:cNvPr>
            <p:cNvSpPr>
              <a:spLocks noChangeShapeType="1"/>
            </p:cNvSpPr>
            <p:nvPr/>
          </p:nvSpPr>
          <p:spPr bwMode="auto">
            <a:xfrm flipV="1">
              <a:off x="12393" y="7967"/>
              <a:ext cx="0" cy="37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 name="Line 26">
              <a:extLst>
                <a:ext uri="{FF2B5EF4-FFF2-40B4-BE49-F238E27FC236}">
                  <a16:creationId xmlns:a16="http://schemas.microsoft.com/office/drawing/2014/main" id="{B0EB67E5-E5D3-44BE-A1F7-B85929B9723A}"/>
                </a:ext>
              </a:extLst>
            </p:cNvPr>
            <p:cNvSpPr>
              <a:spLocks noChangeShapeType="1"/>
            </p:cNvSpPr>
            <p:nvPr/>
          </p:nvSpPr>
          <p:spPr bwMode="auto">
            <a:xfrm>
              <a:off x="1239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2" name="Line 27">
              <a:extLst>
                <a:ext uri="{FF2B5EF4-FFF2-40B4-BE49-F238E27FC236}">
                  <a16:creationId xmlns:a16="http://schemas.microsoft.com/office/drawing/2014/main" id="{41F8C424-58D3-4C3E-B3D1-42728F3E4CB7}"/>
                </a:ext>
              </a:extLst>
            </p:cNvPr>
            <p:cNvSpPr>
              <a:spLocks noChangeShapeType="1"/>
            </p:cNvSpPr>
            <p:nvPr/>
          </p:nvSpPr>
          <p:spPr bwMode="auto">
            <a:xfrm flipV="1">
              <a:off x="12489"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3" name="Line 28">
              <a:extLst>
                <a:ext uri="{FF2B5EF4-FFF2-40B4-BE49-F238E27FC236}">
                  <a16:creationId xmlns:a16="http://schemas.microsoft.com/office/drawing/2014/main" id="{7CD5BEB9-FB86-4E3E-80B2-82AC542A70E0}"/>
                </a:ext>
              </a:extLst>
            </p:cNvPr>
            <p:cNvSpPr>
              <a:spLocks noChangeShapeType="1"/>
            </p:cNvSpPr>
            <p:nvPr/>
          </p:nvSpPr>
          <p:spPr bwMode="auto">
            <a:xfrm>
              <a:off x="12589"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4" name="Line 29">
              <a:extLst>
                <a:ext uri="{FF2B5EF4-FFF2-40B4-BE49-F238E27FC236}">
                  <a16:creationId xmlns:a16="http://schemas.microsoft.com/office/drawing/2014/main" id="{E2C8AB7B-F62A-4CCE-BFF3-E3B6B303237B}"/>
                </a:ext>
              </a:extLst>
            </p:cNvPr>
            <p:cNvSpPr>
              <a:spLocks noChangeShapeType="1"/>
            </p:cNvSpPr>
            <p:nvPr/>
          </p:nvSpPr>
          <p:spPr bwMode="auto">
            <a:xfrm flipV="1">
              <a:off x="12687"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 name="Line 30">
              <a:extLst>
                <a:ext uri="{FF2B5EF4-FFF2-40B4-BE49-F238E27FC236}">
                  <a16:creationId xmlns:a16="http://schemas.microsoft.com/office/drawing/2014/main" id="{B900E632-BBCF-4790-93E9-7151D5736087}"/>
                </a:ext>
              </a:extLst>
            </p:cNvPr>
            <p:cNvSpPr>
              <a:spLocks noChangeShapeType="1"/>
            </p:cNvSpPr>
            <p:nvPr/>
          </p:nvSpPr>
          <p:spPr bwMode="auto">
            <a:xfrm>
              <a:off x="12785"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 name="Line 31">
              <a:extLst>
                <a:ext uri="{FF2B5EF4-FFF2-40B4-BE49-F238E27FC236}">
                  <a16:creationId xmlns:a16="http://schemas.microsoft.com/office/drawing/2014/main" id="{4994690D-8D55-4607-9BFB-82FB03498DC2}"/>
                </a:ext>
              </a:extLst>
            </p:cNvPr>
            <p:cNvSpPr>
              <a:spLocks noChangeShapeType="1"/>
            </p:cNvSpPr>
            <p:nvPr/>
          </p:nvSpPr>
          <p:spPr bwMode="auto">
            <a:xfrm flipV="1">
              <a:off x="12883"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 name="Line 32">
              <a:extLst>
                <a:ext uri="{FF2B5EF4-FFF2-40B4-BE49-F238E27FC236}">
                  <a16:creationId xmlns:a16="http://schemas.microsoft.com/office/drawing/2014/main" id="{7B8F1E0B-7E95-4E3F-8569-7C10AA003C69}"/>
                </a:ext>
              </a:extLst>
            </p:cNvPr>
            <p:cNvSpPr>
              <a:spLocks noChangeShapeType="1"/>
            </p:cNvSpPr>
            <p:nvPr/>
          </p:nvSpPr>
          <p:spPr bwMode="auto">
            <a:xfrm>
              <a:off x="10924" y="7967"/>
              <a:ext cx="196"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 name="Line 33">
              <a:extLst>
                <a:ext uri="{FF2B5EF4-FFF2-40B4-BE49-F238E27FC236}">
                  <a16:creationId xmlns:a16="http://schemas.microsoft.com/office/drawing/2014/main" id="{794F21B2-A261-47D9-AF0B-77EA808A1ED0}"/>
                </a:ext>
              </a:extLst>
            </p:cNvPr>
            <p:cNvSpPr>
              <a:spLocks noChangeShapeType="1"/>
            </p:cNvSpPr>
            <p:nvPr/>
          </p:nvSpPr>
          <p:spPr bwMode="auto">
            <a:xfrm flipV="1">
              <a:off x="11118" y="7967"/>
              <a:ext cx="98" cy="188"/>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46" name="ZoneTexte 45">
            <a:extLst>
              <a:ext uri="{FF2B5EF4-FFF2-40B4-BE49-F238E27FC236}">
                <a16:creationId xmlns:a16="http://schemas.microsoft.com/office/drawing/2014/main" id="{97D013F3-2111-411C-ADBA-22C3E401895E}"/>
              </a:ext>
            </a:extLst>
          </p:cNvPr>
          <p:cNvSpPr txBox="1"/>
          <p:nvPr/>
        </p:nvSpPr>
        <p:spPr>
          <a:xfrm>
            <a:off x="7785076" y="4163125"/>
            <a:ext cx="3898147" cy="923330"/>
          </a:xfrm>
          <a:prstGeom prst="rect">
            <a:avLst/>
          </a:prstGeom>
          <a:noFill/>
        </p:spPr>
        <p:txBody>
          <a:bodyPr wrap="square" rtlCol="0">
            <a:spAutoFit/>
          </a:bodyPr>
          <a:lstStyle/>
          <a:p>
            <a:r>
              <a:rPr lang="fr-FR" b="1"/>
              <a:t>Appel des secours (Ambulance/ Incendie) au 3131 d'un Tel fixe ou au 04.42.47.31.31 d'un portable</a:t>
            </a:r>
            <a:endParaRPr lang="fr-FR"/>
          </a:p>
        </p:txBody>
      </p:sp>
      <p:pic>
        <p:nvPicPr>
          <p:cNvPr id="50" name="Image 49">
            <a:extLst>
              <a:ext uri="{FF2B5EF4-FFF2-40B4-BE49-F238E27FC236}">
                <a16:creationId xmlns:a16="http://schemas.microsoft.com/office/drawing/2014/main" id="{6CE3CEA1-ADA3-4415-B642-DFB26A8742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6646" y="195165"/>
            <a:ext cx="1734546" cy="730046"/>
          </a:xfrm>
          <a:prstGeom prst="rect">
            <a:avLst/>
          </a:prstGeom>
        </p:spPr>
      </p:pic>
      <p:sp>
        <p:nvSpPr>
          <p:cNvPr id="51" name="ZoneTexte 50">
            <a:extLst>
              <a:ext uri="{FF2B5EF4-FFF2-40B4-BE49-F238E27FC236}">
                <a16:creationId xmlns:a16="http://schemas.microsoft.com/office/drawing/2014/main" id="{F919E89C-08CE-4381-A74B-29C52E3AE147}"/>
              </a:ext>
            </a:extLst>
          </p:cNvPr>
          <p:cNvSpPr txBox="1"/>
          <p:nvPr/>
        </p:nvSpPr>
        <p:spPr>
          <a:xfrm>
            <a:off x="1810023" y="6387868"/>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47" name="Espace réservé de la date 46">
            <a:extLst>
              <a:ext uri="{FF2B5EF4-FFF2-40B4-BE49-F238E27FC236}">
                <a16:creationId xmlns:a16="http://schemas.microsoft.com/office/drawing/2014/main" id="{525338A7-AF22-44D2-A663-6219334B66F4}"/>
              </a:ext>
            </a:extLst>
          </p:cNvPr>
          <p:cNvSpPr>
            <a:spLocks noGrp="1"/>
          </p:cNvSpPr>
          <p:nvPr>
            <p:ph type="dt" sz="half" idx="10"/>
          </p:nvPr>
        </p:nvSpPr>
        <p:spPr>
          <a:xfrm>
            <a:off x="312719" y="6436137"/>
            <a:ext cx="2472271" cy="365125"/>
          </a:xfrm>
        </p:spPr>
        <p:txBody>
          <a:bodyPr/>
          <a:lstStyle/>
          <a:p>
            <a:fld id="{F7CCF838-B3A0-43DC-880D-C2FB209E4FEA}" type="datetime1">
              <a:rPr lang="fr-FR" smtClean="0"/>
              <a:t>27/03/2024</a:t>
            </a:fld>
            <a:endParaRPr lang="fr-FR"/>
          </a:p>
        </p:txBody>
      </p:sp>
      <p:sp>
        <p:nvSpPr>
          <p:cNvPr id="49" name="Espace réservé du numéro de diapositive 48">
            <a:extLst>
              <a:ext uri="{FF2B5EF4-FFF2-40B4-BE49-F238E27FC236}">
                <a16:creationId xmlns:a16="http://schemas.microsoft.com/office/drawing/2014/main" id="{EE9A1ABA-52C0-4053-B05E-FC5C7782FC05}"/>
              </a:ext>
            </a:extLst>
          </p:cNvPr>
          <p:cNvSpPr>
            <a:spLocks noGrp="1"/>
          </p:cNvSpPr>
          <p:nvPr>
            <p:ph type="sldNum" sz="quarter" idx="12"/>
          </p:nvPr>
        </p:nvSpPr>
        <p:spPr/>
        <p:txBody>
          <a:bodyPr/>
          <a:lstStyle/>
          <a:p>
            <a:fld id="{3746BD9C-EB79-4C44-A661-EB129AA754D7}" type="slidenum">
              <a:rPr lang="fr-FR" smtClean="0"/>
              <a:t>20</a:t>
            </a:fld>
            <a:endParaRPr lang="fr-FR"/>
          </a:p>
        </p:txBody>
      </p:sp>
      <p:sp>
        <p:nvSpPr>
          <p:cNvPr id="52" name="ZoneTexte 51">
            <a:extLst>
              <a:ext uri="{FF2B5EF4-FFF2-40B4-BE49-F238E27FC236}">
                <a16:creationId xmlns:a16="http://schemas.microsoft.com/office/drawing/2014/main" id="{914A8968-FD65-4C84-8638-3323CF349663}"/>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5" name="Image 4" descr="Une image contenant texte, rouge&#10;&#10;Description générée automatiquement">
            <a:extLst>
              <a:ext uri="{FF2B5EF4-FFF2-40B4-BE49-F238E27FC236}">
                <a16:creationId xmlns:a16="http://schemas.microsoft.com/office/drawing/2014/main" id="{2D5B0090-5B97-40B8-8D9C-41ECD21976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7469" y="1284877"/>
            <a:ext cx="2703099" cy="2027324"/>
          </a:xfrm>
          <a:prstGeom prst="rect">
            <a:avLst/>
          </a:prstGeom>
        </p:spPr>
      </p:pic>
      <p:pic>
        <p:nvPicPr>
          <p:cNvPr id="39" name="Image 38" descr="Une image contenant texte, extérieur, signe&#10;&#10;Description générée automatiquement">
            <a:extLst>
              <a:ext uri="{FF2B5EF4-FFF2-40B4-BE49-F238E27FC236}">
                <a16:creationId xmlns:a16="http://schemas.microsoft.com/office/drawing/2014/main" id="{39BB16D0-6A84-417B-86A8-98523A46CC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114754" y="1634127"/>
            <a:ext cx="2794000" cy="2095500"/>
          </a:xfrm>
          <a:prstGeom prst="rect">
            <a:avLst/>
          </a:prstGeom>
        </p:spPr>
      </p:pic>
      <p:sp>
        <p:nvSpPr>
          <p:cNvPr id="53" name="ZoneTexte 52">
            <a:extLst>
              <a:ext uri="{FF2B5EF4-FFF2-40B4-BE49-F238E27FC236}">
                <a16:creationId xmlns:a16="http://schemas.microsoft.com/office/drawing/2014/main" id="{2B464811-8C88-40E0-A405-F09055E99179}"/>
              </a:ext>
            </a:extLst>
          </p:cNvPr>
          <p:cNvSpPr txBox="1"/>
          <p:nvPr/>
        </p:nvSpPr>
        <p:spPr>
          <a:xfrm>
            <a:off x="354460" y="1375209"/>
            <a:ext cx="5741540" cy="3416320"/>
          </a:xfrm>
          <a:prstGeom prst="rect">
            <a:avLst/>
          </a:prstGeom>
          <a:noFill/>
        </p:spPr>
        <p:txBody>
          <a:bodyPr wrap="square" lIns="91440" tIns="45720" rIns="91440" bIns="45720" rtlCol="0" anchor="t">
            <a:spAutoFit/>
          </a:bodyPr>
          <a:lstStyle/>
          <a:p>
            <a:r>
              <a:rPr lang="fr-FR" b="1"/>
              <a:t>L’ensemble des caves du TAB ont été équipées de sirène d’évacuation en cas d’incendie ou de POI, ainsi que de BAES pour indiquer les différentes sorties des caves.</a:t>
            </a:r>
          </a:p>
          <a:p>
            <a:r>
              <a:rPr lang="fr-FR" b="1"/>
              <a:t>Une signalisation des accès a été faite ainsi que l’éclairage des extincteurs par des néons rouges,</a:t>
            </a:r>
          </a:p>
          <a:p>
            <a:endParaRPr lang="fr-FR" b="1"/>
          </a:p>
          <a:p>
            <a:r>
              <a:rPr lang="fr-FR" b="1"/>
              <a:t>Lors du déclenchement des sirènes d’évacuation, réalisé en tribune B4, l’ensemble du personnel devra quitter la cave et rejoindre les différents points de rassemblement.</a:t>
            </a:r>
          </a:p>
          <a:p>
            <a:endParaRPr lang="fr-FR" b="1"/>
          </a:p>
          <a:p>
            <a:r>
              <a:rPr lang="fr-FR" b="1"/>
              <a:t>Des essais seront réalisés chaque année afin d’améliorer nos reflexes d’évacuation et nos procédures.</a:t>
            </a:r>
            <a:endParaRPr lang="fr-FR"/>
          </a:p>
        </p:txBody>
      </p:sp>
    </p:spTree>
    <p:extLst>
      <p:ext uri="{BB962C8B-B14F-4D97-AF65-F5344CB8AC3E}">
        <p14:creationId xmlns:p14="http://schemas.microsoft.com/office/powerpoint/2010/main" val="1006081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ABF8E774-EB30-4C6E-937B-1D7B14A0B969}"/>
              </a:ext>
            </a:extLst>
          </p:cNvPr>
          <p:cNvSpPr txBox="1"/>
          <p:nvPr/>
        </p:nvSpPr>
        <p:spPr>
          <a:xfrm>
            <a:off x="6456472" y="660181"/>
            <a:ext cx="5099339" cy="707886"/>
          </a:xfrm>
          <a:prstGeom prst="rect">
            <a:avLst/>
          </a:prstGeom>
          <a:noFill/>
        </p:spPr>
        <p:txBody>
          <a:bodyPr wrap="square" rtlCol="0">
            <a:spAutoFit/>
          </a:bodyPr>
          <a:lstStyle/>
          <a:p>
            <a:r>
              <a:rPr lang="fr-FR" sz="1400" b="1">
                <a:solidFill>
                  <a:srgbClr val="002060"/>
                </a:solidFill>
              </a:rPr>
              <a:t>Indications relatives à la protection de l’environnement, zone de tri des déchets, rejets aqueux dangereux (légionnelle). </a:t>
            </a:r>
            <a:endParaRPr lang="fr-FR" sz="1400">
              <a:solidFill>
                <a:srgbClr val="002060"/>
              </a:solidFill>
            </a:endParaRPr>
          </a:p>
          <a:p>
            <a:endParaRPr lang="fr-FR" sz="1200" b="1">
              <a:solidFill>
                <a:srgbClr val="002060"/>
              </a:solidFill>
            </a:endParaRPr>
          </a:p>
        </p:txBody>
      </p:sp>
      <p:graphicFrame>
        <p:nvGraphicFramePr>
          <p:cNvPr id="5" name="Tableau 4">
            <a:extLst>
              <a:ext uri="{FF2B5EF4-FFF2-40B4-BE49-F238E27FC236}">
                <a16:creationId xmlns:a16="http://schemas.microsoft.com/office/drawing/2014/main" id="{F933C49D-49C5-45E2-9691-90F241DFDAF3}"/>
              </a:ext>
            </a:extLst>
          </p:cNvPr>
          <p:cNvGraphicFramePr>
            <a:graphicFrameLocks noGrp="1"/>
          </p:cNvGraphicFramePr>
          <p:nvPr/>
        </p:nvGraphicFramePr>
        <p:xfrm>
          <a:off x="6388543" y="1515164"/>
          <a:ext cx="5435163" cy="649510"/>
        </p:xfrm>
        <a:graphic>
          <a:graphicData uri="http://schemas.openxmlformats.org/drawingml/2006/table">
            <a:tbl>
              <a:tblPr firstRow="1" bandRow="1">
                <a:tableStyleId>{5940675A-B579-460E-94D1-54222C63F5DA}</a:tableStyleId>
              </a:tblPr>
              <a:tblGrid>
                <a:gridCol w="1811721">
                  <a:extLst>
                    <a:ext uri="{9D8B030D-6E8A-4147-A177-3AD203B41FA5}">
                      <a16:colId xmlns:a16="http://schemas.microsoft.com/office/drawing/2014/main" val="2926576337"/>
                    </a:ext>
                  </a:extLst>
                </a:gridCol>
                <a:gridCol w="1811721">
                  <a:extLst>
                    <a:ext uri="{9D8B030D-6E8A-4147-A177-3AD203B41FA5}">
                      <a16:colId xmlns:a16="http://schemas.microsoft.com/office/drawing/2014/main" val="1789355463"/>
                    </a:ext>
                  </a:extLst>
                </a:gridCol>
                <a:gridCol w="1811721">
                  <a:extLst>
                    <a:ext uri="{9D8B030D-6E8A-4147-A177-3AD203B41FA5}">
                      <a16:colId xmlns:a16="http://schemas.microsoft.com/office/drawing/2014/main" val="1216274828"/>
                    </a:ext>
                  </a:extLst>
                </a:gridCol>
              </a:tblGrid>
              <a:tr h="324755">
                <a:tc>
                  <a:txBody>
                    <a:bodyPr/>
                    <a:lstStyle/>
                    <a:p>
                      <a:pPr algn="ctr">
                        <a:spcAft>
                          <a:spcPts val="0"/>
                        </a:spcAft>
                      </a:pPr>
                      <a:r>
                        <a:rPr lang="fr-FR" sz="1000" b="1">
                          <a:effectLst/>
                          <a:latin typeface="Arial" panose="020B0604020202020204" pitchFamily="34" charset="0"/>
                          <a:ea typeface="Times New Roman" panose="02020603050405020304" pitchFamily="18" charset="0"/>
                        </a:rPr>
                        <a:t>NATURE DES DECHETS</a:t>
                      </a:r>
                      <a:endParaRPr lang="fr-FR" sz="1200">
                        <a:effectLst/>
                        <a:latin typeface="Times New Roman" panose="02020603050405020304" pitchFamily="18" charset="0"/>
                        <a:ea typeface="Times New Roman" panose="02020603050405020304" pitchFamily="18" charset="0"/>
                      </a:endParaRPr>
                    </a:p>
                  </a:txBody>
                  <a:tcPr marL="68580" marR="68580" marT="0" marB="0">
                    <a:solidFill>
                      <a:schemeClr val="accent1">
                        <a:lumMod val="40000"/>
                        <a:lumOff val="60000"/>
                      </a:schemeClr>
                    </a:solidFill>
                  </a:tcPr>
                </a:tc>
                <a:tc>
                  <a:txBody>
                    <a:bodyPr/>
                    <a:lstStyle/>
                    <a:p>
                      <a:pPr algn="ctr">
                        <a:spcAft>
                          <a:spcPts val="0"/>
                        </a:spcAft>
                      </a:pPr>
                      <a:r>
                        <a:rPr lang="en-US" sz="1000" b="1">
                          <a:effectLst/>
                          <a:latin typeface="Arial" panose="020B0604020202020204" pitchFamily="34" charset="0"/>
                          <a:ea typeface="Times New Roman" panose="02020603050405020304" pitchFamily="18" charset="0"/>
                        </a:rPr>
                        <a:t>FILIERE D’ELIMINATION</a:t>
                      </a:r>
                      <a:endParaRPr lang="fr-FR" sz="1200">
                        <a:effectLst/>
                        <a:latin typeface="Times New Roman" panose="02020603050405020304" pitchFamily="18" charset="0"/>
                        <a:ea typeface="Times New Roman" panose="02020603050405020304" pitchFamily="18" charset="0"/>
                      </a:endParaRPr>
                    </a:p>
                  </a:txBody>
                  <a:tcPr marL="68580" marR="68580" marT="0" marB="0">
                    <a:solidFill>
                      <a:schemeClr val="accent1">
                        <a:lumMod val="40000"/>
                        <a:lumOff val="60000"/>
                      </a:schemeClr>
                    </a:solidFill>
                  </a:tcPr>
                </a:tc>
                <a:tc>
                  <a:txBody>
                    <a:bodyPr/>
                    <a:lstStyle/>
                    <a:p>
                      <a:pPr algn="ctr">
                        <a:spcAft>
                          <a:spcPts val="0"/>
                        </a:spcAft>
                      </a:pPr>
                      <a:r>
                        <a:rPr lang="en-US" sz="1000" b="1">
                          <a:effectLst/>
                          <a:latin typeface="Arial" panose="020B0604020202020204" pitchFamily="34" charset="0"/>
                          <a:ea typeface="Times New Roman" panose="02020603050405020304" pitchFamily="18" charset="0"/>
                        </a:rPr>
                        <a:t>REFERENCE PROCEDURE</a:t>
                      </a:r>
                      <a:endParaRPr lang="fr-FR" sz="1200">
                        <a:effectLst/>
                        <a:latin typeface="Times New Roman" panose="02020603050405020304" pitchFamily="18" charset="0"/>
                        <a:ea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4274647641"/>
                  </a:ext>
                </a:extLst>
              </a:tr>
              <a:tr h="324755">
                <a:tc>
                  <a:txBody>
                    <a:bodyPr/>
                    <a:lstStyle/>
                    <a:p>
                      <a:pPr algn="ctr">
                        <a:spcAft>
                          <a:spcPts val="0"/>
                        </a:spcAft>
                      </a:pPr>
                      <a:r>
                        <a:rPr lang="fr-FR" sz="1000">
                          <a:effectLst/>
                          <a:latin typeface="Arial" panose="020B0604020202020204" pitchFamily="34" charset="0"/>
                          <a:ea typeface="Times New Roman" panose="02020603050405020304" pitchFamily="18" charset="0"/>
                        </a:rPr>
                        <a:t>Tous déchets</a:t>
                      </a:r>
                      <a:endParaRPr lang="fr-FR"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FR" sz="1000">
                          <a:effectLst/>
                          <a:latin typeface="Arial" panose="020B0604020202020204" pitchFamily="34" charset="0"/>
                          <a:ea typeface="Times New Roman" panose="02020603050405020304" pitchFamily="18" charset="0"/>
                        </a:rPr>
                        <a:t>Bennes de tri sélectif</a:t>
                      </a:r>
                      <a:endParaRPr lang="fr-FR"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Aft>
                          <a:spcPts val="0"/>
                        </a:spcAft>
                      </a:pPr>
                      <a:r>
                        <a:rPr lang="fr-FR" sz="1000">
                          <a:effectLst/>
                          <a:latin typeface="Arial" panose="020B0604020202020204" pitchFamily="34" charset="0"/>
                          <a:ea typeface="Times New Roman" panose="02020603050405020304" pitchFamily="18" charset="0"/>
                        </a:rPr>
                        <a:t>AQ 13974</a:t>
                      </a:r>
                      <a:endParaRPr lang="fr-FR"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09730476"/>
                  </a:ext>
                </a:extLst>
              </a:tr>
            </a:tbl>
          </a:graphicData>
        </a:graphic>
      </p:graphicFrame>
      <p:sp>
        <p:nvSpPr>
          <p:cNvPr id="8" name="ZoneTexte 7">
            <a:extLst>
              <a:ext uri="{FF2B5EF4-FFF2-40B4-BE49-F238E27FC236}">
                <a16:creationId xmlns:a16="http://schemas.microsoft.com/office/drawing/2014/main" id="{59FE2A42-F331-4431-AF87-49D0FA53D86E}"/>
              </a:ext>
            </a:extLst>
          </p:cNvPr>
          <p:cNvSpPr txBox="1"/>
          <p:nvPr/>
        </p:nvSpPr>
        <p:spPr>
          <a:xfrm>
            <a:off x="6669757" y="3912787"/>
            <a:ext cx="5235198" cy="1600438"/>
          </a:xfrm>
          <a:prstGeom prst="rect">
            <a:avLst/>
          </a:prstGeom>
          <a:noFill/>
        </p:spPr>
        <p:txBody>
          <a:bodyPr wrap="square" rtlCol="0">
            <a:spAutoFit/>
          </a:bodyPr>
          <a:lstStyle/>
          <a:p>
            <a:r>
              <a:rPr lang="fr-FR" sz="1400">
                <a:latin typeface="Arial" panose="020B0604020202020204" pitchFamily="34" charset="0"/>
                <a:cs typeface="Arial" panose="020B0604020202020204" pitchFamily="34" charset="0"/>
              </a:rPr>
              <a:t>Obligations générales, pour tous travaux ou visite d’installation sauf accès bureaux : port des équipements de sécurité (vêtements de travail, casque, chaussures de sécurité, lunettes de sécurité).</a:t>
            </a:r>
          </a:p>
          <a:p>
            <a:r>
              <a:rPr lang="fr-FR" sz="1400">
                <a:latin typeface="Arial" panose="020B0604020202020204" pitchFamily="34" charset="0"/>
                <a:cs typeface="Arial" panose="020B0604020202020204" pitchFamily="34" charset="0"/>
              </a:rPr>
              <a:t> </a:t>
            </a:r>
          </a:p>
          <a:p>
            <a:r>
              <a:rPr lang="fr-FR" sz="1400">
                <a:latin typeface="Arial" panose="020B0604020202020204" pitchFamily="34" charset="0"/>
                <a:cs typeface="Arial" panose="020B0604020202020204" pitchFamily="34" charset="0"/>
              </a:rPr>
              <a:t>Pour tout travail exécuté, l’EE devra être en possession de l’AS et de la FCPT correspondante, délivrée par la centralisation.</a:t>
            </a:r>
            <a:endParaRPr lang="fr-FR" sz="1400">
              <a:solidFill>
                <a:srgbClr val="002060"/>
              </a:solidFill>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EC125904-0D0E-4203-A0D0-0D27C2346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7267" y="9683"/>
            <a:ext cx="1384472" cy="582705"/>
          </a:xfrm>
          <a:prstGeom prst="rect">
            <a:avLst/>
          </a:prstGeom>
        </p:spPr>
      </p:pic>
      <p:sp>
        <p:nvSpPr>
          <p:cNvPr id="11" name="ZoneTexte 10">
            <a:extLst>
              <a:ext uri="{FF2B5EF4-FFF2-40B4-BE49-F238E27FC236}">
                <a16:creationId xmlns:a16="http://schemas.microsoft.com/office/drawing/2014/main" id="{07B16464-02F7-4DBC-BAAC-E94B35008D65}"/>
              </a:ext>
            </a:extLst>
          </p:cNvPr>
          <p:cNvSpPr txBox="1"/>
          <p:nvPr/>
        </p:nvSpPr>
        <p:spPr>
          <a:xfrm>
            <a:off x="156306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2" name="Espace réservé de la date 11">
            <a:extLst>
              <a:ext uri="{FF2B5EF4-FFF2-40B4-BE49-F238E27FC236}">
                <a16:creationId xmlns:a16="http://schemas.microsoft.com/office/drawing/2014/main" id="{F9D99FB0-803F-49A1-8D3A-7BDF399FB838}"/>
              </a:ext>
            </a:extLst>
          </p:cNvPr>
          <p:cNvSpPr>
            <a:spLocks noGrp="1"/>
          </p:cNvSpPr>
          <p:nvPr>
            <p:ph type="dt" sz="half" idx="10"/>
          </p:nvPr>
        </p:nvSpPr>
        <p:spPr>
          <a:xfrm>
            <a:off x="383177" y="6459785"/>
            <a:ext cx="2472271" cy="365125"/>
          </a:xfrm>
        </p:spPr>
        <p:txBody>
          <a:bodyPr/>
          <a:lstStyle/>
          <a:p>
            <a:fld id="{CA89E473-1796-4325-B153-0A428F9B4CA0}" type="datetime1">
              <a:rPr lang="fr-FR" smtClean="0"/>
              <a:t>27/03/2024</a:t>
            </a:fld>
            <a:endParaRPr lang="fr-FR"/>
          </a:p>
        </p:txBody>
      </p:sp>
      <p:sp>
        <p:nvSpPr>
          <p:cNvPr id="13" name="Espace réservé du numéro de diapositive 12">
            <a:extLst>
              <a:ext uri="{FF2B5EF4-FFF2-40B4-BE49-F238E27FC236}">
                <a16:creationId xmlns:a16="http://schemas.microsoft.com/office/drawing/2014/main" id="{EBBEDD4C-4049-47F1-9CD0-5DEED56EFCAB}"/>
              </a:ext>
            </a:extLst>
          </p:cNvPr>
          <p:cNvSpPr>
            <a:spLocks noGrp="1"/>
          </p:cNvSpPr>
          <p:nvPr>
            <p:ph type="sldNum" sz="quarter" idx="12"/>
          </p:nvPr>
        </p:nvSpPr>
        <p:spPr/>
        <p:txBody>
          <a:bodyPr/>
          <a:lstStyle/>
          <a:p>
            <a:fld id="{3746BD9C-EB79-4C44-A661-EB129AA754D7}" type="slidenum">
              <a:rPr lang="fr-FR" smtClean="0"/>
              <a:t>21</a:t>
            </a:fld>
            <a:endParaRPr lang="fr-FR"/>
          </a:p>
        </p:txBody>
      </p:sp>
      <p:sp>
        <p:nvSpPr>
          <p:cNvPr id="15" name="Titre 14">
            <a:extLst>
              <a:ext uri="{FF2B5EF4-FFF2-40B4-BE49-F238E27FC236}">
                <a16:creationId xmlns:a16="http://schemas.microsoft.com/office/drawing/2014/main" id="{5DDD1278-FE56-43FD-8764-6E2223247CE5}"/>
              </a:ext>
            </a:extLst>
          </p:cNvPr>
          <p:cNvSpPr>
            <a:spLocks noGrp="1"/>
          </p:cNvSpPr>
          <p:nvPr>
            <p:ph type="title" idx="4294967295"/>
          </p:nvPr>
        </p:nvSpPr>
        <p:spPr>
          <a:xfrm>
            <a:off x="265248" y="831674"/>
            <a:ext cx="10058400" cy="183470"/>
          </a:xfrm>
        </p:spPr>
        <p:txBody>
          <a:bodyPr>
            <a:normAutofit fontScale="90000"/>
          </a:bodyPr>
          <a:lstStyle/>
          <a:p>
            <a:r>
              <a:rPr lang="fr-FR" sz="2200" b="1">
                <a:solidFill>
                  <a:srgbClr val="002060"/>
                </a:solidFill>
                <a:latin typeface="Calibri (Corps)"/>
              </a:rPr>
              <a:t>Instructions de sécurité communes à l’unité – LA/TB/DI </a:t>
            </a:r>
            <a:br>
              <a:rPr lang="fr-FR" b="1">
                <a:solidFill>
                  <a:srgbClr val="002060"/>
                </a:solidFill>
              </a:rPr>
            </a:br>
            <a:endParaRPr lang="fr-FR"/>
          </a:p>
        </p:txBody>
      </p:sp>
      <p:sp>
        <p:nvSpPr>
          <p:cNvPr id="14" name="ZoneTexte 13">
            <a:extLst>
              <a:ext uri="{FF2B5EF4-FFF2-40B4-BE49-F238E27FC236}">
                <a16:creationId xmlns:a16="http://schemas.microsoft.com/office/drawing/2014/main" id="{A1C2E154-593B-4E2B-ADDE-821A5BDDA69C}"/>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graphicFrame>
        <p:nvGraphicFramePr>
          <p:cNvPr id="2" name="Tableau 1">
            <a:extLst>
              <a:ext uri="{FF2B5EF4-FFF2-40B4-BE49-F238E27FC236}">
                <a16:creationId xmlns:a16="http://schemas.microsoft.com/office/drawing/2014/main" id="{9236E725-5966-4079-B3B7-EF3A9BD8A9B9}"/>
              </a:ext>
            </a:extLst>
          </p:cNvPr>
          <p:cNvGraphicFramePr>
            <a:graphicFrameLocks noGrp="1"/>
          </p:cNvGraphicFramePr>
          <p:nvPr>
            <p:extLst>
              <p:ext uri="{D42A27DB-BD31-4B8C-83A1-F6EECF244321}">
                <p14:modId xmlns:p14="http://schemas.microsoft.com/office/powerpoint/2010/main" val="2220387295"/>
              </p:ext>
            </p:extLst>
          </p:nvPr>
        </p:nvGraphicFramePr>
        <p:xfrm>
          <a:off x="322217" y="667647"/>
          <a:ext cx="5895703" cy="5203926"/>
        </p:xfrm>
        <a:graphic>
          <a:graphicData uri="http://schemas.openxmlformats.org/drawingml/2006/table">
            <a:tbl>
              <a:tblPr firstRow="1" bandRow="1">
                <a:tableStyleId>{5940675A-B579-460E-94D1-54222C63F5DA}</a:tableStyleId>
              </a:tblPr>
              <a:tblGrid>
                <a:gridCol w="1676430">
                  <a:extLst>
                    <a:ext uri="{9D8B030D-6E8A-4147-A177-3AD203B41FA5}">
                      <a16:colId xmlns:a16="http://schemas.microsoft.com/office/drawing/2014/main" val="2041861951"/>
                    </a:ext>
                  </a:extLst>
                </a:gridCol>
                <a:gridCol w="4219273">
                  <a:extLst>
                    <a:ext uri="{9D8B030D-6E8A-4147-A177-3AD203B41FA5}">
                      <a16:colId xmlns:a16="http://schemas.microsoft.com/office/drawing/2014/main" val="812523785"/>
                    </a:ext>
                  </a:extLst>
                </a:gridCol>
              </a:tblGrid>
              <a:tr h="237267">
                <a:tc>
                  <a:txBody>
                    <a:bodyPr/>
                    <a:lstStyle/>
                    <a:p>
                      <a:pPr>
                        <a:lnSpc>
                          <a:spcPct val="107000"/>
                        </a:lnSpc>
                        <a:spcAft>
                          <a:spcPts val="800"/>
                        </a:spcAft>
                      </a:pPr>
                      <a:r>
                        <a:rPr lang="fr-FR" sz="1200">
                          <a:effectLst/>
                        </a:rPr>
                        <a:t>REFERENCE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nchor="ctr">
                    <a:solidFill>
                      <a:schemeClr val="accent1">
                        <a:lumMod val="40000"/>
                        <a:lumOff val="60000"/>
                      </a:schemeClr>
                    </a:solidFill>
                  </a:tcPr>
                </a:tc>
                <a:tc>
                  <a:txBody>
                    <a:bodyPr/>
                    <a:lstStyle/>
                    <a:p>
                      <a:pPr>
                        <a:lnSpc>
                          <a:spcPct val="107000"/>
                        </a:lnSpc>
                        <a:spcAft>
                          <a:spcPts val="800"/>
                        </a:spcAft>
                      </a:pPr>
                      <a:r>
                        <a:rPr lang="fr-FR" sz="1200">
                          <a:effectLst/>
                        </a:rPr>
                        <a:t>OBJET</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nchor="ctr">
                    <a:solidFill>
                      <a:schemeClr val="accent1">
                        <a:lumMod val="40000"/>
                        <a:lumOff val="60000"/>
                      </a:schemeClr>
                    </a:solidFill>
                  </a:tcPr>
                </a:tc>
                <a:extLst>
                  <a:ext uri="{0D108BD9-81ED-4DB2-BD59-A6C34878D82A}">
                    <a16:rowId xmlns:a16="http://schemas.microsoft.com/office/drawing/2014/main" val="829929062"/>
                  </a:ext>
                </a:extLst>
              </a:tr>
              <a:tr h="237267">
                <a:tc>
                  <a:txBody>
                    <a:bodyPr/>
                    <a:lstStyle/>
                    <a:p>
                      <a:pPr>
                        <a:lnSpc>
                          <a:spcPct val="107000"/>
                        </a:lnSpc>
                        <a:spcAft>
                          <a:spcPts val="800"/>
                        </a:spcAft>
                      </a:pPr>
                      <a:r>
                        <a:rPr lang="fr-FR" sz="1200">
                          <a:effectLst/>
                        </a:rPr>
                        <a:t>AQ 17637</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Conduite à tenir en cas d’alerte POI ou PPI = Confinement</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897139589"/>
                  </a:ext>
                </a:extLst>
              </a:tr>
              <a:tr h="237267">
                <a:tc>
                  <a:txBody>
                    <a:bodyPr/>
                    <a:lstStyle/>
                    <a:p>
                      <a:pPr>
                        <a:lnSpc>
                          <a:spcPct val="107000"/>
                        </a:lnSpc>
                        <a:spcAft>
                          <a:spcPts val="800"/>
                        </a:spcAft>
                      </a:pPr>
                      <a:r>
                        <a:rPr lang="fr-FR" sz="1200">
                          <a:effectLst/>
                        </a:rPr>
                        <a:t>AQ 5942</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Accès et évacuation zones risque gaz des fours à brames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709188940"/>
                  </a:ext>
                </a:extLst>
              </a:tr>
              <a:tr h="380153">
                <a:tc>
                  <a:txBody>
                    <a:bodyPr/>
                    <a:lstStyle/>
                    <a:p>
                      <a:pPr>
                        <a:lnSpc>
                          <a:spcPct val="107000"/>
                        </a:lnSpc>
                        <a:spcAft>
                          <a:spcPts val="800"/>
                        </a:spcAft>
                      </a:pPr>
                      <a:r>
                        <a:rPr lang="fr-FR" sz="1200">
                          <a:effectLst/>
                        </a:rPr>
                        <a:t>AQ 17309</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Conduite à tenir en cas de fuite de gaz ou de situation d’urgence sur les fours à brames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811037478"/>
                  </a:ext>
                </a:extLst>
              </a:tr>
              <a:tr h="237267">
                <a:tc>
                  <a:txBody>
                    <a:bodyPr/>
                    <a:lstStyle/>
                    <a:p>
                      <a:pPr>
                        <a:lnSpc>
                          <a:spcPct val="107000"/>
                        </a:lnSpc>
                        <a:spcAft>
                          <a:spcPts val="800"/>
                        </a:spcAft>
                      </a:pPr>
                      <a:r>
                        <a:rPr lang="fr-FR" sz="1200">
                          <a:effectLst/>
                        </a:rPr>
                        <a:t>AQ 16318</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Accès et conduite à tenir en cas d’incendie à la presse à brames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2250060049"/>
                  </a:ext>
                </a:extLst>
              </a:tr>
              <a:tr h="237267">
                <a:tc>
                  <a:txBody>
                    <a:bodyPr/>
                    <a:lstStyle/>
                    <a:p>
                      <a:pPr>
                        <a:lnSpc>
                          <a:spcPct val="107000"/>
                        </a:lnSpc>
                        <a:spcAft>
                          <a:spcPts val="800"/>
                        </a:spcAft>
                      </a:pPr>
                      <a:r>
                        <a:rPr lang="fr-FR" sz="1200">
                          <a:effectLst/>
                        </a:rPr>
                        <a:t>AQ 23317</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Port des EPI au TAB</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771816477"/>
                  </a:ext>
                </a:extLst>
              </a:tr>
              <a:tr h="237267">
                <a:tc>
                  <a:txBody>
                    <a:bodyPr/>
                    <a:lstStyle/>
                    <a:p>
                      <a:pPr>
                        <a:lnSpc>
                          <a:spcPct val="107000"/>
                        </a:lnSpc>
                        <a:spcAft>
                          <a:spcPts val="800"/>
                        </a:spcAft>
                      </a:pPr>
                      <a:r>
                        <a:rPr lang="fr-FR" sz="1200">
                          <a:effectLst/>
                        </a:rPr>
                        <a:t>AQ 216</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Circulation des véhicules et engins halles du TAB</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742929474"/>
                  </a:ext>
                </a:extLst>
              </a:tr>
              <a:tr h="237267">
                <a:tc>
                  <a:txBody>
                    <a:bodyPr/>
                    <a:lstStyle/>
                    <a:p>
                      <a:pPr>
                        <a:lnSpc>
                          <a:spcPct val="107000"/>
                        </a:lnSpc>
                        <a:spcAft>
                          <a:spcPts val="800"/>
                        </a:spcAft>
                      </a:pPr>
                      <a:r>
                        <a:rPr lang="fr-FR" sz="1200">
                          <a:effectLst/>
                        </a:rPr>
                        <a:t>AQ 18231</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Manutentions au TAB</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4213710566"/>
                  </a:ext>
                </a:extLst>
              </a:tr>
              <a:tr h="237267">
                <a:tc>
                  <a:txBody>
                    <a:bodyPr/>
                    <a:lstStyle/>
                    <a:p>
                      <a:pPr>
                        <a:lnSpc>
                          <a:spcPct val="107000"/>
                        </a:lnSpc>
                        <a:spcAft>
                          <a:spcPts val="800"/>
                        </a:spcAft>
                      </a:pPr>
                      <a:r>
                        <a:rPr lang="fr-FR" sz="1200">
                          <a:effectLst/>
                        </a:rPr>
                        <a:t>AQ 14194</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Mesures de protection individuelles contre le risque Légionelles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650985585"/>
                  </a:ext>
                </a:extLst>
              </a:tr>
              <a:tr h="237267">
                <a:tc>
                  <a:txBody>
                    <a:bodyPr/>
                    <a:lstStyle/>
                    <a:p>
                      <a:pPr>
                        <a:lnSpc>
                          <a:spcPct val="107000"/>
                        </a:lnSpc>
                        <a:spcAft>
                          <a:spcPts val="800"/>
                        </a:spcAft>
                      </a:pPr>
                      <a:r>
                        <a:rPr lang="fr-FR" sz="1200">
                          <a:effectLst/>
                        </a:rPr>
                        <a:t>AQ 5933</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Interventions sur le TAB en laminage côté moteur</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3377909168"/>
                  </a:ext>
                </a:extLst>
              </a:tr>
              <a:tr h="237267">
                <a:tc>
                  <a:txBody>
                    <a:bodyPr/>
                    <a:lstStyle/>
                    <a:p>
                      <a:pPr>
                        <a:lnSpc>
                          <a:spcPct val="107000"/>
                        </a:lnSpc>
                        <a:spcAft>
                          <a:spcPts val="800"/>
                        </a:spcAft>
                      </a:pPr>
                      <a:r>
                        <a:rPr lang="fr-FR" sz="1200">
                          <a:effectLst/>
                        </a:rPr>
                        <a:t>AQ 5966</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Intervention dans la zone finisseuses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988545494"/>
                  </a:ext>
                </a:extLst>
              </a:tr>
              <a:tr h="205807">
                <a:tc>
                  <a:txBody>
                    <a:bodyPr/>
                    <a:lstStyle/>
                    <a:p>
                      <a:pPr>
                        <a:lnSpc>
                          <a:spcPct val="107000"/>
                        </a:lnSpc>
                        <a:spcAft>
                          <a:spcPts val="800"/>
                        </a:spcAft>
                      </a:pPr>
                      <a:r>
                        <a:rPr lang="fr-FR" sz="1200">
                          <a:effectLst/>
                        </a:rPr>
                        <a:t>AQ 16003</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Intervention dans l’enceinte contrôlée des jauges X (sortie F7) hors A.E.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2521399794"/>
                  </a:ext>
                </a:extLst>
              </a:tr>
              <a:tr h="237267">
                <a:tc>
                  <a:txBody>
                    <a:bodyPr/>
                    <a:lstStyle/>
                    <a:p>
                      <a:pPr>
                        <a:lnSpc>
                          <a:spcPct val="107000"/>
                        </a:lnSpc>
                        <a:spcAft>
                          <a:spcPts val="800"/>
                        </a:spcAft>
                      </a:pPr>
                      <a:r>
                        <a:rPr lang="fr-FR" sz="1200">
                          <a:effectLst/>
                        </a:rPr>
                        <a:t>AQ 24917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Management du cadenas personnel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225191571"/>
                  </a:ext>
                </a:extLst>
              </a:tr>
              <a:tr h="380153">
                <a:tc>
                  <a:txBody>
                    <a:bodyPr/>
                    <a:lstStyle/>
                    <a:p>
                      <a:pPr>
                        <a:lnSpc>
                          <a:spcPct val="107000"/>
                        </a:lnSpc>
                        <a:spcAft>
                          <a:spcPts val="800"/>
                        </a:spcAft>
                      </a:pPr>
                      <a:r>
                        <a:rPr lang="fr-FR" sz="1200">
                          <a:effectLst/>
                        </a:rPr>
                        <a:t>AQ 25648</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 Autorisation d’accès journalière : installation en marche et cadenas visiteur</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2713788047"/>
                  </a:ext>
                </a:extLst>
              </a:tr>
              <a:tr h="237267">
                <a:tc>
                  <a:txBody>
                    <a:bodyPr/>
                    <a:lstStyle/>
                    <a:p>
                      <a:pPr>
                        <a:lnSpc>
                          <a:spcPct val="107000"/>
                        </a:lnSpc>
                        <a:spcAft>
                          <a:spcPts val="800"/>
                        </a:spcAft>
                      </a:pPr>
                      <a:r>
                        <a:rPr lang="fr-FR" sz="1200">
                          <a:effectLst/>
                        </a:rPr>
                        <a:t>AQ 6091</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Plan de Prévention</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044699434"/>
                  </a:ext>
                </a:extLst>
              </a:tr>
              <a:tr h="237267">
                <a:tc>
                  <a:txBody>
                    <a:bodyPr/>
                    <a:lstStyle/>
                    <a:p>
                      <a:pPr>
                        <a:lnSpc>
                          <a:spcPct val="107000"/>
                        </a:lnSpc>
                        <a:spcAft>
                          <a:spcPts val="800"/>
                        </a:spcAft>
                      </a:pPr>
                      <a:r>
                        <a:rPr lang="fr-FR" sz="1200">
                          <a:effectLst/>
                        </a:rPr>
                        <a:t>AQ 24862</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Port du masque FFP3 en ZONE FOURS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888583564"/>
                  </a:ext>
                </a:extLst>
              </a:tr>
              <a:tr h="237267">
                <a:tc>
                  <a:txBody>
                    <a:bodyPr/>
                    <a:lstStyle/>
                    <a:p>
                      <a:pPr>
                        <a:lnSpc>
                          <a:spcPct val="107000"/>
                        </a:lnSpc>
                        <a:spcAft>
                          <a:spcPts val="800"/>
                        </a:spcAft>
                      </a:pPr>
                      <a:r>
                        <a:rPr lang="fr-FR" sz="1200">
                          <a:effectLst/>
                        </a:rPr>
                        <a:t>AQ 25233</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Mise en sécurité des installations avant intervention avec HIRA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1442483449"/>
                  </a:ext>
                </a:extLst>
              </a:tr>
              <a:tr h="237267">
                <a:tc>
                  <a:txBody>
                    <a:bodyPr/>
                    <a:lstStyle/>
                    <a:p>
                      <a:pPr>
                        <a:lnSpc>
                          <a:spcPct val="107000"/>
                        </a:lnSpc>
                        <a:spcAft>
                          <a:spcPts val="800"/>
                        </a:spcAft>
                      </a:pPr>
                      <a:r>
                        <a:rPr lang="fr-FR" sz="1200">
                          <a:effectLst/>
                        </a:rPr>
                        <a:t>AQ 5638</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Procédure manutention USINE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3375973388"/>
                  </a:ext>
                </a:extLst>
              </a:tr>
              <a:tr h="237267">
                <a:tc>
                  <a:txBody>
                    <a:bodyPr/>
                    <a:lstStyle/>
                    <a:p>
                      <a:pPr>
                        <a:lnSpc>
                          <a:spcPct val="107000"/>
                        </a:lnSpc>
                        <a:spcAft>
                          <a:spcPts val="800"/>
                        </a:spcAft>
                      </a:pPr>
                      <a:r>
                        <a:rPr lang="fr-FR" sz="1200">
                          <a:effectLst/>
                        </a:rPr>
                        <a:t>AQ 23824</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Examen d’adéquation de levage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3481441267"/>
                  </a:ext>
                </a:extLst>
              </a:tr>
              <a:tr h="237267">
                <a:tc>
                  <a:txBody>
                    <a:bodyPr/>
                    <a:lstStyle/>
                    <a:p>
                      <a:pPr>
                        <a:lnSpc>
                          <a:spcPct val="107000"/>
                        </a:lnSpc>
                        <a:spcAft>
                          <a:spcPts val="800"/>
                        </a:spcAft>
                      </a:pPr>
                      <a:r>
                        <a:rPr lang="fr-FR" sz="1200">
                          <a:effectLst/>
                        </a:rPr>
                        <a:t>AQ 1026451</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tc>
                  <a:txBody>
                    <a:bodyPr/>
                    <a:lstStyle/>
                    <a:p>
                      <a:pPr>
                        <a:lnSpc>
                          <a:spcPct val="107000"/>
                        </a:lnSpc>
                        <a:spcAft>
                          <a:spcPts val="800"/>
                        </a:spcAft>
                      </a:pPr>
                      <a:r>
                        <a:rPr lang="fr-FR" sz="1200">
                          <a:effectLst/>
                        </a:rPr>
                        <a:t>Expression du besoin de levage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7351" marB="0"/>
                </a:tc>
                <a:extLst>
                  <a:ext uri="{0D108BD9-81ED-4DB2-BD59-A6C34878D82A}">
                    <a16:rowId xmlns:a16="http://schemas.microsoft.com/office/drawing/2014/main" val="821821615"/>
                  </a:ext>
                </a:extLst>
              </a:tr>
            </a:tbl>
          </a:graphicData>
        </a:graphic>
      </p:graphicFrame>
      <p:sp>
        <p:nvSpPr>
          <p:cNvPr id="3" name="ZoneTexte 2">
            <a:extLst>
              <a:ext uri="{FF2B5EF4-FFF2-40B4-BE49-F238E27FC236}">
                <a16:creationId xmlns:a16="http://schemas.microsoft.com/office/drawing/2014/main" id="{C2E16BC1-0546-4B25-B342-D4870CD09CFD}"/>
              </a:ext>
            </a:extLst>
          </p:cNvPr>
          <p:cNvSpPr txBox="1"/>
          <p:nvPr/>
        </p:nvSpPr>
        <p:spPr>
          <a:xfrm>
            <a:off x="7110186" y="2610756"/>
            <a:ext cx="4249056"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a:solidFill>
                  <a:srgbClr val="FF0000"/>
                </a:solidFill>
              </a:rPr>
              <a:t>Indication du type de déchets inscrite sur les bennes </a:t>
            </a:r>
            <a:endParaRPr lang="fr-FR" sz="2600">
              <a:solidFill>
                <a:srgbClr val="FF0000"/>
              </a:solidFill>
              <a:cs typeface="Calibri"/>
            </a:endParaRPr>
          </a:p>
        </p:txBody>
      </p:sp>
    </p:spTree>
    <p:extLst>
      <p:ext uri="{BB962C8B-B14F-4D97-AF65-F5344CB8AC3E}">
        <p14:creationId xmlns:p14="http://schemas.microsoft.com/office/powerpoint/2010/main" val="808726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9">
            <a:extLst>
              <a:ext uri="{FF2B5EF4-FFF2-40B4-BE49-F238E27FC236}">
                <a16:creationId xmlns:a16="http://schemas.microsoft.com/office/drawing/2014/main" id="{8072F24B-ADF7-451F-BE3B-2D19D2F792E5}"/>
              </a:ext>
            </a:extLst>
          </p:cNvPr>
          <p:cNvSpPr txBox="1">
            <a:spLocks noChangeArrowheads="1"/>
          </p:cNvSpPr>
          <p:nvPr/>
        </p:nvSpPr>
        <p:spPr bwMode="auto">
          <a:xfrm>
            <a:off x="170912" y="5704575"/>
            <a:ext cx="8388592" cy="461665"/>
          </a:xfrm>
          <a:prstGeom prst="rect">
            <a:avLst/>
          </a:prstGeom>
          <a:noFill/>
          <a:ln w="9525">
            <a:noFill/>
            <a:miter lim="800000"/>
            <a:headEnd/>
            <a:tailEnd/>
          </a:ln>
          <a:effectLst/>
        </p:spPr>
        <p:txBody>
          <a:bodyPr wrap="square">
            <a:spAutoFit/>
          </a:bodyPr>
          <a:lstStyle/>
          <a:p>
            <a:r>
              <a:rPr lang="fr-FR" sz="2400">
                <a:solidFill>
                  <a:schemeClr val="accent4">
                    <a:lumMod val="75000"/>
                  </a:schemeClr>
                </a:solidFill>
              </a:rPr>
              <a:t>Protections auditives Obligatoires en laminage</a:t>
            </a:r>
            <a:endParaRPr lang="en-GB" sz="2400">
              <a:solidFill>
                <a:schemeClr val="accent4">
                  <a:lumMod val="75000"/>
                </a:schemeClr>
              </a:solidFill>
            </a:endParaRPr>
          </a:p>
        </p:txBody>
      </p:sp>
      <p:pic>
        <p:nvPicPr>
          <p:cNvPr id="13" name="Image 12">
            <a:extLst>
              <a:ext uri="{FF2B5EF4-FFF2-40B4-BE49-F238E27FC236}">
                <a16:creationId xmlns:a16="http://schemas.microsoft.com/office/drawing/2014/main" id="{9806A27B-E89C-4564-B6B8-7B5255EB67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6400" y="121204"/>
            <a:ext cx="1283093" cy="540036"/>
          </a:xfrm>
          <a:prstGeom prst="rect">
            <a:avLst/>
          </a:prstGeom>
        </p:spPr>
      </p:pic>
      <p:sp>
        <p:nvSpPr>
          <p:cNvPr id="14" name="ZoneTexte 13">
            <a:extLst>
              <a:ext uri="{FF2B5EF4-FFF2-40B4-BE49-F238E27FC236}">
                <a16:creationId xmlns:a16="http://schemas.microsoft.com/office/drawing/2014/main" id="{88DBD77D-BF85-4930-BA50-447768C2FBE9}"/>
              </a:ext>
            </a:extLst>
          </p:cNvPr>
          <p:cNvSpPr txBox="1"/>
          <p:nvPr/>
        </p:nvSpPr>
        <p:spPr>
          <a:xfrm>
            <a:off x="1671005"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0" name="ZoneTexte 9">
            <a:extLst>
              <a:ext uri="{FF2B5EF4-FFF2-40B4-BE49-F238E27FC236}">
                <a16:creationId xmlns:a16="http://schemas.microsoft.com/office/drawing/2014/main" id="{32BF570A-B273-43E8-AE4D-A8E01BB450B7}"/>
              </a:ext>
            </a:extLst>
          </p:cNvPr>
          <p:cNvSpPr txBox="1"/>
          <p:nvPr/>
        </p:nvSpPr>
        <p:spPr>
          <a:xfrm>
            <a:off x="458624" y="1323148"/>
            <a:ext cx="3879506" cy="1938992"/>
          </a:xfrm>
          <a:prstGeom prst="rect">
            <a:avLst/>
          </a:prstGeom>
          <a:noFill/>
        </p:spPr>
        <p:txBody>
          <a:bodyPr wrap="square" rtlCol="0">
            <a:spAutoFit/>
          </a:bodyPr>
          <a:lstStyle/>
          <a:p>
            <a:r>
              <a:rPr lang="fr-FR" sz="1500" dirty="0"/>
              <a:t>1- Circuit visiteurs </a:t>
            </a:r>
          </a:p>
          <a:p>
            <a:r>
              <a:rPr lang="fr-FR" sz="1500" dirty="0"/>
              <a:t>-Balisés</a:t>
            </a:r>
          </a:p>
          <a:p>
            <a:r>
              <a:rPr lang="fr-FR" sz="1500" dirty="0"/>
              <a:t>-Hors situation dangereuse </a:t>
            </a:r>
          </a:p>
          <a:p>
            <a:r>
              <a:rPr lang="fr-FR" sz="1500" dirty="0">
                <a:solidFill>
                  <a:srgbClr val="FF0000"/>
                </a:solidFill>
              </a:rPr>
              <a:t>-EPI imposés: casque AVEC JUGULAIRE  + lunettes de sécurité + chaussures de sécurité ou surchaussures</a:t>
            </a:r>
          </a:p>
          <a:p>
            <a:endParaRPr lang="fr-FR" sz="1500" dirty="0">
              <a:solidFill>
                <a:srgbClr val="FF0000"/>
              </a:solidFill>
            </a:endParaRPr>
          </a:p>
          <a:p>
            <a:r>
              <a:rPr lang="fr-FR" sz="1500" dirty="0"/>
              <a:t>-EPI complémentaires conseillés: blouse + gants</a:t>
            </a:r>
          </a:p>
        </p:txBody>
      </p:sp>
      <p:pic>
        <p:nvPicPr>
          <p:cNvPr id="12" name="Image 11">
            <a:extLst>
              <a:ext uri="{FF2B5EF4-FFF2-40B4-BE49-F238E27FC236}">
                <a16:creationId xmlns:a16="http://schemas.microsoft.com/office/drawing/2014/main" id="{F6DEE966-EB7E-4BDE-95CF-7E0D29FEF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8542" y="2419524"/>
            <a:ext cx="609524" cy="380952"/>
          </a:xfrm>
          <a:prstGeom prst="rect">
            <a:avLst/>
          </a:prstGeom>
        </p:spPr>
      </p:pic>
      <p:pic>
        <p:nvPicPr>
          <p:cNvPr id="15" name="Image 14">
            <a:extLst>
              <a:ext uri="{FF2B5EF4-FFF2-40B4-BE49-F238E27FC236}">
                <a16:creationId xmlns:a16="http://schemas.microsoft.com/office/drawing/2014/main" id="{505CA785-0652-414F-9562-17205F8E96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1348" y="882206"/>
            <a:ext cx="1072231" cy="1113873"/>
          </a:xfrm>
          <a:prstGeom prst="rect">
            <a:avLst/>
          </a:prstGeom>
        </p:spPr>
      </p:pic>
      <p:pic>
        <p:nvPicPr>
          <p:cNvPr id="16" name="Image 15">
            <a:extLst>
              <a:ext uri="{FF2B5EF4-FFF2-40B4-BE49-F238E27FC236}">
                <a16:creationId xmlns:a16="http://schemas.microsoft.com/office/drawing/2014/main" id="{4318E8DA-4D84-4C38-89CC-0AFC5BC15A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4740" y="1363917"/>
            <a:ext cx="866657" cy="745021"/>
          </a:xfrm>
          <a:prstGeom prst="rect">
            <a:avLst/>
          </a:prstGeom>
        </p:spPr>
      </p:pic>
      <p:sp>
        <p:nvSpPr>
          <p:cNvPr id="17" name="ZoneTexte 16">
            <a:extLst>
              <a:ext uri="{FF2B5EF4-FFF2-40B4-BE49-F238E27FC236}">
                <a16:creationId xmlns:a16="http://schemas.microsoft.com/office/drawing/2014/main" id="{015498FB-A849-442F-9D82-2A82E326F5B2}"/>
              </a:ext>
            </a:extLst>
          </p:cNvPr>
          <p:cNvSpPr txBox="1"/>
          <p:nvPr/>
        </p:nvSpPr>
        <p:spPr>
          <a:xfrm>
            <a:off x="543598" y="3251929"/>
            <a:ext cx="4535500" cy="2169825"/>
          </a:xfrm>
          <a:prstGeom prst="rect">
            <a:avLst/>
          </a:prstGeom>
          <a:noFill/>
        </p:spPr>
        <p:txBody>
          <a:bodyPr wrap="square" rtlCol="0">
            <a:spAutoFit/>
          </a:bodyPr>
          <a:lstStyle/>
          <a:p>
            <a:r>
              <a:rPr lang="fr-FR" sz="1500" dirty="0"/>
              <a:t>2- Zones de travail hors réglementation particulière</a:t>
            </a:r>
          </a:p>
          <a:p>
            <a:r>
              <a:rPr lang="fr-FR" sz="1500" dirty="0"/>
              <a:t>(environnement de travail hors bureaux, cabines, itinéraires d’accès) </a:t>
            </a:r>
          </a:p>
          <a:p>
            <a:r>
              <a:rPr lang="fr-FR" sz="1500" dirty="0">
                <a:solidFill>
                  <a:srgbClr val="FF0000"/>
                </a:solidFill>
              </a:rPr>
              <a:t>EPI imposés: </a:t>
            </a:r>
          </a:p>
          <a:p>
            <a:r>
              <a:rPr lang="fr-FR" sz="1500" dirty="0">
                <a:solidFill>
                  <a:srgbClr val="FF0000"/>
                </a:solidFill>
              </a:rPr>
              <a:t>-Casque équipé d’une jugulaire obligatoire + lunettes de sécurité </a:t>
            </a:r>
          </a:p>
          <a:p>
            <a:r>
              <a:rPr lang="fr-FR" sz="1500" dirty="0">
                <a:solidFill>
                  <a:srgbClr val="FF0000"/>
                </a:solidFill>
              </a:rPr>
              <a:t>-Vêtements de sécurité (veste + pantalon ou combinaison)</a:t>
            </a:r>
          </a:p>
          <a:p>
            <a:r>
              <a:rPr lang="fr-FR" sz="1500" dirty="0">
                <a:solidFill>
                  <a:srgbClr val="FF0000"/>
                </a:solidFill>
              </a:rPr>
              <a:t>-Chaussures de sécurité</a:t>
            </a:r>
          </a:p>
        </p:txBody>
      </p:sp>
      <p:pic>
        <p:nvPicPr>
          <p:cNvPr id="18" name="Image 17">
            <a:extLst>
              <a:ext uri="{FF2B5EF4-FFF2-40B4-BE49-F238E27FC236}">
                <a16:creationId xmlns:a16="http://schemas.microsoft.com/office/drawing/2014/main" id="{C9562600-50D9-4702-ADCF-DFDA0CA060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5301" y="3647390"/>
            <a:ext cx="1074732" cy="1802414"/>
          </a:xfrm>
          <a:prstGeom prst="rect">
            <a:avLst/>
          </a:prstGeom>
        </p:spPr>
      </p:pic>
      <p:sp>
        <p:nvSpPr>
          <p:cNvPr id="19" name="ZoneTexte 18">
            <a:extLst>
              <a:ext uri="{FF2B5EF4-FFF2-40B4-BE49-F238E27FC236}">
                <a16:creationId xmlns:a16="http://schemas.microsoft.com/office/drawing/2014/main" id="{687EC418-85A5-4B06-BCDE-CF91D8D819BC}"/>
              </a:ext>
            </a:extLst>
          </p:cNvPr>
          <p:cNvSpPr txBox="1"/>
          <p:nvPr/>
        </p:nvSpPr>
        <p:spPr>
          <a:xfrm>
            <a:off x="6142204" y="511412"/>
            <a:ext cx="4194583" cy="323165"/>
          </a:xfrm>
          <a:prstGeom prst="rect">
            <a:avLst/>
          </a:prstGeom>
          <a:noFill/>
        </p:spPr>
        <p:txBody>
          <a:bodyPr wrap="square" rtlCol="0">
            <a:spAutoFit/>
          </a:bodyPr>
          <a:lstStyle/>
          <a:p>
            <a:r>
              <a:rPr lang="fr-FR" sz="1500"/>
              <a:t>3- Zones de travail avec équipements spécifiques</a:t>
            </a:r>
          </a:p>
        </p:txBody>
      </p:sp>
      <p:sp>
        <p:nvSpPr>
          <p:cNvPr id="20" name="ZoneTexte 19">
            <a:extLst>
              <a:ext uri="{FF2B5EF4-FFF2-40B4-BE49-F238E27FC236}">
                <a16:creationId xmlns:a16="http://schemas.microsoft.com/office/drawing/2014/main" id="{08024D72-4DB8-416D-9B71-62D7DE254D29}"/>
              </a:ext>
            </a:extLst>
          </p:cNvPr>
          <p:cNvSpPr txBox="1"/>
          <p:nvPr/>
        </p:nvSpPr>
        <p:spPr>
          <a:xfrm>
            <a:off x="6165577" y="1134622"/>
            <a:ext cx="2043863" cy="1477328"/>
          </a:xfrm>
          <a:prstGeom prst="rect">
            <a:avLst/>
          </a:prstGeom>
          <a:noFill/>
        </p:spPr>
        <p:txBody>
          <a:bodyPr wrap="square" rtlCol="0">
            <a:spAutoFit/>
          </a:bodyPr>
          <a:lstStyle/>
          <a:p>
            <a:r>
              <a:rPr lang="fr-FR" sz="1500"/>
              <a:t>EPI clairement définis et imposés par consignes locales</a:t>
            </a:r>
          </a:p>
          <a:p>
            <a:r>
              <a:rPr lang="fr-FR" sz="1500">
                <a:solidFill>
                  <a:srgbClr val="FF0000"/>
                </a:solidFill>
              </a:rPr>
              <a:t>Avec signalisation normalisée et actualisée </a:t>
            </a:r>
          </a:p>
        </p:txBody>
      </p:sp>
      <p:pic>
        <p:nvPicPr>
          <p:cNvPr id="21" name="Image 20">
            <a:extLst>
              <a:ext uri="{FF2B5EF4-FFF2-40B4-BE49-F238E27FC236}">
                <a16:creationId xmlns:a16="http://schemas.microsoft.com/office/drawing/2014/main" id="{C10C926C-FC3E-451A-92E9-370566B76E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9496" y="855187"/>
            <a:ext cx="3164092" cy="2036198"/>
          </a:xfrm>
          <a:prstGeom prst="rect">
            <a:avLst/>
          </a:prstGeom>
        </p:spPr>
      </p:pic>
      <p:sp>
        <p:nvSpPr>
          <p:cNvPr id="22" name="ZoneTexte 21">
            <a:extLst>
              <a:ext uri="{FF2B5EF4-FFF2-40B4-BE49-F238E27FC236}">
                <a16:creationId xmlns:a16="http://schemas.microsoft.com/office/drawing/2014/main" id="{8DCA9A7F-AD88-49D4-A6A4-CB5647E5A8F6}"/>
              </a:ext>
            </a:extLst>
          </p:cNvPr>
          <p:cNvSpPr txBox="1"/>
          <p:nvPr/>
        </p:nvSpPr>
        <p:spPr>
          <a:xfrm>
            <a:off x="6093368" y="3002020"/>
            <a:ext cx="4292253" cy="3093154"/>
          </a:xfrm>
          <a:prstGeom prst="rect">
            <a:avLst/>
          </a:prstGeom>
          <a:noFill/>
        </p:spPr>
        <p:txBody>
          <a:bodyPr wrap="square" lIns="91440" tIns="45720" rIns="91440" bIns="45720" rtlCol="0" anchor="t">
            <a:spAutoFit/>
          </a:bodyPr>
          <a:lstStyle/>
          <a:p>
            <a:r>
              <a:rPr lang="fr-FR" sz="1500" dirty="0"/>
              <a:t>4- Travaux de soudure, </a:t>
            </a:r>
            <a:r>
              <a:rPr lang="fr-FR" sz="1500" dirty="0" err="1"/>
              <a:t>arcairage</a:t>
            </a:r>
            <a:r>
              <a:rPr lang="fr-FR" sz="1500" dirty="0"/>
              <a:t> et de </a:t>
            </a:r>
            <a:r>
              <a:rPr lang="fr-FR" sz="1500" dirty="0" err="1"/>
              <a:t>chalumage</a:t>
            </a:r>
            <a:r>
              <a:rPr lang="fr-FR" sz="1500" dirty="0"/>
              <a:t> </a:t>
            </a:r>
          </a:p>
          <a:p>
            <a:r>
              <a:rPr lang="fr-FR" sz="1500" dirty="0">
                <a:solidFill>
                  <a:srgbClr val="FF0000"/>
                </a:solidFill>
              </a:rPr>
              <a:t>EPI imposés: </a:t>
            </a:r>
            <a:endParaRPr lang="fr-FR" sz="1500" dirty="0">
              <a:solidFill>
                <a:srgbClr val="FF0000"/>
              </a:solidFill>
              <a:cs typeface="Calibri"/>
            </a:endParaRPr>
          </a:p>
          <a:p>
            <a:r>
              <a:rPr lang="fr-FR" sz="1500" dirty="0">
                <a:solidFill>
                  <a:srgbClr val="FF0000"/>
                </a:solidFill>
              </a:rPr>
              <a:t>-Protections respiratoires adaptées obligatoires: cagoule ventilée - ABEK P3</a:t>
            </a:r>
            <a:endParaRPr lang="fr-FR" sz="1500" dirty="0">
              <a:solidFill>
                <a:srgbClr val="FF0000"/>
              </a:solidFill>
              <a:cs typeface="Calibri"/>
            </a:endParaRPr>
          </a:p>
          <a:p>
            <a:r>
              <a:rPr lang="fr-FR" sz="1500" dirty="0">
                <a:solidFill>
                  <a:srgbClr val="FF0000"/>
                </a:solidFill>
              </a:rPr>
              <a:t>- Protections respiratoires adaptés obligatoires: </a:t>
            </a:r>
            <a:r>
              <a:rPr lang="fr-FR" sz="1500" dirty="0"/>
              <a:t>masque ABEK- filtre P3</a:t>
            </a:r>
            <a:r>
              <a:rPr lang="fr-FR" sz="1500" dirty="0">
                <a:solidFill>
                  <a:srgbClr val="FF0000"/>
                </a:solidFill>
              </a:rPr>
              <a:t> pour les personnes proches des travaux et pour les opérations de découpe de </a:t>
            </a:r>
            <a:r>
              <a:rPr lang="fr-FR" sz="1500" dirty="0">
                <a:solidFill>
                  <a:srgbClr val="FF0000"/>
                </a:solidFill>
                <a:ea typeface="+mn-lt"/>
                <a:cs typeface="+mn-lt"/>
              </a:rPr>
              <a:t>rebuts et de </a:t>
            </a:r>
            <a:r>
              <a:rPr lang="fr-FR" sz="1500" dirty="0" err="1">
                <a:solidFill>
                  <a:srgbClr val="FF0000"/>
                </a:solidFill>
                <a:ea typeface="+mn-lt"/>
                <a:cs typeface="+mn-lt"/>
              </a:rPr>
              <a:t>loops</a:t>
            </a:r>
            <a:r>
              <a:rPr lang="fr-FR" sz="1500" dirty="0">
                <a:solidFill>
                  <a:srgbClr val="FF0000"/>
                </a:solidFill>
                <a:ea typeface="+mn-lt"/>
                <a:cs typeface="+mn-lt"/>
              </a:rPr>
              <a:t> avec des chalumeaux &lt; à 2 mètres</a:t>
            </a:r>
            <a:r>
              <a:rPr lang="fr-FR" sz="1500" dirty="0">
                <a:solidFill>
                  <a:srgbClr val="FF0000"/>
                </a:solidFill>
              </a:rPr>
              <a:t> </a:t>
            </a:r>
            <a:endParaRPr lang="fr-FR" sz="1500" dirty="0">
              <a:solidFill>
                <a:srgbClr val="FF0000"/>
              </a:solidFill>
              <a:cs typeface="Calibri"/>
            </a:endParaRPr>
          </a:p>
          <a:p>
            <a:r>
              <a:rPr lang="fr-FR" sz="1500" dirty="0">
                <a:solidFill>
                  <a:srgbClr val="FF0000"/>
                </a:solidFill>
              </a:rPr>
              <a:t>-Veste en cuir </a:t>
            </a:r>
            <a:endParaRPr lang="fr-FR" sz="1500" dirty="0">
              <a:solidFill>
                <a:srgbClr val="FF0000"/>
              </a:solidFill>
              <a:cs typeface="Calibri"/>
            </a:endParaRPr>
          </a:p>
          <a:p>
            <a:r>
              <a:rPr lang="fr-FR" sz="1500" dirty="0">
                <a:solidFill>
                  <a:srgbClr val="FF0000"/>
                </a:solidFill>
              </a:rPr>
              <a:t>-Gants</a:t>
            </a:r>
            <a:endParaRPr lang="fr-FR" sz="1500" dirty="0">
              <a:solidFill>
                <a:srgbClr val="FF0000"/>
              </a:solidFill>
              <a:cs typeface="Calibri"/>
            </a:endParaRPr>
          </a:p>
          <a:p>
            <a:r>
              <a:rPr lang="fr-FR" sz="1500" dirty="0">
                <a:solidFill>
                  <a:srgbClr val="FF0000"/>
                </a:solidFill>
              </a:rPr>
              <a:t>-Lunettes</a:t>
            </a:r>
            <a:endParaRPr lang="fr-FR" sz="1500" dirty="0">
              <a:solidFill>
                <a:srgbClr val="FF0000"/>
              </a:solidFill>
              <a:cs typeface="Calibri"/>
            </a:endParaRPr>
          </a:p>
          <a:p>
            <a:r>
              <a:rPr lang="fr-FR" sz="1500" dirty="0"/>
              <a:t>Extincteur + panneau </a:t>
            </a:r>
            <a:endParaRPr lang="fr-FR" sz="1500" dirty="0">
              <a:cs typeface="Calibri"/>
            </a:endParaRPr>
          </a:p>
        </p:txBody>
      </p:sp>
      <p:pic>
        <p:nvPicPr>
          <p:cNvPr id="23" name="Image 22">
            <a:extLst>
              <a:ext uri="{FF2B5EF4-FFF2-40B4-BE49-F238E27FC236}">
                <a16:creationId xmlns:a16="http://schemas.microsoft.com/office/drawing/2014/main" id="{03FAE14C-A1D9-45B6-87E8-C9C058D89E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23921" y="3588577"/>
            <a:ext cx="1430335" cy="1668724"/>
          </a:xfrm>
          <a:prstGeom prst="rect">
            <a:avLst/>
          </a:prstGeom>
        </p:spPr>
      </p:pic>
      <p:pic>
        <p:nvPicPr>
          <p:cNvPr id="24" name="Image 23">
            <a:extLst>
              <a:ext uri="{FF2B5EF4-FFF2-40B4-BE49-F238E27FC236}">
                <a16:creationId xmlns:a16="http://schemas.microsoft.com/office/drawing/2014/main" id="{9B2A3547-C91B-411D-8AAB-B0DDF2D9AA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09651" y="5249053"/>
            <a:ext cx="708982" cy="572973"/>
          </a:xfrm>
          <a:prstGeom prst="rect">
            <a:avLst/>
          </a:prstGeom>
        </p:spPr>
      </p:pic>
      <p:sp>
        <p:nvSpPr>
          <p:cNvPr id="5" name="Espace réservé de la date 4">
            <a:extLst>
              <a:ext uri="{FF2B5EF4-FFF2-40B4-BE49-F238E27FC236}">
                <a16:creationId xmlns:a16="http://schemas.microsoft.com/office/drawing/2014/main" id="{7D7DB6A4-B234-4747-8CD1-92463EDDDAEE}"/>
              </a:ext>
            </a:extLst>
          </p:cNvPr>
          <p:cNvSpPr>
            <a:spLocks noGrp="1"/>
          </p:cNvSpPr>
          <p:nvPr>
            <p:ph type="dt" sz="half" idx="10"/>
          </p:nvPr>
        </p:nvSpPr>
        <p:spPr>
          <a:xfrm>
            <a:off x="543598" y="6444604"/>
            <a:ext cx="2472271" cy="365125"/>
          </a:xfrm>
        </p:spPr>
        <p:txBody>
          <a:bodyPr/>
          <a:lstStyle/>
          <a:p>
            <a:fld id="{2A7563F7-4739-464D-8289-DA4E84CE7270}"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22DD3406-7A1B-409F-A69B-E55297C3F5C7}"/>
              </a:ext>
            </a:extLst>
          </p:cNvPr>
          <p:cNvSpPr>
            <a:spLocks noGrp="1"/>
          </p:cNvSpPr>
          <p:nvPr>
            <p:ph type="sldNum" sz="quarter" idx="12"/>
          </p:nvPr>
        </p:nvSpPr>
        <p:spPr/>
        <p:txBody>
          <a:bodyPr/>
          <a:lstStyle/>
          <a:p>
            <a:fld id="{3746BD9C-EB79-4C44-A661-EB129AA754D7}" type="slidenum">
              <a:rPr lang="fr-FR" smtClean="0"/>
              <a:t>22</a:t>
            </a:fld>
            <a:endParaRPr lang="fr-FR"/>
          </a:p>
        </p:txBody>
      </p:sp>
      <p:sp>
        <p:nvSpPr>
          <p:cNvPr id="7" name="Titre 6">
            <a:extLst>
              <a:ext uri="{FF2B5EF4-FFF2-40B4-BE49-F238E27FC236}">
                <a16:creationId xmlns:a16="http://schemas.microsoft.com/office/drawing/2014/main" id="{DAAA6687-8AD1-47FC-B95B-28DC7D4661E9}"/>
              </a:ext>
            </a:extLst>
          </p:cNvPr>
          <p:cNvSpPr>
            <a:spLocks noGrp="1"/>
          </p:cNvSpPr>
          <p:nvPr>
            <p:ph type="title" idx="4294967295"/>
          </p:nvPr>
        </p:nvSpPr>
        <p:spPr>
          <a:xfrm>
            <a:off x="327796" y="211210"/>
            <a:ext cx="5167312" cy="922337"/>
          </a:xfrm>
        </p:spPr>
        <p:txBody>
          <a:bodyPr>
            <a:normAutofit fontScale="90000"/>
          </a:bodyPr>
          <a:lstStyle/>
          <a:p>
            <a:r>
              <a:rPr lang="fr-FR" sz="3600" b="1">
                <a:solidFill>
                  <a:srgbClr val="002060"/>
                </a:solidFill>
                <a:latin typeface="+mn-lt"/>
              </a:rPr>
              <a:t>Le port des EPI : OBLIGATOIRE </a:t>
            </a:r>
            <a:br>
              <a:rPr lang="fr-FR" sz="3600" b="1" dirty="0">
                <a:latin typeface="+mn-lt"/>
              </a:rPr>
            </a:br>
            <a:endParaRPr lang="fr-FR" sz="3600">
              <a:latin typeface="+mn-lt"/>
            </a:endParaRPr>
          </a:p>
        </p:txBody>
      </p:sp>
      <p:sp>
        <p:nvSpPr>
          <p:cNvPr id="25" name="ZoneTexte 24">
            <a:extLst>
              <a:ext uri="{FF2B5EF4-FFF2-40B4-BE49-F238E27FC236}">
                <a16:creationId xmlns:a16="http://schemas.microsoft.com/office/drawing/2014/main" id="{2DE147BD-AF49-4191-9D6C-CF36CB06A67C}"/>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187656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5A496D5-12AE-4A8A-9F54-3C55C0598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9247" y="432486"/>
            <a:ext cx="2460410" cy="1035552"/>
          </a:xfrm>
          <a:prstGeom prst="rect">
            <a:avLst/>
          </a:prstGeom>
        </p:spPr>
      </p:pic>
      <p:sp>
        <p:nvSpPr>
          <p:cNvPr id="6" name="ZoneTexte 5">
            <a:extLst>
              <a:ext uri="{FF2B5EF4-FFF2-40B4-BE49-F238E27FC236}">
                <a16:creationId xmlns:a16="http://schemas.microsoft.com/office/drawing/2014/main" id="{D231F848-F362-4C6E-8EB7-527860331FA3}"/>
              </a:ext>
            </a:extLst>
          </p:cNvPr>
          <p:cNvSpPr txBox="1"/>
          <p:nvPr/>
        </p:nvSpPr>
        <p:spPr>
          <a:xfrm>
            <a:off x="1806675"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7FC009F7-A6F9-4C76-90B3-6CA37009B48F}"/>
              </a:ext>
            </a:extLst>
          </p:cNvPr>
          <p:cNvSpPr>
            <a:spLocks noGrp="1"/>
          </p:cNvSpPr>
          <p:nvPr>
            <p:ph type="dt" sz="half" idx="10"/>
          </p:nvPr>
        </p:nvSpPr>
        <p:spPr/>
        <p:txBody>
          <a:bodyPr/>
          <a:lstStyle/>
          <a:p>
            <a:fld id="{2479E6BF-F9BB-462B-B052-40974C99A8A1}"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60FA951B-BDA1-4EFB-80A7-70DC0EF56F80}"/>
              </a:ext>
            </a:extLst>
          </p:cNvPr>
          <p:cNvSpPr>
            <a:spLocks noGrp="1"/>
          </p:cNvSpPr>
          <p:nvPr>
            <p:ph type="sldNum" sz="quarter" idx="12"/>
          </p:nvPr>
        </p:nvSpPr>
        <p:spPr/>
        <p:txBody>
          <a:bodyPr/>
          <a:lstStyle/>
          <a:p>
            <a:fld id="{3746BD9C-EB79-4C44-A661-EB129AA754D7}" type="slidenum">
              <a:rPr lang="fr-FR" smtClean="0"/>
              <a:t>23</a:t>
            </a:fld>
            <a:endParaRPr lang="fr-FR"/>
          </a:p>
        </p:txBody>
      </p:sp>
      <p:sp>
        <p:nvSpPr>
          <p:cNvPr id="11" name="Titre 10">
            <a:extLst>
              <a:ext uri="{FF2B5EF4-FFF2-40B4-BE49-F238E27FC236}">
                <a16:creationId xmlns:a16="http://schemas.microsoft.com/office/drawing/2014/main" id="{1826DB36-2C03-432C-A597-CBD17EBB0D64}"/>
              </a:ext>
            </a:extLst>
          </p:cNvPr>
          <p:cNvSpPr>
            <a:spLocks noGrp="1"/>
          </p:cNvSpPr>
          <p:nvPr>
            <p:ph type="title" idx="4294967295"/>
          </p:nvPr>
        </p:nvSpPr>
        <p:spPr>
          <a:xfrm>
            <a:off x="294293" y="2279256"/>
            <a:ext cx="4929188" cy="1450975"/>
          </a:xfrm>
        </p:spPr>
        <p:txBody>
          <a:bodyPr/>
          <a:lstStyle/>
          <a:p>
            <a:r>
              <a:rPr lang="en-GB" b="1" dirty="0">
                <a:solidFill>
                  <a:srgbClr val="002060"/>
                </a:solidFill>
                <a:latin typeface="Calibri (Corps)"/>
              </a:rPr>
              <a:t>Les </a:t>
            </a:r>
            <a:r>
              <a:rPr lang="en-GB" b="1" dirty="0" err="1">
                <a:solidFill>
                  <a:srgbClr val="002060"/>
                </a:solidFill>
                <a:latin typeface="Calibri (Corps)"/>
              </a:rPr>
              <a:t>règles</a:t>
            </a:r>
            <a:r>
              <a:rPr lang="en-GB" b="1" dirty="0">
                <a:solidFill>
                  <a:srgbClr val="002060"/>
                </a:solidFill>
                <a:latin typeface="Calibri (Corps)"/>
              </a:rPr>
              <a:t> chez AM</a:t>
            </a:r>
            <a:br>
              <a:rPr lang="en-GB" b="1" dirty="0">
                <a:solidFill>
                  <a:srgbClr val="002060"/>
                </a:solidFill>
                <a:latin typeface="Calibri (Corps)"/>
              </a:rPr>
            </a:br>
            <a:endParaRPr lang="fr-FR" dirty="0"/>
          </a:p>
        </p:txBody>
      </p:sp>
      <p:sp>
        <p:nvSpPr>
          <p:cNvPr id="10" name="ZoneTexte 9">
            <a:extLst>
              <a:ext uri="{FF2B5EF4-FFF2-40B4-BE49-F238E27FC236}">
                <a16:creationId xmlns:a16="http://schemas.microsoft.com/office/drawing/2014/main" id="{E979D17C-8FE1-4BF0-A35A-F9527A9BF935}"/>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4" name="Image 6">
            <a:extLst>
              <a:ext uri="{FF2B5EF4-FFF2-40B4-BE49-F238E27FC236}">
                <a16:creationId xmlns:a16="http://schemas.microsoft.com/office/drawing/2014/main" id="{CD17F6FF-2FD9-4EA2-49F8-AEB4A0597E11}"/>
              </a:ext>
            </a:extLst>
          </p:cNvPr>
          <p:cNvPicPr>
            <a:picLocks noChangeAspect="1"/>
          </p:cNvPicPr>
          <p:nvPr/>
        </p:nvPicPr>
        <p:blipFill rotWithShape="1">
          <a:blip r:embed="rId3"/>
          <a:srcRect b="17632"/>
          <a:stretch/>
        </p:blipFill>
        <p:spPr>
          <a:xfrm>
            <a:off x="6549852" y="148398"/>
            <a:ext cx="5347855" cy="6091222"/>
          </a:xfrm>
          <a:prstGeom prst="rect">
            <a:avLst/>
          </a:prstGeom>
        </p:spPr>
      </p:pic>
      <p:pic>
        <p:nvPicPr>
          <p:cNvPr id="3" name="Image 2">
            <a:extLst>
              <a:ext uri="{FF2B5EF4-FFF2-40B4-BE49-F238E27FC236}">
                <a16:creationId xmlns:a16="http://schemas.microsoft.com/office/drawing/2014/main" id="{32099672-750F-4269-8DF2-38E73B251F41}"/>
              </a:ext>
            </a:extLst>
          </p:cNvPr>
          <p:cNvPicPr>
            <a:picLocks noChangeAspect="1"/>
          </p:cNvPicPr>
          <p:nvPr/>
        </p:nvPicPr>
        <p:blipFill rotWithShape="1">
          <a:blip r:embed="rId3">
            <a:extLst>
              <a:ext uri="{28A0092B-C50C-407E-A947-70E740481C1C}">
                <a14:useLocalDpi xmlns:a14="http://schemas.microsoft.com/office/drawing/2010/main" val="0"/>
              </a:ext>
            </a:extLst>
          </a:blip>
          <a:srcRect l="4625" t="82020" r="1439"/>
          <a:stretch/>
        </p:blipFill>
        <p:spPr>
          <a:xfrm>
            <a:off x="211166" y="4051478"/>
            <a:ext cx="5977198" cy="1584388"/>
          </a:xfrm>
          <a:prstGeom prst="rect">
            <a:avLst/>
          </a:prstGeom>
        </p:spPr>
      </p:pic>
    </p:spTree>
    <p:extLst>
      <p:ext uri="{BB962C8B-B14F-4D97-AF65-F5344CB8AC3E}">
        <p14:creationId xmlns:p14="http://schemas.microsoft.com/office/powerpoint/2010/main" val="3390244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E3D6975-FC6F-4190-B91D-13F830348D3D}"/>
              </a:ext>
            </a:extLst>
          </p:cNvPr>
          <p:cNvSpPr txBox="1">
            <a:spLocks noGrp="1"/>
          </p:cNvSpPr>
          <p:nvPr>
            <p:ph type="ctrTitle"/>
          </p:nvPr>
        </p:nvSpPr>
        <p:spPr>
          <a:xfrm>
            <a:off x="1108677" y="1080979"/>
            <a:ext cx="10058400" cy="2847318"/>
          </a:xfrm>
          <a:prstGeom prst="rect">
            <a:avLst/>
          </a:prstGeom>
          <a:noFill/>
        </p:spPr>
        <p:txBody>
          <a:bodyPr wrap="square" rtlCol="0">
            <a:spAutoFit/>
          </a:bodyPr>
          <a:lstStyle/>
          <a:p>
            <a:pPr algn="ctr"/>
            <a:r>
              <a:rPr lang="fr-FR" sz="7000" b="1">
                <a:solidFill>
                  <a:srgbClr val="002060"/>
                </a:solidFill>
              </a:rPr>
              <a:t>Attestations de sécurité (AS), attestations d’accès et FDS</a:t>
            </a:r>
          </a:p>
        </p:txBody>
      </p:sp>
      <p:pic>
        <p:nvPicPr>
          <p:cNvPr id="6" name="Image 5">
            <a:extLst>
              <a:ext uri="{FF2B5EF4-FFF2-40B4-BE49-F238E27FC236}">
                <a16:creationId xmlns:a16="http://schemas.microsoft.com/office/drawing/2014/main" id="{A03EB361-68D0-4758-A050-757036BC9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8572" y="90006"/>
            <a:ext cx="3010320" cy="1267002"/>
          </a:xfrm>
          <a:prstGeom prst="rect">
            <a:avLst/>
          </a:prstGeom>
        </p:spPr>
      </p:pic>
      <p:sp>
        <p:nvSpPr>
          <p:cNvPr id="7" name="ZoneTexte 6">
            <a:extLst>
              <a:ext uri="{FF2B5EF4-FFF2-40B4-BE49-F238E27FC236}">
                <a16:creationId xmlns:a16="http://schemas.microsoft.com/office/drawing/2014/main" id="{9D54011F-500E-42C9-88EF-8FAD07F08933}"/>
              </a:ext>
            </a:extLst>
          </p:cNvPr>
          <p:cNvSpPr txBox="1"/>
          <p:nvPr/>
        </p:nvSpPr>
        <p:spPr>
          <a:xfrm>
            <a:off x="16796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Espace réservé de la date 4">
            <a:extLst>
              <a:ext uri="{FF2B5EF4-FFF2-40B4-BE49-F238E27FC236}">
                <a16:creationId xmlns:a16="http://schemas.microsoft.com/office/drawing/2014/main" id="{5173C734-E2AA-46DB-AC34-2331CF1FDEE8}"/>
              </a:ext>
            </a:extLst>
          </p:cNvPr>
          <p:cNvSpPr>
            <a:spLocks noGrp="1"/>
          </p:cNvSpPr>
          <p:nvPr>
            <p:ph type="dt" sz="half" idx="10"/>
          </p:nvPr>
        </p:nvSpPr>
        <p:spPr>
          <a:xfrm>
            <a:off x="157480" y="6434103"/>
            <a:ext cx="2472271" cy="365125"/>
          </a:xfrm>
        </p:spPr>
        <p:txBody>
          <a:bodyPr/>
          <a:lstStyle/>
          <a:p>
            <a:fld id="{C2F3CBF1-764A-4EC3-B98B-024E8373719B}"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CB333D99-CAA1-4E39-B462-991DD07CC511}"/>
              </a:ext>
            </a:extLst>
          </p:cNvPr>
          <p:cNvSpPr>
            <a:spLocks noGrp="1"/>
          </p:cNvSpPr>
          <p:nvPr>
            <p:ph type="sldNum" sz="quarter" idx="12"/>
          </p:nvPr>
        </p:nvSpPr>
        <p:spPr/>
        <p:txBody>
          <a:bodyPr/>
          <a:lstStyle/>
          <a:p>
            <a:fld id="{3746BD9C-EB79-4C44-A661-EB129AA754D7}" type="slidenum">
              <a:rPr lang="fr-FR" smtClean="0"/>
              <a:t>24</a:t>
            </a:fld>
            <a:endParaRPr lang="fr-FR"/>
          </a:p>
        </p:txBody>
      </p:sp>
      <p:sp>
        <p:nvSpPr>
          <p:cNvPr id="9" name="ZoneTexte 8">
            <a:extLst>
              <a:ext uri="{FF2B5EF4-FFF2-40B4-BE49-F238E27FC236}">
                <a16:creationId xmlns:a16="http://schemas.microsoft.com/office/drawing/2014/main" id="{203B6B0B-5CC4-47B5-887E-0F73B8E630A1}"/>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367217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a:extLst>
              <a:ext uri="{FF2B5EF4-FFF2-40B4-BE49-F238E27FC236}">
                <a16:creationId xmlns:a16="http://schemas.microsoft.com/office/drawing/2014/main" id="{52F1234B-6139-4CA9-BDC6-935A5AA22176}"/>
              </a:ext>
            </a:extLst>
          </p:cNvPr>
          <p:cNvSpPr txBox="1">
            <a:spLocks noChangeArrowheads="1"/>
          </p:cNvSpPr>
          <p:nvPr/>
        </p:nvSpPr>
        <p:spPr bwMode="auto">
          <a:xfrm>
            <a:off x="672058" y="844505"/>
            <a:ext cx="4926486" cy="4493532"/>
          </a:xfrm>
          <a:prstGeom prst="rect">
            <a:avLst/>
          </a:prstGeom>
          <a:noFill/>
          <a:ln w="9525">
            <a:noFill/>
            <a:miter lim="800000"/>
            <a:headEnd/>
            <a:tailEnd/>
          </a:ln>
          <a:effectLst/>
        </p:spPr>
        <p:txBody>
          <a:bodyPr wrap="square" lIns="91434" tIns="45717" rIns="91434" bIns="45717" anchor="t">
            <a:spAutoFit/>
          </a:bodyPr>
          <a:lstStyle/>
          <a:p>
            <a:pPr>
              <a:spcBef>
                <a:spcPct val="20000"/>
              </a:spcBef>
              <a:buClr>
                <a:schemeClr val="tx2"/>
              </a:buClr>
            </a:pPr>
            <a:r>
              <a:rPr lang="fr-FR" sz="2200" b="1" dirty="0">
                <a:solidFill>
                  <a:schemeClr val="accent1">
                    <a:lumMod val="75000"/>
                  </a:schemeClr>
                </a:solidFill>
                <a:latin typeface="Calibri (Corps)"/>
                <a:cs typeface="Arial" panose="020B0604020202020204" pitchFamily="34" charset="0"/>
              </a:rPr>
              <a:t>Les AS sans consignation :</a:t>
            </a:r>
          </a:p>
          <a:p>
            <a:pPr marL="201168" lvl="1" indent="0">
              <a:buNone/>
            </a:pPr>
            <a:endParaRPr lang="fr-FR" sz="2200" b="1" dirty="0">
              <a:solidFill>
                <a:schemeClr val="accent1">
                  <a:lumMod val="75000"/>
                </a:schemeClr>
              </a:solidFill>
              <a:latin typeface="Calibri (Corps)"/>
              <a:cs typeface="Arial" panose="020B0604020202020204" pitchFamily="34" charset="0"/>
            </a:endParaRPr>
          </a:p>
          <a:p>
            <a:pPr marL="201168" lvl="1" indent="0">
              <a:buNone/>
            </a:pPr>
            <a:r>
              <a:rPr lang="fr-FR" sz="2200" dirty="0">
                <a:solidFill>
                  <a:schemeClr val="tx1">
                    <a:lumMod val="65000"/>
                    <a:lumOff val="35000"/>
                  </a:schemeClr>
                </a:solidFill>
                <a:latin typeface="Calibri (Corps)"/>
                <a:cs typeface="Arial" panose="020B0604020202020204" pitchFamily="34" charset="0"/>
              </a:rPr>
              <a:t>- Elles sont obligatoires pour effectuer des travaux</a:t>
            </a:r>
          </a:p>
          <a:p>
            <a:pPr marL="201168" lvl="1" indent="0">
              <a:buNone/>
            </a:pPr>
            <a:r>
              <a:rPr lang="fr-FR" sz="2200" dirty="0">
                <a:solidFill>
                  <a:schemeClr val="tx1">
                    <a:lumMod val="65000"/>
                    <a:lumOff val="35000"/>
                  </a:schemeClr>
                </a:solidFill>
                <a:latin typeface="Calibri (Corps)"/>
                <a:cs typeface="Arial" panose="020B0604020202020204" pitchFamily="34" charset="0"/>
              </a:rPr>
              <a:t>- Elles sont délivrées après validation du POS par le Do en centralisation </a:t>
            </a:r>
          </a:p>
          <a:p>
            <a:pPr marL="201168" lvl="1" indent="0">
              <a:buNone/>
            </a:pPr>
            <a:r>
              <a:rPr lang="fr-FR" sz="2200" dirty="0">
                <a:solidFill>
                  <a:schemeClr val="tx1">
                    <a:lumMod val="65000"/>
                    <a:lumOff val="35000"/>
                  </a:schemeClr>
                </a:solidFill>
                <a:latin typeface="Calibri (Corps)"/>
                <a:cs typeface="Arial" panose="020B0604020202020204" pitchFamily="34" charset="0"/>
              </a:rPr>
              <a:t>- L’exécutant </a:t>
            </a:r>
            <a:r>
              <a:rPr lang="fr-FR" sz="2200" dirty="0" err="1">
                <a:solidFill>
                  <a:schemeClr val="tx1">
                    <a:lumMod val="65000"/>
                    <a:lumOff val="35000"/>
                  </a:schemeClr>
                </a:solidFill>
                <a:latin typeface="Calibri (Corps)"/>
                <a:cs typeface="Arial" panose="020B0604020202020204" pitchFamily="34" charset="0"/>
              </a:rPr>
              <a:t>EExt</a:t>
            </a:r>
            <a:r>
              <a:rPr lang="fr-FR" sz="2200" dirty="0">
                <a:solidFill>
                  <a:schemeClr val="tx1">
                    <a:lumMod val="65000"/>
                    <a:lumOff val="35000"/>
                  </a:schemeClr>
                </a:solidFill>
                <a:latin typeface="Calibri (Corps)"/>
                <a:cs typeface="Arial" panose="020B0604020202020204" pitchFamily="34" charset="0"/>
              </a:rPr>
              <a:t> doit avoir :</a:t>
            </a:r>
          </a:p>
          <a:p>
            <a:pPr lvl="1">
              <a:buFont typeface="Arial" panose="020B0604020202020204" pitchFamily="34" charset="0"/>
              <a:buChar char="•"/>
            </a:pPr>
            <a:r>
              <a:rPr lang="fr-FR" sz="2200" dirty="0">
                <a:solidFill>
                  <a:schemeClr val="tx1">
                    <a:lumMod val="65000"/>
                    <a:lumOff val="35000"/>
                  </a:schemeClr>
                </a:solidFill>
                <a:latin typeface="Calibri (Corps)"/>
                <a:cs typeface="Arial" panose="020B0604020202020204" pitchFamily="34" charset="0"/>
              </a:rPr>
              <a:t>Une étude sécurité (mode opératoire)</a:t>
            </a:r>
          </a:p>
          <a:p>
            <a:pPr lvl="1">
              <a:buFont typeface="Arial" panose="020B0604020202020204" pitchFamily="34" charset="0"/>
              <a:buChar char="•"/>
            </a:pPr>
            <a:r>
              <a:rPr lang="fr-FR" sz="2200" dirty="0">
                <a:solidFill>
                  <a:schemeClr val="tx1">
                    <a:lumMod val="65000"/>
                    <a:lumOff val="35000"/>
                  </a:schemeClr>
                </a:solidFill>
                <a:latin typeface="Calibri (Corps)"/>
                <a:cs typeface="Arial" panose="020B0604020202020204" pitchFamily="34" charset="0"/>
              </a:rPr>
              <a:t>La validation des PPS</a:t>
            </a:r>
          </a:p>
          <a:p>
            <a:pPr marL="384048" lvl="2" indent="0">
              <a:buNone/>
            </a:pPr>
            <a:endParaRPr lang="fr-FR" sz="2200" dirty="0">
              <a:latin typeface="Calibri (Corps)"/>
              <a:cs typeface="Arial" panose="020B0604020202020204" pitchFamily="34" charset="0"/>
            </a:endParaRPr>
          </a:p>
          <a:p>
            <a:pPr marL="201168" lvl="1" indent="0">
              <a:buNone/>
            </a:pPr>
            <a:r>
              <a:rPr lang="fr-FR" sz="2200" dirty="0">
                <a:solidFill>
                  <a:srgbClr val="FF0000"/>
                </a:solidFill>
                <a:latin typeface="Calibri (Corps)"/>
                <a:ea typeface="Calibri" panose="020F0502020204030204"/>
                <a:cs typeface="Arial"/>
              </a:rPr>
              <a:t>-&gt; Pas d'obligation de cadenasser l'AS avec le cadenas personnel et nominatif</a:t>
            </a:r>
          </a:p>
        </p:txBody>
      </p:sp>
      <p:pic>
        <p:nvPicPr>
          <p:cNvPr id="8" name="Image 7">
            <a:extLst>
              <a:ext uri="{FF2B5EF4-FFF2-40B4-BE49-F238E27FC236}">
                <a16:creationId xmlns:a16="http://schemas.microsoft.com/office/drawing/2014/main" id="{853663DE-B73F-43E5-BEC6-CCD67DE8A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2236" y="185468"/>
            <a:ext cx="1328744" cy="559250"/>
          </a:xfrm>
          <a:prstGeom prst="rect">
            <a:avLst/>
          </a:prstGeom>
        </p:spPr>
      </p:pic>
      <p:sp>
        <p:nvSpPr>
          <p:cNvPr id="9" name="ZoneTexte 8">
            <a:extLst>
              <a:ext uri="{FF2B5EF4-FFF2-40B4-BE49-F238E27FC236}">
                <a16:creationId xmlns:a16="http://schemas.microsoft.com/office/drawing/2014/main" id="{C86E7F70-A795-4A5B-9DE8-2A14ED270BDF}"/>
              </a:ext>
            </a:extLst>
          </p:cNvPr>
          <p:cNvSpPr txBox="1"/>
          <p:nvPr/>
        </p:nvSpPr>
        <p:spPr>
          <a:xfrm>
            <a:off x="1722008"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4" name="Espace réservé de la date 3">
            <a:extLst>
              <a:ext uri="{FF2B5EF4-FFF2-40B4-BE49-F238E27FC236}">
                <a16:creationId xmlns:a16="http://schemas.microsoft.com/office/drawing/2014/main" id="{4F3D532A-AD42-4463-8707-9C1A0AE72E5D}"/>
              </a:ext>
            </a:extLst>
          </p:cNvPr>
          <p:cNvSpPr>
            <a:spLocks noGrp="1"/>
          </p:cNvSpPr>
          <p:nvPr>
            <p:ph type="dt" sz="half" idx="10"/>
          </p:nvPr>
        </p:nvSpPr>
        <p:spPr>
          <a:xfrm>
            <a:off x="233680" y="6411514"/>
            <a:ext cx="2472271" cy="365125"/>
          </a:xfrm>
        </p:spPr>
        <p:txBody>
          <a:bodyPr/>
          <a:lstStyle/>
          <a:p>
            <a:fld id="{A5AC45B6-7524-4FB1-A10E-6046FD9C1E44}" type="datetime1">
              <a:rPr lang="fr-FR" smtClean="0"/>
              <a:t>27/03/2024</a:t>
            </a:fld>
            <a:endParaRPr lang="fr-FR"/>
          </a:p>
        </p:txBody>
      </p:sp>
      <p:sp>
        <p:nvSpPr>
          <p:cNvPr id="7" name="Espace réservé du numéro de diapositive 6">
            <a:extLst>
              <a:ext uri="{FF2B5EF4-FFF2-40B4-BE49-F238E27FC236}">
                <a16:creationId xmlns:a16="http://schemas.microsoft.com/office/drawing/2014/main" id="{C32E933D-0F25-4B86-AD0B-F005C93FAD3D}"/>
              </a:ext>
            </a:extLst>
          </p:cNvPr>
          <p:cNvSpPr>
            <a:spLocks noGrp="1"/>
          </p:cNvSpPr>
          <p:nvPr>
            <p:ph type="sldNum" sz="quarter" idx="12"/>
          </p:nvPr>
        </p:nvSpPr>
        <p:spPr/>
        <p:txBody>
          <a:bodyPr/>
          <a:lstStyle/>
          <a:p>
            <a:fld id="{3746BD9C-EB79-4C44-A661-EB129AA754D7}" type="slidenum">
              <a:rPr lang="fr-FR" smtClean="0"/>
              <a:t>25</a:t>
            </a:fld>
            <a:endParaRPr lang="fr-FR"/>
          </a:p>
        </p:txBody>
      </p:sp>
      <p:sp>
        <p:nvSpPr>
          <p:cNvPr id="10" name="ZoneTexte 9">
            <a:extLst>
              <a:ext uri="{FF2B5EF4-FFF2-40B4-BE49-F238E27FC236}">
                <a16:creationId xmlns:a16="http://schemas.microsoft.com/office/drawing/2014/main" id="{C08CD47B-2678-4802-ACFE-77EE258B5E12}"/>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11" name="Image 10">
            <a:extLst>
              <a:ext uri="{FF2B5EF4-FFF2-40B4-BE49-F238E27FC236}">
                <a16:creationId xmlns:a16="http://schemas.microsoft.com/office/drawing/2014/main" id="{ADA2566E-8DF5-4980-8D23-201FDE251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6421" y="346490"/>
            <a:ext cx="4382112" cy="5639587"/>
          </a:xfrm>
          <a:prstGeom prst="rect">
            <a:avLst/>
          </a:prstGeom>
        </p:spPr>
      </p:pic>
    </p:spTree>
    <p:extLst>
      <p:ext uri="{BB962C8B-B14F-4D97-AF65-F5344CB8AC3E}">
        <p14:creationId xmlns:p14="http://schemas.microsoft.com/office/powerpoint/2010/main" val="415279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8">
            <a:extLst>
              <a:ext uri="{FF2B5EF4-FFF2-40B4-BE49-F238E27FC236}">
                <a16:creationId xmlns:a16="http://schemas.microsoft.com/office/drawing/2014/main" id="{DB22E6FE-D7A9-4C2E-84D1-44A4AAA3C17F}"/>
              </a:ext>
            </a:extLst>
          </p:cNvPr>
          <p:cNvSpPr txBox="1">
            <a:spLocks/>
          </p:cNvSpPr>
          <p:nvPr/>
        </p:nvSpPr>
        <p:spPr>
          <a:xfrm>
            <a:off x="426608" y="185468"/>
            <a:ext cx="5476316" cy="6460685"/>
          </a:xfrm>
          <a:prstGeom prst="rect">
            <a:avLst/>
          </a:prstGeom>
        </p:spPr>
        <p:txBody>
          <a:bodyPr lIns="91440" tIns="45720" rIns="91440" bIns="45720" anchor="t"/>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fr-FR" sz="2200" b="1" dirty="0">
                <a:solidFill>
                  <a:schemeClr val="accent1">
                    <a:lumMod val="75000"/>
                  </a:schemeClr>
                </a:solidFill>
                <a:latin typeface="Calibri (Corps)"/>
                <a:cs typeface="Arial"/>
              </a:rPr>
              <a:t>Les AS avec consignation :</a:t>
            </a:r>
          </a:p>
          <a:p>
            <a:pPr marL="200660" lvl="1" indent="0">
              <a:buNone/>
            </a:pPr>
            <a:r>
              <a:rPr lang="fr-FR" sz="2200" dirty="0">
                <a:solidFill>
                  <a:schemeClr val="tx1">
                    <a:lumMod val="65000"/>
                    <a:lumOff val="35000"/>
                  </a:schemeClr>
                </a:solidFill>
                <a:latin typeface="Calibri (Corps)"/>
                <a:cs typeface="Arial" panose="020B0604020202020204" pitchFamily="34" charset="0"/>
              </a:rPr>
              <a:t>- </a:t>
            </a:r>
            <a:r>
              <a:rPr lang="fr-FR" sz="2200" dirty="0">
                <a:latin typeface="Calibri (Corps)"/>
                <a:cs typeface="Arial" panose="020B0604020202020204" pitchFamily="34" charset="0"/>
              </a:rPr>
              <a:t>Elles sont obligatoires pour effectuer </a:t>
            </a:r>
            <a:r>
              <a:rPr lang="fr-FR" sz="2200" dirty="0">
                <a:solidFill>
                  <a:schemeClr val="tx1">
                    <a:lumMod val="65000"/>
                    <a:lumOff val="35000"/>
                  </a:schemeClr>
                </a:solidFill>
                <a:latin typeface="Calibri (Corps)"/>
                <a:cs typeface="Arial" panose="020B0604020202020204" pitchFamily="34" charset="0"/>
              </a:rPr>
              <a:t>des travaux</a:t>
            </a:r>
          </a:p>
          <a:p>
            <a:pPr marL="200660" lvl="1" indent="0">
              <a:buNone/>
            </a:pPr>
            <a:r>
              <a:rPr lang="fr-FR" sz="2200" dirty="0">
                <a:solidFill>
                  <a:schemeClr val="tx1">
                    <a:lumMod val="65000"/>
                    <a:lumOff val="35000"/>
                  </a:schemeClr>
                </a:solidFill>
                <a:latin typeface="Calibri (Corps)"/>
                <a:cs typeface="Arial" panose="020B0604020202020204" pitchFamily="34" charset="0"/>
              </a:rPr>
              <a:t>- Elles sont délivrées après validation du POS par le Do en centralisation </a:t>
            </a:r>
          </a:p>
          <a:p>
            <a:pPr marL="200660" lvl="1" indent="0">
              <a:buNone/>
            </a:pPr>
            <a:r>
              <a:rPr lang="fr-FR" sz="2200" dirty="0">
                <a:solidFill>
                  <a:schemeClr val="tx1">
                    <a:lumMod val="65000"/>
                    <a:lumOff val="35000"/>
                  </a:schemeClr>
                </a:solidFill>
                <a:latin typeface="Calibri (Corps)"/>
                <a:cs typeface="Arial" panose="020B0604020202020204" pitchFamily="34" charset="0"/>
              </a:rPr>
              <a:t>- L’exécutant </a:t>
            </a:r>
            <a:r>
              <a:rPr lang="fr-FR" sz="2200" dirty="0" err="1">
                <a:solidFill>
                  <a:schemeClr val="tx1">
                    <a:lumMod val="65000"/>
                    <a:lumOff val="35000"/>
                  </a:schemeClr>
                </a:solidFill>
                <a:latin typeface="Calibri (Corps)"/>
                <a:cs typeface="Arial" panose="020B0604020202020204" pitchFamily="34" charset="0"/>
              </a:rPr>
              <a:t>EExt</a:t>
            </a:r>
            <a:r>
              <a:rPr lang="fr-FR" sz="2200" dirty="0">
                <a:solidFill>
                  <a:schemeClr val="tx1">
                    <a:lumMod val="65000"/>
                    <a:lumOff val="35000"/>
                  </a:schemeClr>
                </a:solidFill>
                <a:latin typeface="Calibri (Corps)"/>
                <a:cs typeface="Arial" panose="020B0604020202020204" pitchFamily="34" charset="0"/>
              </a:rPr>
              <a:t> doit avoir :</a:t>
            </a:r>
          </a:p>
          <a:p>
            <a:pPr marL="383540" lvl="1">
              <a:buFont typeface="Calibri" panose="020B0604020202020204" pitchFamily="34" charset="0"/>
              <a:buChar char="-"/>
            </a:pPr>
            <a:r>
              <a:rPr lang="fr-FR" sz="2200" dirty="0">
                <a:solidFill>
                  <a:schemeClr val="tx1">
                    <a:lumMod val="65000"/>
                    <a:lumOff val="35000"/>
                  </a:schemeClr>
                </a:solidFill>
                <a:latin typeface="Calibri (Corps)"/>
                <a:cs typeface="Arial" panose="020B0604020202020204" pitchFamily="34" charset="0"/>
              </a:rPr>
              <a:t>Une étude sécurité (mode opératoire)</a:t>
            </a:r>
          </a:p>
          <a:p>
            <a:pPr marL="383540" lvl="1">
              <a:buFont typeface="Calibri" panose="020B0604020202020204" pitchFamily="34" charset="0"/>
              <a:buChar char="-"/>
            </a:pPr>
            <a:r>
              <a:rPr lang="fr-FR" sz="2200" dirty="0">
                <a:solidFill>
                  <a:schemeClr val="tx1">
                    <a:lumMod val="65000"/>
                    <a:lumOff val="35000"/>
                  </a:schemeClr>
                </a:solidFill>
                <a:latin typeface="Calibri (Corps)"/>
                <a:cs typeface="Arial" panose="020B0604020202020204" pitchFamily="34" charset="0"/>
              </a:rPr>
              <a:t>La validation des PPS</a:t>
            </a:r>
          </a:p>
          <a:p>
            <a:pPr marL="383540" lvl="1">
              <a:buFont typeface="Calibri" panose="020B0604020202020204" pitchFamily="34" charset="0"/>
              <a:buChar char="-"/>
            </a:pPr>
            <a:endParaRPr lang="fr-FR" sz="2200" dirty="0">
              <a:latin typeface="Calibri (Corps)"/>
              <a:cs typeface="Arial" panose="020B0604020202020204" pitchFamily="34" charset="0"/>
            </a:endParaRPr>
          </a:p>
          <a:p>
            <a:pPr marL="383540" lvl="1">
              <a:buClrTx/>
              <a:buFont typeface="Calibri"/>
              <a:buChar char="-"/>
            </a:pPr>
            <a:r>
              <a:rPr lang="fr-FR" sz="2200" dirty="0">
                <a:latin typeface="Calibri (Corps)"/>
                <a:cs typeface="Arial"/>
              </a:rPr>
              <a:t>Elle doit :</a:t>
            </a:r>
          </a:p>
          <a:p>
            <a:pPr marL="200660" lvl="1" indent="0">
              <a:buNone/>
            </a:pPr>
            <a:r>
              <a:rPr lang="fr-FR" sz="2200" dirty="0">
                <a:latin typeface="Calibri (Corps)"/>
                <a:cs typeface="Arial"/>
              </a:rPr>
              <a:t>-&gt; Être posée sur le tableau à AS (une par porte AS)</a:t>
            </a:r>
            <a:endParaRPr lang="fr-FR" sz="2200" dirty="0">
              <a:latin typeface="Calibri (Corps)"/>
              <a:cs typeface="Arial" panose="020B0604020202020204" pitchFamily="34" charset="0"/>
            </a:endParaRPr>
          </a:p>
          <a:p>
            <a:pPr marL="200660" lvl="1" indent="0">
              <a:buNone/>
            </a:pPr>
            <a:r>
              <a:rPr lang="fr-FR" sz="2200" dirty="0">
                <a:latin typeface="Calibri (Corps)"/>
                <a:cs typeface="Arial"/>
              </a:rPr>
              <a:t>-&gt; Être cadenassée (cadenas nominatifs) par chaque personne présente sur le chantier</a:t>
            </a:r>
          </a:p>
          <a:p>
            <a:pPr marL="200660" lvl="1" indent="0">
              <a:buNone/>
            </a:pPr>
            <a:endParaRPr lang="fr-FR" sz="1400" u="sng" dirty="0">
              <a:latin typeface="Calibri (Corps)"/>
              <a:cs typeface="Arial"/>
            </a:endParaRPr>
          </a:p>
          <a:p>
            <a:pPr marL="200660" lvl="1" indent="0">
              <a:buNone/>
            </a:pPr>
            <a:r>
              <a:rPr lang="fr-FR" sz="1400" u="sng" dirty="0">
                <a:solidFill>
                  <a:srgbClr val="0070C0"/>
                </a:solidFill>
                <a:latin typeface="Calibri (Corps)"/>
                <a:cs typeface="Arial"/>
              </a:rPr>
              <a:t>Procédures applicables</a:t>
            </a:r>
            <a:r>
              <a:rPr lang="fr-FR" sz="1400" u="sng" dirty="0">
                <a:solidFill>
                  <a:srgbClr val="0070C0"/>
                </a:solidFill>
                <a:latin typeface="Calibri (Corps)"/>
                <a:ea typeface="Calibri" panose="020F0502020204030204"/>
                <a:cs typeface="Arial"/>
              </a:rPr>
              <a:t> gestion du cadenas: AQ24917</a:t>
            </a:r>
            <a:endParaRPr lang="fr-FR" sz="1400" u="sng">
              <a:solidFill>
                <a:srgbClr val="0070C0"/>
              </a:solidFill>
              <a:latin typeface="Calibri (Corps)"/>
              <a:ea typeface="Calibri" panose="020F0502020204030204"/>
              <a:cs typeface="Arial" panose="020B0604020202020204" pitchFamily="34" charset="0"/>
            </a:endParaRPr>
          </a:p>
          <a:p>
            <a:pPr marL="543560" lvl="1" indent="-342900">
              <a:buChar char="-"/>
            </a:pPr>
            <a:endParaRPr lang="fr-FR" sz="2200" dirty="0">
              <a:latin typeface="Calibri (Corps)"/>
              <a:ea typeface="Calibri" panose="020F0502020204030204"/>
              <a:cs typeface="Arial"/>
            </a:endParaRPr>
          </a:p>
          <a:p>
            <a:pPr marL="566420" lvl="2"/>
            <a:endParaRPr lang="fr-FR" sz="1200" dirty="0">
              <a:latin typeface="Calibri" panose="020F0502020204030204"/>
              <a:ea typeface="Calibri" panose="020F0502020204030204"/>
              <a:cs typeface="Calibri" panose="020F0502020204030204"/>
            </a:endParaRPr>
          </a:p>
          <a:p>
            <a:pPr marL="383540" lvl="1">
              <a:buChar char="-"/>
            </a:pPr>
            <a:endParaRPr lang="fr-FR" sz="1600" dirty="0">
              <a:ea typeface="Calibri" panose="020F0502020204030204"/>
              <a:cs typeface="Calibri" panose="020F0502020204030204"/>
            </a:endParaRPr>
          </a:p>
        </p:txBody>
      </p:sp>
      <p:pic>
        <p:nvPicPr>
          <p:cNvPr id="6" name="Image 5">
            <a:extLst>
              <a:ext uri="{FF2B5EF4-FFF2-40B4-BE49-F238E27FC236}">
                <a16:creationId xmlns:a16="http://schemas.microsoft.com/office/drawing/2014/main" id="{3BBA4FA9-94CE-4A33-A645-339AE448B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6650" y="358219"/>
            <a:ext cx="2073494" cy="872705"/>
          </a:xfrm>
          <a:prstGeom prst="rect">
            <a:avLst/>
          </a:prstGeom>
        </p:spPr>
      </p:pic>
      <p:sp>
        <p:nvSpPr>
          <p:cNvPr id="7" name="ZoneTexte 6">
            <a:extLst>
              <a:ext uri="{FF2B5EF4-FFF2-40B4-BE49-F238E27FC236}">
                <a16:creationId xmlns:a16="http://schemas.microsoft.com/office/drawing/2014/main" id="{F37FD817-3174-4588-88F6-26D1E6087806}"/>
              </a:ext>
            </a:extLst>
          </p:cNvPr>
          <p:cNvSpPr txBox="1"/>
          <p:nvPr/>
        </p:nvSpPr>
        <p:spPr>
          <a:xfrm>
            <a:off x="1849008" y="6379120"/>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207834DB-EB5E-4B06-9D20-AB238B1D3074}"/>
              </a:ext>
            </a:extLst>
          </p:cNvPr>
          <p:cNvSpPr>
            <a:spLocks noGrp="1"/>
          </p:cNvSpPr>
          <p:nvPr>
            <p:ph type="dt" sz="half" idx="10"/>
          </p:nvPr>
        </p:nvSpPr>
        <p:spPr>
          <a:xfrm>
            <a:off x="242147" y="6427389"/>
            <a:ext cx="2472271" cy="365125"/>
          </a:xfrm>
        </p:spPr>
        <p:txBody>
          <a:bodyPr/>
          <a:lstStyle/>
          <a:p>
            <a:fld id="{69B4BC2F-786F-42C4-9022-3802D3329A5E}"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059D6586-6770-4524-B006-101486039E6E}"/>
              </a:ext>
            </a:extLst>
          </p:cNvPr>
          <p:cNvSpPr>
            <a:spLocks noGrp="1"/>
          </p:cNvSpPr>
          <p:nvPr>
            <p:ph type="sldNum" sz="quarter" idx="12"/>
          </p:nvPr>
        </p:nvSpPr>
        <p:spPr/>
        <p:txBody>
          <a:bodyPr/>
          <a:lstStyle/>
          <a:p>
            <a:fld id="{3746BD9C-EB79-4C44-A661-EB129AA754D7}" type="slidenum">
              <a:rPr lang="fr-FR" smtClean="0"/>
              <a:t>26</a:t>
            </a:fld>
            <a:endParaRPr lang="fr-FR"/>
          </a:p>
        </p:txBody>
      </p:sp>
      <p:sp>
        <p:nvSpPr>
          <p:cNvPr id="10" name="ZoneTexte 9">
            <a:extLst>
              <a:ext uri="{FF2B5EF4-FFF2-40B4-BE49-F238E27FC236}">
                <a16:creationId xmlns:a16="http://schemas.microsoft.com/office/drawing/2014/main" id="{466E8D89-7C90-4190-99BD-811EA1C04493}"/>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11" name="Image 10">
            <a:extLst>
              <a:ext uri="{FF2B5EF4-FFF2-40B4-BE49-F238E27FC236}">
                <a16:creationId xmlns:a16="http://schemas.microsoft.com/office/drawing/2014/main" id="{D1461694-864D-436A-89FE-1000777870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9150" y="185468"/>
            <a:ext cx="4568390" cy="5879318"/>
          </a:xfrm>
          <a:prstGeom prst="rect">
            <a:avLst/>
          </a:prstGeom>
        </p:spPr>
      </p:pic>
    </p:spTree>
    <p:extLst>
      <p:ext uri="{BB962C8B-B14F-4D97-AF65-F5344CB8AC3E}">
        <p14:creationId xmlns:p14="http://schemas.microsoft.com/office/powerpoint/2010/main" val="429549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0B4D46-C6A3-4EE2-BD33-59490DA3556B}"/>
              </a:ext>
            </a:extLst>
          </p:cNvPr>
          <p:cNvSpPr/>
          <p:nvPr/>
        </p:nvSpPr>
        <p:spPr>
          <a:xfrm>
            <a:off x="803468" y="578233"/>
            <a:ext cx="3544432" cy="492443"/>
          </a:xfrm>
          <a:prstGeom prst="rect">
            <a:avLst/>
          </a:prstGeom>
        </p:spPr>
        <p:txBody>
          <a:bodyPr wrap="none">
            <a:spAutoFit/>
          </a:bodyPr>
          <a:lstStyle/>
          <a:p>
            <a:r>
              <a:rPr lang="fr-FR" sz="2600">
                <a:solidFill>
                  <a:schemeClr val="accent1">
                    <a:lumMod val="75000"/>
                  </a:schemeClr>
                </a:solidFill>
                <a:latin typeface="Calibri (Corps)"/>
                <a:cs typeface="Arial" panose="020B0604020202020204" pitchFamily="34" charset="0"/>
              </a:rPr>
              <a:t>Les Autorisations d’accès</a:t>
            </a:r>
          </a:p>
        </p:txBody>
      </p:sp>
      <p:sp>
        <p:nvSpPr>
          <p:cNvPr id="3" name="Text Box 4">
            <a:extLst>
              <a:ext uri="{FF2B5EF4-FFF2-40B4-BE49-F238E27FC236}">
                <a16:creationId xmlns:a16="http://schemas.microsoft.com/office/drawing/2014/main" id="{0BE72C7B-359C-4812-829C-382E02923F20}"/>
              </a:ext>
            </a:extLst>
          </p:cNvPr>
          <p:cNvSpPr txBox="1">
            <a:spLocks noChangeArrowheads="1"/>
          </p:cNvSpPr>
          <p:nvPr/>
        </p:nvSpPr>
        <p:spPr bwMode="auto">
          <a:xfrm>
            <a:off x="625439" y="1333281"/>
            <a:ext cx="4540250" cy="4450443"/>
          </a:xfrm>
          <a:prstGeom prst="rect">
            <a:avLst/>
          </a:prstGeom>
          <a:noFill/>
          <a:ln w="9525">
            <a:noFill/>
            <a:miter lim="800000"/>
            <a:headEnd/>
            <a:tailEnd/>
          </a:ln>
          <a:effectLst/>
        </p:spPr>
        <p:txBody>
          <a:bodyPr lIns="91434" tIns="45717" rIns="91434" bIns="45717">
            <a:spAutoFit/>
          </a:bodyPr>
          <a:lstStyle/>
          <a:p>
            <a:pPr>
              <a:spcBef>
                <a:spcPct val="20000"/>
              </a:spcBef>
              <a:buClr>
                <a:schemeClr val="tx2"/>
              </a:buClr>
            </a:pPr>
            <a:r>
              <a:rPr lang="fr-FR" sz="2200">
                <a:solidFill>
                  <a:schemeClr val="accent1">
                    <a:lumMod val="75000"/>
                  </a:schemeClr>
                </a:solidFill>
                <a:latin typeface="+mn-lt"/>
                <a:ea typeface="+mn-ea"/>
              </a:rPr>
              <a:t>- Pour qui?</a:t>
            </a:r>
          </a:p>
          <a:p>
            <a:pPr marL="542925" lvl="1" indent="-293688">
              <a:spcBef>
                <a:spcPct val="20000"/>
              </a:spcBef>
              <a:buClr>
                <a:schemeClr val="tx2"/>
              </a:buClr>
              <a:buChar char="–"/>
            </a:pPr>
            <a:r>
              <a:rPr lang="fr-FR" sz="2200">
                <a:latin typeface="+mn-lt"/>
                <a:ea typeface="+mn-ea"/>
              </a:rPr>
              <a:t>Toutes personnes devant entrer dans la halle du TAB ou de l’ACY et qui n’est pas couvert par une analyse des risques ou pas d’AS</a:t>
            </a:r>
          </a:p>
          <a:p>
            <a:pPr marL="249237" lvl="1">
              <a:spcBef>
                <a:spcPct val="20000"/>
              </a:spcBef>
              <a:buClr>
                <a:schemeClr val="tx2"/>
              </a:buClr>
            </a:pPr>
            <a:endParaRPr lang="fr-FR" sz="2200">
              <a:latin typeface="+mn-lt"/>
              <a:ea typeface="+mn-ea"/>
            </a:endParaRPr>
          </a:p>
          <a:p>
            <a:pPr>
              <a:spcBef>
                <a:spcPct val="20000"/>
              </a:spcBef>
              <a:buClr>
                <a:schemeClr val="tx2"/>
              </a:buClr>
            </a:pPr>
            <a:r>
              <a:rPr lang="fr-FR" sz="2200">
                <a:solidFill>
                  <a:schemeClr val="accent1">
                    <a:lumMod val="75000"/>
                  </a:schemeClr>
                </a:solidFill>
                <a:latin typeface="+mn-lt"/>
                <a:ea typeface="+mn-ea"/>
              </a:rPr>
              <a:t>- A quoi ça sert? :</a:t>
            </a:r>
          </a:p>
          <a:p>
            <a:pPr marL="542925" lvl="1" indent="-293688">
              <a:spcBef>
                <a:spcPct val="20000"/>
              </a:spcBef>
              <a:buClr>
                <a:schemeClr val="tx2"/>
              </a:buClr>
              <a:buChar char="–"/>
            </a:pPr>
            <a:r>
              <a:rPr lang="fr-FR" sz="2200">
                <a:latin typeface="+mn-lt"/>
                <a:ea typeface="+mn-ea"/>
              </a:rPr>
              <a:t>A prévenir des risques présents le jour de la visite</a:t>
            </a:r>
          </a:p>
          <a:p>
            <a:pPr marL="542925" lvl="1" indent="-293688">
              <a:spcBef>
                <a:spcPct val="20000"/>
              </a:spcBef>
              <a:buClr>
                <a:schemeClr val="tx2"/>
              </a:buClr>
              <a:buChar char="–"/>
            </a:pPr>
            <a:r>
              <a:rPr lang="fr-FR" sz="2200">
                <a:latin typeface="+mn-lt"/>
                <a:ea typeface="+mn-ea"/>
              </a:rPr>
              <a:t>Connaître le nombre de visiteur en cas d’évacuation</a:t>
            </a:r>
          </a:p>
          <a:p>
            <a:pPr marL="542925" lvl="1" indent="-293688">
              <a:spcBef>
                <a:spcPct val="20000"/>
              </a:spcBef>
              <a:buClr>
                <a:schemeClr val="tx2"/>
              </a:buClr>
              <a:buChar char="–"/>
            </a:pPr>
            <a:endParaRPr lang="fr-FR" sz="1600">
              <a:latin typeface="+mn-lt"/>
              <a:ea typeface="+mn-ea"/>
            </a:endParaRPr>
          </a:p>
        </p:txBody>
      </p:sp>
      <p:pic>
        <p:nvPicPr>
          <p:cNvPr id="7" name="Image 6">
            <a:extLst>
              <a:ext uri="{FF2B5EF4-FFF2-40B4-BE49-F238E27FC236}">
                <a16:creationId xmlns:a16="http://schemas.microsoft.com/office/drawing/2014/main" id="{4CB5741C-7942-4361-A0D9-0E62E159A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8544" y="203920"/>
            <a:ext cx="4491182" cy="5886109"/>
          </a:xfrm>
          <a:prstGeom prst="rect">
            <a:avLst/>
          </a:prstGeom>
        </p:spPr>
      </p:pic>
      <p:pic>
        <p:nvPicPr>
          <p:cNvPr id="9" name="Image 8">
            <a:extLst>
              <a:ext uri="{FF2B5EF4-FFF2-40B4-BE49-F238E27FC236}">
                <a16:creationId xmlns:a16="http://schemas.microsoft.com/office/drawing/2014/main" id="{8CC2EF15-8240-4D6D-81C7-421E81188E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10" name="ZoneTexte 9">
            <a:extLst>
              <a:ext uri="{FF2B5EF4-FFF2-40B4-BE49-F238E27FC236}">
                <a16:creationId xmlns:a16="http://schemas.microsoft.com/office/drawing/2014/main" id="{3AD66CC8-7872-4163-9136-AC8FA3DE1EAA}"/>
              </a:ext>
            </a:extLst>
          </p:cNvPr>
          <p:cNvSpPr txBox="1"/>
          <p:nvPr/>
        </p:nvSpPr>
        <p:spPr>
          <a:xfrm>
            <a:off x="1865941"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6" name="Espace réservé de la date 5">
            <a:extLst>
              <a:ext uri="{FF2B5EF4-FFF2-40B4-BE49-F238E27FC236}">
                <a16:creationId xmlns:a16="http://schemas.microsoft.com/office/drawing/2014/main" id="{79E0D168-873D-474E-8366-E4174955BC51}"/>
              </a:ext>
            </a:extLst>
          </p:cNvPr>
          <p:cNvSpPr>
            <a:spLocks noGrp="1"/>
          </p:cNvSpPr>
          <p:nvPr>
            <p:ph type="dt" sz="half" idx="10"/>
          </p:nvPr>
        </p:nvSpPr>
        <p:spPr>
          <a:xfrm>
            <a:off x="103413" y="6459785"/>
            <a:ext cx="2472271" cy="365125"/>
          </a:xfrm>
        </p:spPr>
        <p:txBody>
          <a:bodyPr/>
          <a:lstStyle/>
          <a:p>
            <a:fld id="{029D6A7A-A3A3-4C55-B80B-26F746FA5380}"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312077D0-E4DF-4E14-8B97-6BEA8A3C779B}"/>
              </a:ext>
            </a:extLst>
          </p:cNvPr>
          <p:cNvSpPr>
            <a:spLocks noGrp="1"/>
          </p:cNvSpPr>
          <p:nvPr>
            <p:ph type="sldNum" sz="quarter" idx="12"/>
          </p:nvPr>
        </p:nvSpPr>
        <p:spPr/>
        <p:txBody>
          <a:bodyPr/>
          <a:lstStyle/>
          <a:p>
            <a:fld id="{3746BD9C-EB79-4C44-A661-EB129AA754D7}" type="slidenum">
              <a:rPr lang="fr-FR" smtClean="0"/>
              <a:t>27</a:t>
            </a:fld>
            <a:endParaRPr lang="fr-FR"/>
          </a:p>
        </p:txBody>
      </p:sp>
      <p:sp>
        <p:nvSpPr>
          <p:cNvPr id="11" name="ZoneTexte 10">
            <a:extLst>
              <a:ext uri="{FF2B5EF4-FFF2-40B4-BE49-F238E27FC236}">
                <a16:creationId xmlns:a16="http://schemas.microsoft.com/office/drawing/2014/main" id="{9147A24D-B24C-4EB7-8EF9-08F303277091}"/>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4402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806A27B-E89C-4564-B6B8-7B5255EB67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6400" y="121204"/>
            <a:ext cx="1283093" cy="540036"/>
          </a:xfrm>
          <a:prstGeom prst="rect">
            <a:avLst/>
          </a:prstGeom>
        </p:spPr>
      </p:pic>
      <p:sp>
        <p:nvSpPr>
          <p:cNvPr id="14" name="ZoneTexte 13">
            <a:extLst>
              <a:ext uri="{FF2B5EF4-FFF2-40B4-BE49-F238E27FC236}">
                <a16:creationId xmlns:a16="http://schemas.microsoft.com/office/drawing/2014/main" id="{88DBD77D-BF85-4930-BA50-447768C2FBE9}"/>
              </a:ext>
            </a:extLst>
          </p:cNvPr>
          <p:cNvSpPr txBox="1"/>
          <p:nvPr/>
        </p:nvSpPr>
        <p:spPr>
          <a:xfrm>
            <a:off x="1671005"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7" name="ZoneTexte 16">
            <a:extLst>
              <a:ext uri="{FF2B5EF4-FFF2-40B4-BE49-F238E27FC236}">
                <a16:creationId xmlns:a16="http://schemas.microsoft.com/office/drawing/2014/main" id="{015498FB-A849-442F-9D82-2A82E326F5B2}"/>
              </a:ext>
            </a:extLst>
          </p:cNvPr>
          <p:cNvSpPr txBox="1"/>
          <p:nvPr/>
        </p:nvSpPr>
        <p:spPr>
          <a:xfrm>
            <a:off x="507311" y="2484553"/>
            <a:ext cx="5859927" cy="2800767"/>
          </a:xfrm>
          <a:prstGeom prst="rect">
            <a:avLst/>
          </a:prstGeom>
          <a:noFill/>
        </p:spPr>
        <p:txBody>
          <a:bodyPr wrap="square" rtlCol="0" anchor="t">
            <a:spAutoFit/>
          </a:bodyPr>
          <a:lstStyle/>
          <a:p>
            <a:r>
              <a:rPr lang="fr-FR" sz="2200" kern="1200">
                <a:solidFill>
                  <a:srgbClr val="000000"/>
                </a:solidFill>
                <a:latin typeface="Calibri"/>
                <a:ea typeface="+mn-ea"/>
                <a:cs typeface="+mn-cs"/>
              </a:rPr>
              <a:t> </a:t>
            </a:r>
            <a:r>
              <a:rPr lang="fr-FR" sz="2200">
                <a:ea typeface="+mn-lt"/>
                <a:cs typeface="+mn-lt"/>
              </a:rPr>
              <a:t>- Nécessaires lors d'utilisation de produits</a:t>
            </a:r>
          </a:p>
          <a:p>
            <a:endParaRPr lang="fr-FR" sz="2200">
              <a:ea typeface="+mn-lt"/>
              <a:cs typeface="+mn-lt"/>
            </a:endParaRPr>
          </a:p>
          <a:p>
            <a:r>
              <a:rPr lang="fr-FR" sz="2200">
                <a:ea typeface="+mn-lt"/>
                <a:cs typeface="+mn-lt"/>
              </a:rPr>
              <a:t>- Doivent être réactualisées</a:t>
            </a:r>
            <a:r>
              <a:rPr lang="fr-FR" sz="2200" kern="1200">
                <a:ea typeface="+mn-lt"/>
                <a:cs typeface="+mn-lt"/>
              </a:rPr>
              <a:t> tous les 3 ans </a:t>
            </a:r>
            <a:endParaRPr lang="fr-FR">
              <a:ea typeface="+mn-lt"/>
              <a:cs typeface="+mn-lt"/>
            </a:endParaRPr>
          </a:p>
          <a:p>
            <a:r>
              <a:rPr lang="fr-FR" sz="2200" kern="1200">
                <a:ea typeface="+mn-lt"/>
                <a:cs typeface="+mn-lt"/>
              </a:rPr>
              <a:t>(</a:t>
            </a:r>
            <a:r>
              <a:rPr lang="fr-FR" sz="2200">
                <a:ea typeface="+mn-lt"/>
                <a:cs typeface="+mn-lt"/>
              </a:rPr>
              <a:t>préconisé</a:t>
            </a:r>
            <a:r>
              <a:rPr lang="fr-FR" sz="2200" kern="1200">
                <a:ea typeface="+mn-lt"/>
                <a:cs typeface="+mn-lt"/>
              </a:rPr>
              <a:t>)</a:t>
            </a:r>
            <a:endParaRPr lang="fr-FR">
              <a:ea typeface="+mn-lt"/>
              <a:cs typeface="+mn-lt"/>
            </a:endParaRPr>
          </a:p>
          <a:p>
            <a:endParaRPr lang="fr-FR" sz="2200">
              <a:ea typeface="+mn-lt"/>
              <a:cs typeface="+mn-lt"/>
            </a:endParaRPr>
          </a:p>
          <a:p>
            <a:r>
              <a:rPr lang="fr-FR" sz="2200">
                <a:ea typeface="+mn-lt"/>
                <a:cs typeface="+mn-lt"/>
              </a:rPr>
              <a:t>- Doivent être accessibles dans le ¼ d'heure en cas de besoin</a:t>
            </a:r>
            <a:endParaRPr lang="fr-FR"/>
          </a:p>
          <a:p>
            <a:endParaRPr lang="fr-FR" sz="2200">
              <a:cs typeface="Calibri"/>
            </a:endParaRPr>
          </a:p>
        </p:txBody>
      </p:sp>
      <p:sp>
        <p:nvSpPr>
          <p:cNvPr id="5" name="Espace réservé de la date 4">
            <a:extLst>
              <a:ext uri="{FF2B5EF4-FFF2-40B4-BE49-F238E27FC236}">
                <a16:creationId xmlns:a16="http://schemas.microsoft.com/office/drawing/2014/main" id="{7D7DB6A4-B234-4747-8CD1-92463EDDDAEE}"/>
              </a:ext>
            </a:extLst>
          </p:cNvPr>
          <p:cNvSpPr>
            <a:spLocks noGrp="1"/>
          </p:cNvSpPr>
          <p:nvPr>
            <p:ph type="dt" sz="half" idx="10"/>
          </p:nvPr>
        </p:nvSpPr>
        <p:spPr>
          <a:xfrm>
            <a:off x="543598" y="6444604"/>
            <a:ext cx="2472271" cy="365125"/>
          </a:xfrm>
        </p:spPr>
        <p:txBody>
          <a:bodyPr/>
          <a:lstStyle/>
          <a:p>
            <a:fld id="{2A7563F7-4739-464D-8289-DA4E84CE7270}"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22DD3406-7A1B-409F-A69B-E55297C3F5C7}"/>
              </a:ext>
            </a:extLst>
          </p:cNvPr>
          <p:cNvSpPr>
            <a:spLocks noGrp="1"/>
          </p:cNvSpPr>
          <p:nvPr>
            <p:ph type="sldNum" sz="quarter" idx="12"/>
          </p:nvPr>
        </p:nvSpPr>
        <p:spPr/>
        <p:txBody>
          <a:bodyPr/>
          <a:lstStyle/>
          <a:p>
            <a:fld id="{3746BD9C-EB79-4C44-A661-EB129AA754D7}" type="slidenum">
              <a:rPr lang="fr-FR" smtClean="0"/>
              <a:t>28</a:t>
            </a:fld>
            <a:endParaRPr lang="fr-FR"/>
          </a:p>
        </p:txBody>
      </p:sp>
      <p:sp>
        <p:nvSpPr>
          <p:cNvPr id="7" name="Titre 6">
            <a:extLst>
              <a:ext uri="{FF2B5EF4-FFF2-40B4-BE49-F238E27FC236}">
                <a16:creationId xmlns:a16="http://schemas.microsoft.com/office/drawing/2014/main" id="{DAAA6687-8AD1-47FC-B95B-28DC7D4661E9}"/>
              </a:ext>
            </a:extLst>
          </p:cNvPr>
          <p:cNvSpPr>
            <a:spLocks noGrp="1"/>
          </p:cNvSpPr>
          <p:nvPr>
            <p:ph type="title" idx="4294967295"/>
          </p:nvPr>
        </p:nvSpPr>
        <p:spPr>
          <a:xfrm>
            <a:off x="953725" y="855281"/>
            <a:ext cx="5167312" cy="922337"/>
          </a:xfrm>
        </p:spPr>
        <p:txBody>
          <a:bodyPr>
            <a:normAutofit fontScale="90000"/>
          </a:bodyPr>
          <a:lstStyle/>
          <a:p>
            <a:r>
              <a:rPr lang="fr-FR" sz="5000" b="1">
                <a:solidFill>
                  <a:schemeClr val="accent2"/>
                </a:solidFill>
                <a:latin typeface="+mn-lt"/>
              </a:rPr>
              <a:t>FDS: Fiche de données de sécurité</a:t>
            </a:r>
            <a:endParaRPr lang="fr-FR" sz="5000" b="1">
              <a:solidFill>
                <a:schemeClr val="accent2"/>
              </a:solidFill>
              <a:latin typeface="+mn-lt"/>
              <a:cs typeface="Calibri"/>
            </a:endParaRPr>
          </a:p>
        </p:txBody>
      </p:sp>
      <p:sp>
        <p:nvSpPr>
          <p:cNvPr id="25" name="ZoneTexte 24">
            <a:extLst>
              <a:ext uri="{FF2B5EF4-FFF2-40B4-BE49-F238E27FC236}">
                <a16:creationId xmlns:a16="http://schemas.microsoft.com/office/drawing/2014/main" id="{2DE147BD-AF49-4191-9D6C-CF36CB06A67C}"/>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2" name="Image 1">
            <a:extLst>
              <a:ext uri="{FF2B5EF4-FFF2-40B4-BE49-F238E27FC236}">
                <a16:creationId xmlns:a16="http://schemas.microsoft.com/office/drawing/2014/main" id="{A654D33B-5334-49FE-AB6C-B2BCFFC04C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6084" y="262320"/>
            <a:ext cx="3887475" cy="5487526"/>
          </a:xfrm>
          <a:prstGeom prst="rect">
            <a:avLst/>
          </a:prstGeom>
        </p:spPr>
      </p:pic>
    </p:spTree>
    <p:extLst>
      <p:ext uri="{BB962C8B-B14F-4D97-AF65-F5344CB8AC3E}">
        <p14:creationId xmlns:p14="http://schemas.microsoft.com/office/powerpoint/2010/main" val="2922409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89A188-BB81-42D7-A3E4-D9EC6F5BCF35}"/>
              </a:ext>
            </a:extLst>
          </p:cNvPr>
          <p:cNvSpPr>
            <a:spLocks noGrp="1"/>
          </p:cNvSpPr>
          <p:nvPr>
            <p:ph type="ctrTitle"/>
          </p:nvPr>
        </p:nvSpPr>
        <p:spPr>
          <a:xfrm>
            <a:off x="1100051" y="1963024"/>
            <a:ext cx="10058400" cy="1883915"/>
          </a:xfrm>
        </p:spPr>
        <p:txBody>
          <a:bodyPr>
            <a:normAutofit/>
          </a:bodyPr>
          <a:lstStyle/>
          <a:p>
            <a:pPr algn="ctr"/>
            <a:r>
              <a:rPr lang="fr-FR" b="1">
                <a:solidFill>
                  <a:srgbClr val="002060"/>
                </a:solidFill>
              </a:rPr>
              <a:t>Badgeuses</a:t>
            </a:r>
            <a:endParaRPr lang="fr-FR" b="1">
              <a:solidFill>
                <a:srgbClr val="002060"/>
              </a:solidFill>
              <a:cs typeface="Calibri Light"/>
            </a:endParaRPr>
          </a:p>
        </p:txBody>
      </p:sp>
      <p:pic>
        <p:nvPicPr>
          <p:cNvPr id="5" name="Image 4">
            <a:extLst>
              <a:ext uri="{FF2B5EF4-FFF2-40B4-BE49-F238E27FC236}">
                <a16:creationId xmlns:a16="http://schemas.microsoft.com/office/drawing/2014/main" id="{0067E9B7-4C6C-4ABB-B85F-0028B84294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4304" y="325677"/>
            <a:ext cx="3010320" cy="1267002"/>
          </a:xfrm>
          <a:prstGeom prst="rect">
            <a:avLst/>
          </a:prstGeom>
        </p:spPr>
      </p:pic>
      <p:sp>
        <p:nvSpPr>
          <p:cNvPr id="6" name="ZoneTexte 5">
            <a:extLst>
              <a:ext uri="{FF2B5EF4-FFF2-40B4-BE49-F238E27FC236}">
                <a16:creationId xmlns:a16="http://schemas.microsoft.com/office/drawing/2014/main" id="{042E4771-D8B7-4C5C-A32C-DEF82303D130}"/>
              </a:ext>
            </a:extLst>
          </p:cNvPr>
          <p:cNvSpPr txBox="1"/>
          <p:nvPr/>
        </p:nvSpPr>
        <p:spPr>
          <a:xfrm>
            <a:off x="2026808"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1D9AB2F0-5553-45E9-99B7-6512042F0396}"/>
              </a:ext>
            </a:extLst>
          </p:cNvPr>
          <p:cNvSpPr>
            <a:spLocks noGrp="1"/>
          </p:cNvSpPr>
          <p:nvPr>
            <p:ph type="dt" sz="half" idx="10"/>
          </p:nvPr>
        </p:nvSpPr>
        <p:spPr>
          <a:xfrm>
            <a:off x="165947" y="6434103"/>
            <a:ext cx="2472271" cy="365125"/>
          </a:xfrm>
        </p:spPr>
        <p:txBody>
          <a:bodyPr/>
          <a:lstStyle/>
          <a:p>
            <a:fld id="{598AEA9B-ACF3-4692-AC46-2955A7738BED}"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7BE5918A-2896-4D2B-A588-7DB173F76120}"/>
              </a:ext>
            </a:extLst>
          </p:cNvPr>
          <p:cNvSpPr>
            <a:spLocks noGrp="1"/>
          </p:cNvSpPr>
          <p:nvPr>
            <p:ph type="sldNum" sz="quarter" idx="12"/>
          </p:nvPr>
        </p:nvSpPr>
        <p:spPr/>
        <p:txBody>
          <a:bodyPr/>
          <a:lstStyle/>
          <a:p>
            <a:fld id="{3746BD9C-EB79-4C44-A661-EB129AA754D7}" type="slidenum">
              <a:rPr lang="fr-FR" smtClean="0"/>
              <a:t>29</a:t>
            </a:fld>
            <a:endParaRPr lang="fr-FR"/>
          </a:p>
        </p:txBody>
      </p:sp>
      <p:sp>
        <p:nvSpPr>
          <p:cNvPr id="9" name="ZoneTexte 8">
            <a:extLst>
              <a:ext uri="{FF2B5EF4-FFF2-40B4-BE49-F238E27FC236}">
                <a16:creationId xmlns:a16="http://schemas.microsoft.com/office/drawing/2014/main" id="{3EA5CABA-318C-45B3-8435-3B392131E760}"/>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4504711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5FE05-D018-4881-A368-83B2E8A77D76}"/>
              </a:ext>
            </a:extLst>
          </p:cNvPr>
          <p:cNvSpPr>
            <a:spLocks noGrp="1"/>
          </p:cNvSpPr>
          <p:nvPr>
            <p:ph type="title"/>
          </p:nvPr>
        </p:nvSpPr>
        <p:spPr>
          <a:xfrm>
            <a:off x="447840" y="223857"/>
            <a:ext cx="10515600" cy="1325563"/>
          </a:xfrm>
        </p:spPr>
        <p:txBody>
          <a:bodyPr>
            <a:normAutofit fontScale="90000"/>
          </a:bodyPr>
          <a:lstStyle/>
          <a:p>
            <a:br>
              <a:rPr lang="fr-FR">
                <a:solidFill>
                  <a:srgbClr val="FF0000"/>
                </a:solidFill>
                <a:latin typeface="Arial Black" panose="020B0A04020102020204" pitchFamily="34" charset="0"/>
              </a:rPr>
            </a:br>
            <a:r>
              <a:rPr lang="fr-FR"/>
              <a:t>Comment bien badger sur zone</a:t>
            </a:r>
          </a:p>
        </p:txBody>
      </p:sp>
      <p:pic>
        <p:nvPicPr>
          <p:cNvPr id="5" name="Image 4">
            <a:extLst>
              <a:ext uri="{FF2B5EF4-FFF2-40B4-BE49-F238E27FC236}">
                <a16:creationId xmlns:a16="http://schemas.microsoft.com/office/drawing/2014/main" id="{8ED330D5-BD74-4AE5-B078-C6C78325C6E8}"/>
              </a:ext>
            </a:extLst>
          </p:cNvPr>
          <p:cNvPicPr>
            <a:picLocks noChangeAspect="1"/>
          </p:cNvPicPr>
          <p:nvPr/>
        </p:nvPicPr>
        <p:blipFill>
          <a:blip r:embed="rId2"/>
          <a:stretch>
            <a:fillRect/>
          </a:stretch>
        </p:blipFill>
        <p:spPr>
          <a:xfrm>
            <a:off x="5379411" y="3570217"/>
            <a:ext cx="1605297" cy="1942892"/>
          </a:xfrm>
          <a:prstGeom prst="rect">
            <a:avLst/>
          </a:prstGeom>
        </p:spPr>
      </p:pic>
      <p:pic>
        <p:nvPicPr>
          <p:cNvPr id="6" name="Image 5">
            <a:extLst>
              <a:ext uri="{FF2B5EF4-FFF2-40B4-BE49-F238E27FC236}">
                <a16:creationId xmlns:a16="http://schemas.microsoft.com/office/drawing/2014/main" id="{41B59E51-AEB8-406B-88D7-B78224C19A38}"/>
              </a:ext>
            </a:extLst>
          </p:cNvPr>
          <p:cNvPicPr>
            <a:picLocks noChangeAspect="1"/>
          </p:cNvPicPr>
          <p:nvPr/>
        </p:nvPicPr>
        <p:blipFill>
          <a:blip r:embed="rId3"/>
          <a:stretch>
            <a:fillRect/>
          </a:stretch>
        </p:blipFill>
        <p:spPr>
          <a:xfrm>
            <a:off x="4388539" y="3617054"/>
            <a:ext cx="544273" cy="1851421"/>
          </a:xfrm>
          <a:prstGeom prst="rect">
            <a:avLst/>
          </a:prstGeom>
        </p:spPr>
      </p:pic>
      <p:pic>
        <p:nvPicPr>
          <p:cNvPr id="7" name="Image 6">
            <a:extLst>
              <a:ext uri="{FF2B5EF4-FFF2-40B4-BE49-F238E27FC236}">
                <a16:creationId xmlns:a16="http://schemas.microsoft.com/office/drawing/2014/main" id="{262B31A4-8C4D-4B0C-8B41-3B8F87B43687}"/>
              </a:ext>
            </a:extLst>
          </p:cNvPr>
          <p:cNvPicPr>
            <a:picLocks noChangeAspect="1"/>
          </p:cNvPicPr>
          <p:nvPr/>
        </p:nvPicPr>
        <p:blipFill>
          <a:blip r:embed="rId3"/>
          <a:stretch>
            <a:fillRect/>
          </a:stretch>
        </p:blipFill>
        <p:spPr>
          <a:xfrm>
            <a:off x="7372808" y="3617066"/>
            <a:ext cx="542382" cy="1844989"/>
          </a:xfrm>
          <a:prstGeom prst="rect">
            <a:avLst/>
          </a:prstGeom>
        </p:spPr>
      </p:pic>
      <p:cxnSp>
        <p:nvCxnSpPr>
          <p:cNvPr id="9" name="Connecteur : en angle 8">
            <a:extLst>
              <a:ext uri="{FF2B5EF4-FFF2-40B4-BE49-F238E27FC236}">
                <a16:creationId xmlns:a16="http://schemas.microsoft.com/office/drawing/2014/main" id="{5CEFBD71-1042-49E2-81A4-4A0999D0264D}"/>
              </a:ext>
            </a:extLst>
          </p:cNvPr>
          <p:cNvCxnSpPr>
            <a:cxnSpLocks/>
            <a:stCxn id="6" idx="3"/>
            <a:endCxn id="5" idx="1"/>
          </p:cNvCxnSpPr>
          <p:nvPr/>
        </p:nvCxnSpPr>
        <p:spPr>
          <a:xfrm flipV="1">
            <a:off x="4932812" y="4541663"/>
            <a:ext cx="446599" cy="1102"/>
          </a:xfrm>
          <a:prstGeom prst="bentConnector3">
            <a:avLst>
              <a:gd name="adj1" fmla="val 50000"/>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 en angle 9">
            <a:extLst>
              <a:ext uri="{FF2B5EF4-FFF2-40B4-BE49-F238E27FC236}">
                <a16:creationId xmlns:a16="http://schemas.microsoft.com/office/drawing/2014/main" id="{BAF21AE4-0DCB-481B-BE3B-01E03BD30A7A}"/>
              </a:ext>
            </a:extLst>
          </p:cNvPr>
          <p:cNvCxnSpPr>
            <a:cxnSpLocks/>
            <a:stCxn id="5" idx="3"/>
            <a:endCxn id="7" idx="1"/>
          </p:cNvCxnSpPr>
          <p:nvPr/>
        </p:nvCxnSpPr>
        <p:spPr>
          <a:xfrm flipV="1">
            <a:off x="6984708" y="4539561"/>
            <a:ext cx="388100" cy="2102"/>
          </a:xfrm>
          <a:prstGeom prst="bentConnector3">
            <a:avLst>
              <a:gd name="adj1" fmla="val 50000"/>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92758BA0-1905-49AF-8DB1-4B0CEEEE649B}"/>
              </a:ext>
            </a:extLst>
          </p:cNvPr>
          <p:cNvSpPr txBox="1"/>
          <p:nvPr/>
        </p:nvSpPr>
        <p:spPr>
          <a:xfrm>
            <a:off x="1675543" y="2322447"/>
            <a:ext cx="1691589" cy="584775"/>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fr-FR" sz="1600"/>
              <a:t>Je badge à l’entrée de l ’usine</a:t>
            </a:r>
          </a:p>
        </p:txBody>
      </p:sp>
      <p:sp>
        <p:nvSpPr>
          <p:cNvPr id="14" name="ZoneTexte 13">
            <a:extLst>
              <a:ext uri="{FF2B5EF4-FFF2-40B4-BE49-F238E27FC236}">
                <a16:creationId xmlns:a16="http://schemas.microsoft.com/office/drawing/2014/main" id="{3B7314C2-622C-4F3C-9419-B5E76FBDBA9F}"/>
              </a:ext>
            </a:extLst>
          </p:cNvPr>
          <p:cNvSpPr txBox="1"/>
          <p:nvPr/>
        </p:nvSpPr>
        <p:spPr>
          <a:xfrm>
            <a:off x="8468424" y="2322447"/>
            <a:ext cx="1749036" cy="584775"/>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ctr">
            <a:spAutoFit/>
          </a:bodyPr>
          <a:lstStyle>
            <a:defPPr>
              <a:defRPr lang="fr-FR"/>
            </a:defPPr>
            <a:lvl1pPr algn="ctr">
              <a:defRPr sz="16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a:t>Je badge à la sortie  de l’usine</a:t>
            </a:r>
          </a:p>
        </p:txBody>
      </p:sp>
      <p:sp>
        <p:nvSpPr>
          <p:cNvPr id="15" name="ZoneTexte 14">
            <a:extLst>
              <a:ext uri="{FF2B5EF4-FFF2-40B4-BE49-F238E27FC236}">
                <a16:creationId xmlns:a16="http://schemas.microsoft.com/office/drawing/2014/main" id="{FFD9339A-06D3-4721-BB21-06DDFD563802}"/>
              </a:ext>
            </a:extLst>
          </p:cNvPr>
          <p:cNvSpPr txBox="1"/>
          <p:nvPr/>
        </p:nvSpPr>
        <p:spPr>
          <a:xfrm>
            <a:off x="3794485" y="2199337"/>
            <a:ext cx="1691589" cy="83099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ctr">
            <a:spAutoFit/>
          </a:bodyPr>
          <a:lstStyle>
            <a:defPPr>
              <a:defRPr lang="fr-FR"/>
            </a:defPPr>
            <a:lvl1pPr algn="ctr">
              <a:defRPr sz="16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a:t>Je badge lorsque je rentre sur une zone de travail</a:t>
            </a:r>
          </a:p>
        </p:txBody>
      </p:sp>
      <p:sp>
        <p:nvSpPr>
          <p:cNvPr id="16" name="ZoneTexte 15">
            <a:extLst>
              <a:ext uri="{FF2B5EF4-FFF2-40B4-BE49-F238E27FC236}">
                <a16:creationId xmlns:a16="http://schemas.microsoft.com/office/drawing/2014/main" id="{671575A4-DE37-47C5-9940-962D655094B7}"/>
              </a:ext>
            </a:extLst>
          </p:cNvPr>
          <p:cNvSpPr txBox="1"/>
          <p:nvPr/>
        </p:nvSpPr>
        <p:spPr>
          <a:xfrm>
            <a:off x="6138913" y="2199336"/>
            <a:ext cx="1691589" cy="83099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ctr">
            <a:spAutoFit/>
          </a:bodyPr>
          <a:lstStyle>
            <a:defPPr>
              <a:defRPr lang="fr-FR"/>
            </a:defPPr>
            <a:lvl1pPr algn="ctr">
              <a:defRPr sz="16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a:t>Je badge lorsque je sors de cette zone de travail</a:t>
            </a:r>
          </a:p>
        </p:txBody>
      </p:sp>
      <p:sp>
        <p:nvSpPr>
          <p:cNvPr id="17" name="Titre 1">
            <a:extLst>
              <a:ext uri="{FF2B5EF4-FFF2-40B4-BE49-F238E27FC236}">
                <a16:creationId xmlns:a16="http://schemas.microsoft.com/office/drawing/2014/main" id="{6ADA17E5-11FB-4761-9833-2FC18E3279F4}"/>
              </a:ext>
            </a:extLst>
          </p:cNvPr>
          <p:cNvSpPr txBox="1">
            <a:spLocks/>
          </p:cNvSpPr>
          <p:nvPr/>
        </p:nvSpPr>
        <p:spPr>
          <a:xfrm>
            <a:off x="2361724" y="1772015"/>
            <a:ext cx="8179809" cy="42816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a:solidFill>
                  <a:srgbClr val="FF0000"/>
                </a:solidFill>
                <a:latin typeface="Arial Black" panose="020B0A04020102020204" pitchFamily="34" charset="0"/>
                <a:cs typeface="Arial"/>
              </a:rPr>
              <a:t>1                  2                    3                      4</a:t>
            </a:r>
            <a:endParaRPr lang="fr-FR" sz="2800">
              <a:solidFill>
                <a:srgbClr val="FF0000"/>
              </a:solidFill>
              <a:latin typeface="Arial Black" panose="020B0A04020102020204" pitchFamily="34" charset="0"/>
            </a:endParaRPr>
          </a:p>
        </p:txBody>
      </p:sp>
      <p:pic>
        <p:nvPicPr>
          <p:cNvPr id="18" name="Image 17">
            <a:extLst>
              <a:ext uri="{FF2B5EF4-FFF2-40B4-BE49-F238E27FC236}">
                <a16:creationId xmlns:a16="http://schemas.microsoft.com/office/drawing/2014/main" id="{AACF2D6F-0986-49B6-A3CF-5544334EDCEC}"/>
              </a:ext>
            </a:extLst>
          </p:cNvPr>
          <p:cNvPicPr>
            <a:picLocks noChangeAspect="1"/>
          </p:cNvPicPr>
          <p:nvPr/>
        </p:nvPicPr>
        <p:blipFill rotWithShape="1">
          <a:blip r:embed="rId4">
            <a:extLst>
              <a:ext uri="{28A0092B-C50C-407E-A947-70E740481C1C}">
                <a14:useLocalDpi xmlns:a14="http://schemas.microsoft.com/office/drawing/2010/main" val="0"/>
              </a:ext>
            </a:extLst>
          </a:blip>
          <a:srcRect r="15109"/>
          <a:stretch/>
        </p:blipFill>
        <p:spPr>
          <a:xfrm>
            <a:off x="1686760" y="3915709"/>
            <a:ext cx="1693082" cy="1114334"/>
          </a:xfrm>
          <a:prstGeom prst="rect">
            <a:avLst/>
          </a:prstGeom>
        </p:spPr>
      </p:pic>
      <p:pic>
        <p:nvPicPr>
          <p:cNvPr id="19" name="Image 18">
            <a:extLst>
              <a:ext uri="{FF2B5EF4-FFF2-40B4-BE49-F238E27FC236}">
                <a16:creationId xmlns:a16="http://schemas.microsoft.com/office/drawing/2014/main" id="{F202C7FE-211A-472A-AFDF-DED0E5323D8D}"/>
              </a:ext>
            </a:extLst>
          </p:cNvPr>
          <p:cNvPicPr>
            <a:picLocks noChangeAspect="1"/>
          </p:cNvPicPr>
          <p:nvPr/>
        </p:nvPicPr>
        <p:blipFill rotWithShape="1">
          <a:blip r:embed="rId4">
            <a:extLst>
              <a:ext uri="{28A0092B-C50C-407E-A947-70E740481C1C}">
                <a14:useLocalDpi xmlns:a14="http://schemas.microsoft.com/office/drawing/2010/main" val="0"/>
              </a:ext>
            </a:extLst>
          </a:blip>
          <a:srcRect r="15109"/>
          <a:stretch/>
        </p:blipFill>
        <p:spPr>
          <a:xfrm>
            <a:off x="9214403" y="3913236"/>
            <a:ext cx="1793665" cy="1188515"/>
          </a:xfrm>
          <a:prstGeom prst="rect">
            <a:avLst/>
          </a:prstGeom>
        </p:spPr>
      </p:pic>
      <p:cxnSp>
        <p:nvCxnSpPr>
          <p:cNvPr id="25" name="Connecteur : en angle 24">
            <a:extLst>
              <a:ext uri="{FF2B5EF4-FFF2-40B4-BE49-F238E27FC236}">
                <a16:creationId xmlns:a16="http://schemas.microsoft.com/office/drawing/2014/main" id="{DA221148-5508-4855-ADAE-88697746C8E0}"/>
              </a:ext>
            </a:extLst>
          </p:cNvPr>
          <p:cNvCxnSpPr>
            <a:cxnSpLocks/>
          </p:cNvCxnSpPr>
          <p:nvPr/>
        </p:nvCxnSpPr>
        <p:spPr>
          <a:xfrm flipV="1">
            <a:off x="3543173" y="4538458"/>
            <a:ext cx="768354" cy="1102"/>
          </a:xfrm>
          <a:prstGeom prst="bentConnector3">
            <a:avLst>
              <a:gd name="adj1" fmla="val 50000"/>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 en angle 27">
            <a:extLst>
              <a:ext uri="{FF2B5EF4-FFF2-40B4-BE49-F238E27FC236}">
                <a16:creationId xmlns:a16="http://schemas.microsoft.com/office/drawing/2014/main" id="{EE49E86A-84A4-4910-B228-D61434B3DAC1}"/>
              </a:ext>
            </a:extLst>
          </p:cNvPr>
          <p:cNvCxnSpPr>
            <a:cxnSpLocks/>
          </p:cNvCxnSpPr>
          <p:nvPr/>
        </p:nvCxnSpPr>
        <p:spPr>
          <a:xfrm flipV="1">
            <a:off x="8023836" y="4538458"/>
            <a:ext cx="954269" cy="2718"/>
          </a:xfrm>
          <a:prstGeom prst="bentConnector3">
            <a:avLst>
              <a:gd name="adj1" fmla="val 50000"/>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1FBFF560-80E1-4D26-B59E-52CA40209AA4}"/>
              </a:ext>
            </a:extLst>
          </p:cNvPr>
          <p:cNvSpPr txBox="1"/>
          <p:nvPr/>
        </p:nvSpPr>
        <p:spPr>
          <a:xfrm>
            <a:off x="3794486" y="5614789"/>
            <a:ext cx="4781996" cy="830997"/>
          </a:xfrm>
          <a:prstGeom prst="rect">
            <a:avLst/>
          </a:prstGeom>
          <a:ln/>
        </p:spPr>
        <p:style>
          <a:lnRef idx="3">
            <a:schemeClr val="lt1"/>
          </a:lnRef>
          <a:fillRef idx="1">
            <a:schemeClr val="accent2"/>
          </a:fillRef>
          <a:effectRef idx="1">
            <a:schemeClr val="accent2"/>
          </a:effectRef>
          <a:fontRef idx="minor">
            <a:schemeClr val="lt1"/>
          </a:fontRef>
        </p:style>
        <p:txBody>
          <a:bodyPr wrap="square" rtlCol="0" anchor="ctr">
            <a:spAutoFit/>
          </a:bodyPr>
          <a:lstStyle/>
          <a:p>
            <a:pPr algn="ctr"/>
            <a:r>
              <a:rPr lang="fr-FR" sz="1600"/>
              <a:t>Quelque soit la badgeuse d’entrée ou de sortie de zone, la badgeuse d’entrée et de sortie pouvant être différentes</a:t>
            </a:r>
          </a:p>
        </p:txBody>
      </p:sp>
      <p:sp>
        <p:nvSpPr>
          <p:cNvPr id="3" name="Flèche : droite 2">
            <a:extLst>
              <a:ext uri="{FF2B5EF4-FFF2-40B4-BE49-F238E27FC236}">
                <a16:creationId xmlns:a16="http://schemas.microsoft.com/office/drawing/2014/main" id="{2B037AD7-0F6E-4902-B350-26C3FE61290C}"/>
              </a:ext>
            </a:extLst>
          </p:cNvPr>
          <p:cNvSpPr/>
          <p:nvPr/>
        </p:nvSpPr>
        <p:spPr>
          <a:xfrm>
            <a:off x="3379842" y="2491530"/>
            <a:ext cx="414643" cy="312845"/>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droite 19">
            <a:extLst>
              <a:ext uri="{FF2B5EF4-FFF2-40B4-BE49-F238E27FC236}">
                <a16:creationId xmlns:a16="http://schemas.microsoft.com/office/drawing/2014/main" id="{4338B450-FD77-40A3-B8EE-D0B3E2B04278}"/>
              </a:ext>
            </a:extLst>
          </p:cNvPr>
          <p:cNvSpPr/>
          <p:nvPr/>
        </p:nvSpPr>
        <p:spPr>
          <a:xfrm>
            <a:off x="5597713" y="2458831"/>
            <a:ext cx="414643" cy="312845"/>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 droite 20">
            <a:extLst>
              <a:ext uri="{FF2B5EF4-FFF2-40B4-BE49-F238E27FC236}">
                <a16:creationId xmlns:a16="http://schemas.microsoft.com/office/drawing/2014/main" id="{EF3BC092-21B0-4365-A877-6E02B5D19C3D}"/>
              </a:ext>
            </a:extLst>
          </p:cNvPr>
          <p:cNvSpPr/>
          <p:nvPr/>
        </p:nvSpPr>
        <p:spPr>
          <a:xfrm>
            <a:off x="7942780" y="2465021"/>
            <a:ext cx="414643" cy="312845"/>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69292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à coins arrondis 23"/>
          <p:cNvSpPr/>
          <p:nvPr/>
        </p:nvSpPr>
        <p:spPr>
          <a:xfrm>
            <a:off x="5820033" y="4381857"/>
            <a:ext cx="6252519" cy="145890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à coins arrondis 22"/>
          <p:cNvSpPr/>
          <p:nvPr/>
        </p:nvSpPr>
        <p:spPr>
          <a:xfrm>
            <a:off x="5820033" y="2682786"/>
            <a:ext cx="6252520" cy="1049079"/>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à coins arrondis 18"/>
          <p:cNvSpPr/>
          <p:nvPr/>
        </p:nvSpPr>
        <p:spPr>
          <a:xfrm>
            <a:off x="5820033" y="642279"/>
            <a:ext cx="6252519" cy="152015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9696649" y="761499"/>
            <a:ext cx="2183363" cy="120032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a:r>
              <a:rPr lang="fr-FR" sz="2400"/>
              <a:t>Je signale ma présence sur zone</a:t>
            </a:r>
          </a:p>
        </p:txBody>
      </p:sp>
      <p:sp>
        <p:nvSpPr>
          <p:cNvPr id="7" name="Flèche droite 6"/>
          <p:cNvSpPr/>
          <p:nvPr/>
        </p:nvSpPr>
        <p:spPr>
          <a:xfrm>
            <a:off x="1548882" y="642279"/>
            <a:ext cx="2411823" cy="14477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Pourquoi  badger ? </a:t>
            </a:r>
          </a:p>
        </p:txBody>
      </p:sp>
      <p:sp>
        <p:nvSpPr>
          <p:cNvPr id="9" name="ZoneTexte 8"/>
          <p:cNvSpPr txBox="1"/>
          <p:nvPr/>
        </p:nvSpPr>
        <p:spPr>
          <a:xfrm>
            <a:off x="5931244" y="1079498"/>
            <a:ext cx="2237635" cy="46166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a:r>
              <a:rPr lang="fr-FR" sz="2400"/>
              <a:t>Vision sécurité</a:t>
            </a:r>
          </a:p>
        </p:txBody>
      </p:sp>
      <p:sp>
        <p:nvSpPr>
          <p:cNvPr id="11" name="Flèche droite 10"/>
          <p:cNvSpPr/>
          <p:nvPr/>
        </p:nvSpPr>
        <p:spPr>
          <a:xfrm>
            <a:off x="1811665" y="2246621"/>
            <a:ext cx="2149040" cy="1707381"/>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t>Des badgeuses au plus près du terrain</a:t>
            </a:r>
          </a:p>
        </p:txBody>
      </p:sp>
      <p:sp>
        <p:nvSpPr>
          <p:cNvPr id="12" name="ZoneTexte 11"/>
          <p:cNvSpPr txBox="1"/>
          <p:nvPr/>
        </p:nvSpPr>
        <p:spPr>
          <a:xfrm>
            <a:off x="5985517" y="2967777"/>
            <a:ext cx="5923820" cy="461665"/>
          </a:xfrm>
          <a:prstGeom prst="rect">
            <a:avLst/>
          </a:prstGeom>
          <a:solidFill>
            <a:srgbClr val="002060"/>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a:r>
              <a:rPr lang="fr-FR" sz="2400"/>
              <a:t>Environ 70 badgeuses dans 19 zones</a:t>
            </a:r>
          </a:p>
        </p:txBody>
      </p:sp>
      <p:sp>
        <p:nvSpPr>
          <p:cNvPr id="13" name="Flèche droite 12"/>
          <p:cNvSpPr/>
          <p:nvPr/>
        </p:nvSpPr>
        <p:spPr>
          <a:xfrm>
            <a:off x="1811665" y="4516983"/>
            <a:ext cx="2149040" cy="1028610"/>
          </a:xfrm>
          <a:prstGeom prst="rightArrow">
            <a:avLst>
              <a:gd name="adj1" fmla="val 50000"/>
              <a:gd name="adj2" fmla="val 82656"/>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Bien badger </a:t>
            </a:r>
          </a:p>
        </p:txBody>
      </p:sp>
      <p:sp>
        <p:nvSpPr>
          <p:cNvPr id="14" name="ZoneTexte 13"/>
          <p:cNvSpPr txBox="1"/>
          <p:nvPr/>
        </p:nvSpPr>
        <p:spPr>
          <a:xfrm>
            <a:off x="5985512" y="4516983"/>
            <a:ext cx="5923825" cy="461665"/>
          </a:xfrm>
          <a:prstGeom prst="rect">
            <a:avLst/>
          </a:prstGeom>
          <a:solidFill>
            <a:schemeClr val="accent6">
              <a:lumMod val="75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a:r>
              <a:rPr lang="fr-FR" sz="2400"/>
              <a:t>Je badge à </a:t>
            </a:r>
            <a:r>
              <a:rPr lang="fr-FR" sz="2400">
                <a:highlight>
                  <a:srgbClr val="FF0000"/>
                </a:highlight>
              </a:rPr>
              <a:t>l’entrée </a:t>
            </a:r>
            <a:r>
              <a:rPr lang="fr-FR" sz="2400"/>
              <a:t>de la zone de travail </a:t>
            </a:r>
          </a:p>
        </p:txBody>
      </p:sp>
      <p:sp>
        <p:nvSpPr>
          <p:cNvPr id="15" name="ZoneTexte 14"/>
          <p:cNvSpPr txBox="1"/>
          <p:nvPr/>
        </p:nvSpPr>
        <p:spPr>
          <a:xfrm>
            <a:off x="5985512" y="5200382"/>
            <a:ext cx="5923825" cy="461665"/>
          </a:xfrm>
          <a:prstGeom prst="rect">
            <a:avLst/>
          </a:prstGeom>
          <a:solidFill>
            <a:schemeClr val="accent6">
              <a:lumMod val="75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a:r>
              <a:rPr lang="fr-FR" sz="2400"/>
              <a:t>Je badge à </a:t>
            </a:r>
            <a:r>
              <a:rPr lang="fr-FR" sz="2400">
                <a:highlight>
                  <a:srgbClr val="FF0000"/>
                </a:highlight>
              </a:rPr>
              <a:t>la sortie</a:t>
            </a:r>
            <a:r>
              <a:rPr lang="fr-FR" sz="2400"/>
              <a:t> de la même zone </a:t>
            </a:r>
          </a:p>
        </p:txBody>
      </p:sp>
      <p:pic>
        <p:nvPicPr>
          <p:cNvPr id="1026" name="Picture 2" descr="RÃ©sultat de recherche d'images pour &quot;emoticone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4744" y="4367643"/>
            <a:ext cx="1463740" cy="13272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Ã©sultat de recherche d'images pour &quot;emoticones&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5647" y="601497"/>
            <a:ext cx="1598292" cy="1917951"/>
          </a:xfrm>
          <a:prstGeom prst="rect">
            <a:avLst/>
          </a:prstGeom>
          <a:solidFill>
            <a:schemeClr val="accent2">
              <a:lumMod val="40000"/>
              <a:lumOff val="60000"/>
            </a:schemeClr>
          </a:solidFill>
        </p:spPr>
      </p:pic>
      <p:pic>
        <p:nvPicPr>
          <p:cNvPr id="1034" name="Picture 10" descr="RÃ©sultat de recherche d'images pour &quot;emoticones&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1103" y="2397727"/>
            <a:ext cx="1707381" cy="1707381"/>
          </a:xfrm>
          <a:prstGeom prst="rect">
            <a:avLst/>
          </a:prstGeom>
          <a:noFill/>
          <a:extLst>
            <a:ext uri="{909E8E84-426E-40DD-AFC4-6F175D3DCCD1}">
              <a14:hiddenFill xmlns:a14="http://schemas.microsoft.com/office/drawing/2010/main">
                <a:solidFill>
                  <a:srgbClr val="FFFFFF"/>
                </a:solidFill>
              </a14:hiddenFill>
            </a:ext>
          </a:extLst>
        </p:spPr>
      </p:pic>
      <p:sp>
        <p:nvSpPr>
          <p:cNvPr id="20" name="Flèche droite 19"/>
          <p:cNvSpPr/>
          <p:nvPr/>
        </p:nvSpPr>
        <p:spPr>
          <a:xfrm>
            <a:off x="8560203" y="1230403"/>
            <a:ext cx="774441" cy="2078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EB34C7AC-F923-4A3D-87E3-A9055EB91C67}"/>
              </a:ext>
            </a:extLst>
          </p:cNvPr>
          <p:cNvPicPr>
            <a:picLocks noChangeAspect="1"/>
          </p:cNvPicPr>
          <p:nvPr/>
        </p:nvPicPr>
        <p:blipFill>
          <a:blip r:embed="rId5"/>
          <a:stretch>
            <a:fillRect/>
          </a:stretch>
        </p:blipFill>
        <p:spPr>
          <a:xfrm>
            <a:off x="85312" y="601497"/>
            <a:ext cx="1726353" cy="5872433"/>
          </a:xfrm>
          <a:prstGeom prst="rect">
            <a:avLst/>
          </a:prstGeom>
        </p:spPr>
      </p:pic>
      <p:sp>
        <p:nvSpPr>
          <p:cNvPr id="18" name="Titre 1">
            <a:extLst>
              <a:ext uri="{FF2B5EF4-FFF2-40B4-BE49-F238E27FC236}">
                <a16:creationId xmlns:a16="http://schemas.microsoft.com/office/drawing/2014/main" id="{CB3870DF-99C2-4006-AC2D-D77F6C98EB30}"/>
              </a:ext>
            </a:extLst>
          </p:cNvPr>
          <p:cNvSpPr txBox="1">
            <a:spLocks/>
          </p:cNvSpPr>
          <p:nvPr/>
        </p:nvSpPr>
        <p:spPr>
          <a:xfrm>
            <a:off x="1728022" y="78051"/>
            <a:ext cx="8061930" cy="428160"/>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FR" sz="2800">
                <a:solidFill>
                  <a:srgbClr val="FF0000"/>
                </a:solidFill>
                <a:latin typeface="Arial Black" panose="020B0A04020102020204" pitchFamily="34" charset="0"/>
                <a:cs typeface="Arial"/>
              </a:rPr>
              <a:t>COMMENT BIEN BADGER</a:t>
            </a:r>
            <a:endParaRPr lang="fr-FR" sz="2800">
              <a:solidFill>
                <a:srgbClr val="FF0000"/>
              </a:solidFill>
              <a:latin typeface="Arial Black" panose="020B0A04020102020204" pitchFamily="34" charset="0"/>
            </a:endParaRPr>
          </a:p>
        </p:txBody>
      </p:sp>
      <p:sp>
        <p:nvSpPr>
          <p:cNvPr id="22" name="Rectangle à coins arrondis 16">
            <a:extLst>
              <a:ext uri="{FF2B5EF4-FFF2-40B4-BE49-F238E27FC236}">
                <a16:creationId xmlns:a16="http://schemas.microsoft.com/office/drawing/2014/main" id="{9A5D37E4-1B4E-453B-A579-48951BDD3F47}"/>
              </a:ext>
            </a:extLst>
          </p:cNvPr>
          <p:cNvSpPr/>
          <p:nvPr/>
        </p:nvSpPr>
        <p:spPr>
          <a:xfrm rot="21272017">
            <a:off x="4873257" y="6130845"/>
            <a:ext cx="4244829" cy="38036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i="1">
                <a:solidFill>
                  <a:schemeClr val="tx1">
                    <a:lumMod val="95000"/>
                    <a:lumOff val="5000"/>
                  </a:schemeClr>
                </a:solidFill>
              </a:rPr>
              <a:t>1 seul et même badge : celui délivré pour l’entrée usine</a:t>
            </a:r>
          </a:p>
        </p:txBody>
      </p:sp>
      <p:sp>
        <p:nvSpPr>
          <p:cNvPr id="25" name="Rectangle à coins arrondis 16">
            <a:extLst>
              <a:ext uri="{FF2B5EF4-FFF2-40B4-BE49-F238E27FC236}">
                <a16:creationId xmlns:a16="http://schemas.microsoft.com/office/drawing/2014/main" id="{87907489-FBE1-4806-9E8C-9B231C1A08AF}"/>
              </a:ext>
            </a:extLst>
          </p:cNvPr>
          <p:cNvSpPr/>
          <p:nvPr/>
        </p:nvSpPr>
        <p:spPr>
          <a:xfrm rot="21272017">
            <a:off x="8570486" y="6257696"/>
            <a:ext cx="3445162" cy="38036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i="1">
                <a:solidFill>
                  <a:schemeClr val="tx1">
                    <a:lumMod val="95000"/>
                    <a:lumOff val="5000"/>
                  </a:schemeClr>
                </a:solidFill>
              </a:rPr>
              <a:t>La badgeuse de sortie n’est pas forcément la même que celle de l’entrée</a:t>
            </a:r>
          </a:p>
        </p:txBody>
      </p:sp>
    </p:spTree>
    <p:extLst>
      <p:ext uri="{BB962C8B-B14F-4D97-AF65-F5344CB8AC3E}">
        <p14:creationId xmlns:p14="http://schemas.microsoft.com/office/powerpoint/2010/main" val="2982887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C218C7-7854-4F1B-93D7-E3C042E2DA13}"/>
              </a:ext>
            </a:extLst>
          </p:cNvPr>
          <p:cNvSpPr>
            <a:spLocks noGrp="1"/>
          </p:cNvSpPr>
          <p:nvPr>
            <p:ph type="title"/>
          </p:nvPr>
        </p:nvSpPr>
        <p:spPr>
          <a:xfrm>
            <a:off x="960120" y="146304"/>
            <a:ext cx="8641080" cy="694944"/>
          </a:xfrm>
        </p:spPr>
        <p:txBody>
          <a:bodyPr>
            <a:normAutofit fontScale="90000"/>
          </a:bodyPr>
          <a:lstStyle/>
          <a:p>
            <a:r>
              <a:rPr lang="fr-FR"/>
              <a:t>Zones de badgeage</a:t>
            </a:r>
          </a:p>
        </p:txBody>
      </p:sp>
      <p:pic>
        <p:nvPicPr>
          <p:cNvPr id="4" name="Espace réservé du contenu 3">
            <a:extLst>
              <a:ext uri="{FF2B5EF4-FFF2-40B4-BE49-F238E27FC236}">
                <a16:creationId xmlns:a16="http://schemas.microsoft.com/office/drawing/2014/main" id="{0EA23F89-9B3F-4C34-80B6-266126AA486D}"/>
              </a:ext>
            </a:extLst>
          </p:cNvPr>
          <p:cNvPicPr>
            <a:picLocks noGrp="1" noChangeAspect="1"/>
          </p:cNvPicPr>
          <p:nvPr>
            <p:ph idx="1"/>
          </p:nvPr>
        </p:nvPicPr>
        <p:blipFill>
          <a:blip r:embed="rId2"/>
          <a:stretch>
            <a:fillRect/>
          </a:stretch>
        </p:blipFill>
        <p:spPr>
          <a:xfrm>
            <a:off x="1368712" y="841248"/>
            <a:ext cx="10680031" cy="5218588"/>
          </a:xfrm>
          <a:prstGeom prst="rect">
            <a:avLst/>
          </a:prstGeom>
        </p:spPr>
      </p:pic>
    </p:spTree>
    <p:extLst>
      <p:ext uri="{BB962C8B-B14F-4D97-AF65-F5344CB8AC3E}">
        <p14:creationId xmlns:p14="http://schemas.microsoft.com/office/powerpoint/2010/main" val="467412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89A188-BB81-42D7-A3E4-D9EC6F5BCF35}"/>
              </a:ext>
            </a:extLst>
          </p:cNvPr>
          <p:cNvSpPr>
            <a:spLocks noGrp="1"/>
          </p:cNvSpPr>
          <p:nvPr>
            <p:ph type="ctrTitle"/>
          </p:nvPr>
        </p:nvSpPr>
        <p:spPr>
          <a:xfrm>
            <a:off x="1100051" y="1963024"/>
            <a:ext cx="10058400" cy="1883915"/>
          </a:xfrm>
        </p:spPr>
        <p:txBody>
          <a:bodyPr>
            <a:normAutofit/>
          </a:bodyPr>
          <a:lstStyle/>
          <a:p>
            <a:pPr algn="ctr"/>
            <a:r>
              <a:rPr lang="fr-FR" b="1" dirty="0">
                <a:solidFill>
                  <a:srgbClr val="002060"/>
                </a:solidFill>
                <a:cs typeface="Calibri Light"/>
              </a:rPr>
              <a:t>Zones fumeurs </a:t>
            </a:r>
          </a:p>
        </p:txBody>
      </p:sp>
      <p:pic>
        <p:nvPicPr>
          <p:cNvPr id="5" name="Image 4">
            <a:extLst>
              <a:ext uri="{FF2B5EF4-FFF2-40B4-BE49-F238E27FC236}">
                <a16:creationId xmlns:a16="http://schemas.microsoft.com/office/drawing/2014/main" id="{0067E9B7-4C6C-4ABB-B85F-0028B84294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4304" y="325677"/>
            <a:ext cx="3010320" cy="1267002"/>
          </a:xfrm>
          <a:prstGeom prst="rect">
            <a:avLst/>
          </a:prstGeom>
        </p:spPr>
      </p:pic>
      <p:sp>
        <p:nvSpPr>
          <p:cNvPr id="6" name="ZoneTexte 5">
            <a:extLst>
              <a:ext uri="{FF2B5EF4-FFF2-40B4-BE49-F238E27FC236}">
                <a16:creationId xmlns:a16="http://schemas.microsoft.com/office/drawing/2014/main" id="{042E4771-D8B7-4C5C-A32C-DEF82303D130}"/>
              </a:ext>
            </a:extLst>
          </p:cNvPr>
          <p:cNvSpPr txBox="1"/>
          <p:nvPr/>
        </p:nvSpPr>
        <p:spPr>
          <a:xfrm>
            <a:off x="2026808"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1D9AB2F0-5553-45E9-99B7-6512042F0396}"/>
              </a:ext>
            </a:extLst>
          </p:cNvPr>
          <p:cNvSpPr>
            <a:spLocks noGrp="1"/>
          </p:cNvSpPr>
          <p:nvPr>
            <p:ph type="dt" sz="half" idx="10"/>
          </p:nvPr>
        </p:nvSpPr>
        <p:spPr>
          <a:xfrm>
            <a:off x="165947" y="6434103"/>
            <a:ext cx="2472271" cy="365125"/>
          </a:xfrm>
        </p:spPr>
        <p:txBody>
          <a:bodyPr/>
          <a:lstStyle/>
          <a:p>
            <a:fld id="{598AEA9B-ACF3-4692-AC46-2955A7738BED}"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7BE5918A-2896-4D2B-A588-7DB173F76120}"/>
              </a:ext>
            </a:extLst>
          </p:cNvPr>
          <p:cNvSpPr>
            <a:spLocks noGrp="1"/>
          </p:cNvSpPr>
          <p:nvPr>
            <p:ph type="sldNum" sz="quarter" idx="12"/>
          </p:nvPr>
        </p:nvSpPr>
        <p:spPr/>
        <p:txBody>
          <a:bodyPr/>
          <a:lstStyle/>
          <a:p>
            <a:fld id="{3746BD9C-EB79-4C44-A661-EB129AA754D7}" type="slidenum">
              <a:rPr lang="fr-FR" smtClean="0"/>
              <a:t>33</a:t>
            </a:fld>
            <a:endParaRPr lang="fr-FR"/>
          </a:p>
        </p:txBody>
      </p:sp>
      <p:sp>
        <p:nvSpPr>
          <p:cNvPr id="9" name="ZoneTexte 8">
            <a:extLst>
              <a:ext uri="{FF2B5EF4-FFF2-40B4-BE49-F238E27FC236}">
                <a16:creationId xmlns:a16="http://schemas.microsoft.com/office/drawing/2014/main" id="{3EA5CABA-318C-45B3-8435-3B392131E760}"/>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824612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806A27B-E89C-4564-B6B8-7B5255EB67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6400" y="49123"/>
            <a:ext cx="1283093" cy="540036"/>
          </a:xfrm>
          <a:prstGeom prst="rect">
            <a:avLst/>
          </a:prstGeom>
        </p:spPr>
      </p:pic>
      <p:sp>
        <p:nvSpPr>
          <p:cNvPr id="14" name="ZoneTexte 13">
            <a:extLst>
              <a:ext uri="{FF2B5EF4-FFF2-40B4-BE49-F238E27FC236}">
                <a16:creationId xmlns:a16="http://schemas.microsoft.com/office/drawing/2014/main" id="{88DBD77D-BF85-4930-BA50-447768C2FBE9}"/>
              </a:ext>
            </a:extLst>
          </p:cNvPr>
          <p:cNvSpPr txBox="1"/>
          <p:nvPr/>
        </p:nvSpPr>
        <p:spPr>
          <a:xfrm>
            <a:off x="1671005"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Espace réservé de la date 4">
            <a:extLst>
              <a:ext uri="{FF2B5EF4-FFF2-40B4-BE49-F238E27FC236}">
                <a16:creationId xmlns:a16="http://schemas.microsoft.com/office/drawing/2014/main" id="{7D7DB6A4-B234-4747-8CD1-92463EDDDAEE}"/>
              </a:ext>
            </a:extLst>
          </p:cNvPr>
          <p:cNvSpPr>
            <a:spLocks noGrp="1"/>
          </p:cNvSpPr>
          <p:nvPr>
            <p:ph type="dt" sz="half" idx="10"/>
          </p:nvPr>
        </p:nvSpPr>
        <p:spPr>
          <a:xfrm>
            <a:off x="543598" y="6444604"/>
            <a:ext cx="2472271" cy="365125"/>
          </a:xfrm>
        </p:spPr>
        <p:txBody>
          <a:bodyPr/>
          <a:lstStyle/>
          <a:p>
            <a:fld id="{2A7563F7-4739-464D-8289-DA4E84CE7270}"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22DD3406-7A1B-409F-A69B-E55297C3F5C7}"/>
              </a:ext>
            </a:extLst>
          </p:cNvPr>
          <p:cNvSpPr>
            <a:spLocks noGrp="1"/>
          </p:cNvSpPr>
          <p:nvPr>
            <p:ph type="sldNum" sz="quarter" idx="12"/>
          </p:nvPr>
        </p:nvSpPr>
        <p:spPr/>
        <p:txBody>
          <a:bodyPr/>
          <a:lstStyle/>
          <a:p>
            <a:fld id="{3746BD9C-EB79-4C44-A661-EB129AA754D7}" type="slidenum">
              <a:rPr lang="fr-FR" smtClean="0"/>
              <a:t>34</a:t>
            </a:fld>
            <a:endParaRPr lang="fr-FR"/>
          </a:p>
        </p:txBody>
      </p:sp>
      <p:sp>
        <p:nvSpPr>
          <p:cNvPr id="7" name="Titre 6">
            <a:extLst>
              <a:ext uri="{FF2B5EF4-FFF2-40B4-BE49-F238E27FC236}">
                <a16:creationId xmlns:a16="http://schemas.microsoft.com/office/drawing/2014/main" id="{DAAA6687-8AD1-47FC-B95B-28DC7D4661E9}"/>
              </a:ext>
            </a:extLst>
          </p:cNvPr>
          <p:cNvSpPr>
            <a:spLocks noGrp="1"/>
          </p:cNvSpPr>
          <p:nvPr>
            <p:ph type="title" idx="4294967295"/>
          </p:nvPr>
        </p:nvSpPr>
        <p:spPr>
          <a:xfrm>
            <a:off x="325075" y="121856"/>
            <a:ext cx="5167312" cy="531812"/>
          </a:xfrm>
        </p:spPr>
        <p:txBody>
          <a:bodyPr>
            <a:normAutofit fontScale="90000"/>
          </a:bodyPr>
          <a:lstStyle/>
          <a:p>
            <a:r>
              <a:rPr lang="fr-FR" sz="3500" b="1" dirty="0">
                <a:solidFill>
                  <a:schemeClr val="accent2"/>
                </a:solidFill>
                <a:latin typeface="+mn-lt"/>
              </a:rPr>
              <a:t>Zones fumeurs TAB</a:t>
            </a:r>
            <a:endParaRPr lang="fr-FR" sz="3500" b="1">
              <a:solidFill>
                <a:schemeClr val="accent2"/>
              </a:solidFill>
              <a:latin typeface="+mn-lt"/>
              <a:cs typeface="Calibri"/>
            </a:endParaRPr>
          </a:p>
        </p:txBody>
      </p:sp>
      <p:sp>
        <p:nvSpPr>
          <p:cNvPr id="25" name="ZoneTexte 24">
            <a:extLst>
              <a:ext uri="{FF2B5EF4-FFF2-40B4-BE49-F238E27FC236}">
                <a16:creationId xmlns:a16="http://schemas.microsoft.com/office/drawing/2014/main" id="{2DE147BD-AF49-4191-9D6C-CF36CB06A67C}"/>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3" name="ZoneTexte 2">
            <a:extLst>
              <a:ext uri="{FF2B5EF4-FFF2-40B4-BE49-F238E27FC236}">
                <a16:creationId xmlns:a16="http://schemas.microsoft.com/office/drawing/2014/main" id="{B52D516E-7959-0AEC-FED4-746E55C5D2DD}"/>
              </a:ext>
            </a:extLst>
          </p:cNvPr>
          <p:cNvSpPr txBox="1"/>
          <p:nvPr/>
        </p:nvSpPr>
        <p:spPr>
          <a:xfrm>
            <a:off x="320992" y="601027"/>
            <a:ext cx="11395014"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FR" sz="1600" dirty="0">
              <a:ea typeface="+mn-lt"/>
              <a:cs typeface="+mn-lt"/>
            </a:endParaRPr>
          </a:p>
          <a:p>
            <a:r>
              <a:rPr lang="fr-FR" sz="1600" dirty="0">
                <a:ea typeface="+mn-lt"/>
                <a:cs typeface="+mn-lt"/>
              </a:rPr>
              <a:t>10 zones fumeurs dans la halle du train à bandes ont été identifiées avec la mise en peinture (zone de couleur grise et délimitée par un rectangle de couleur jaune) et 2 zones avec des abris à l'extérieur. Ces zones ont été équipées de poubelles et de cendriers. </a:t>
            </a:r>
            <a:endParaRPr lang="fr-FR" sz="1600">
              <a:cs typeface="Calibri"/>
            </a:endParaRPr>
          </a:p>
          <a:p>
            <a:endParaRPr lang="fr-FR" sz="1600" dirty="0">
              <a:cs typeface="Calibri"/>
            </a:endParaRPr>
          </a:p>
          <a:p>
            <a:r>
              <a:rPr lang="fr-FR" sz="1600" b="1" dirty="0">
                <a:ea typeface="+mn-lt"/>
                <a:cs typeface="+mn-lt"/>
              </a:rPr>
              <a:t>Depuis le lundi 30 janvier 2023, il est formellement interdit de fumer ou vapoter en dehors de ces zones.</a:t>
            </a:r>
            <a:endParaRPr lang="fr-FR" sz="1600" dirty="0">
              <a:cs typeface="Calibri"/>
            </a:endParaRPr>
          </a:p>
          <a:p>
            <a:endParaRPr lang="fr-FR" sz="1600" dirty="0">
              <a:ea typeface="+mn-lt"/>
              <a:cs typeface="+mn-lt"/>
            </a:endParaRPr>
          </a:p>
          <a:p>
            <a:pPr marL="285750" indent="-285750">
              <a:buFont typeface="Arial"/>
              <a:buChar char="•"/>
            </a:pPr>
            <a:r>
              <a:rPr lang="fr-FR" sz="1600" dirty="0">
                <a:ea typeface="+mn-lt"/>
                <a:cs typeface="+mn-lt"/>
              </a:rPr>
              <a:t>1</a:t>
            </a:r>
            <a:r>
              <a:rPr lang="fr-FR" sz="1600" baseline="30000" dirty="0">
                <a:ea typeface="+mn-lt"/>
                <a:cs typeface="+mn-lt"/>
              </a:rPr>
              <a:t>ère</a:t>
            </a:r>
            <a:r>
              <a:rPr lang="fr-FR" sz="1600" dirty="0">
                <a:ea typeface="+mn-lt"/>
                <a:cs typeface="+mn-lt"/>
              </a:rPr>
              <a:t> zone : En face du four 1 derrière les panneaux des AS</a:t>
            </a:r>
            <a:endParaRPr lang="fr-FR" sz="1600" dirty="0">
              <a:cs typeface="Calibri"/>
            </a:endParaRPr>
          </a:p>
          <a:p>
            <a:pPr marL="285750" indent="-285750">
              <a:buFont typeface="Arial"/>
              <a:buChar char="•"/>
            </a:pPr>
            <a:r>
              <a:rPr lang="fr-FR" sz="1600" dirty="0">
                <a:ea typeface="+mn-lt"/>
                <a:cs typeface="+mn-lt"/>
              </a:rPr>
              <a:t>2</a:t>
            </a:r>
            <a:r>
              <a:rPr lang="fr-FR" sz="1600" baseline="30000" dirty="0">
                <a:ea typeface="+mn-lt"/>
                <a:cs typeface="+mn-lt"/>
              </a:rPr>
              <a:t>ème</a:t>
            </a:r>
            <a:r>
              <a:rPr lang="fr-FR" sz="1600" dirty="0">
                <a:ea typeface="+mn-lt"/>
                <a:cs typeface="+mn-lt"/>
              </a:rPr>
              <a:t> zone :  En face de la cage R3 (coté opérateur)</a:t>
            </a:r>
            <a:endParaRPr lang="fr-FR" sz="1600" dirty="0">
              <a:cs typeface="Calibri"/>
            </a:endParaRPr>
          </a:p>
          <a:p>
            <a:pPr marL="285750" indent="-285750">
              <a:buFont typeface="Arial"/>
              <a:buChar char="•"/>
            </a:pPr>
            <a:r>
              <a:rPr lang="fr-FR" sz="1600" dirty="0">
                <a:ea typeface="+mn-lt"/>
                <a:cs typeface="+mn-lt"/>
              </a:rPr>
              <a:t>3</a:t>
            </a:r>
            <a:r>
              <a:rPr lang="fr-FR" sz="1600" baseline="30000" dirty="0">
                <a:ea typeface="+mn-lt"/>
                <a:cs typeface="+mn-lt"/>
              </a:rPr>
              <a:t>ème</a:t>
            </a:r>
            <a:r>
              <a:rPr lang="fr-FR" sz="1600" dirty="0">
                <a:ea typeface="+mn-lt"/>
                <a:cs typeface="+mn-lt"/>
              </a:rPr>
              <a:t> zone : En face de la cage R4 (coté opérateur).  Proche du local CMI</a:t>
            </a:r>
            <a:endParaRPr lang="fr-FR" sz="1600" dirty="0">
              <a:cs typeface="Calibri"/>
            </a:endParaRPr>
          </a:p>
          <a:p>
            <a:pPr marL="285750" indent="-285750">
              <a:buFont typeface="Arial"/>
              <a:buChar char="•"/>
            </a:pPr>
            <a:r>
              <a:rPr lang="fr-FR" sz="1600" dirty="0">
                <a:ea typeface="+mn-lt"/>
                <a:cs typeface="+mn-lt"/>
              </a:rPr>
              <a:t>4</a:t>
            </a:r>
            <a:r>
              <a:rPr lang="fr-FR" sz="1600" baseline="30000" dirty="0">
                <a:ea typeface="+mn-lt"/>
                <a:cs typeface="+mn-lt"/>
              </a:rPr>
              <a:t>ème</a:t>
            </a:r>
            <a:r>
              <a:rPr lang="fr-FR" sz="1600" dirty="0">
                <a:ea typeface="+mn-lt"/>
                <a:cs typeface="+mn-lt"/>
              </a:rPr>
              <a:t> zone : A côté des WC de la table R6-F1 (coté opérateur)</a:t>
            </a:r>
            <a:endParaRPr lang="fr-FR" sz="1600" dirty="0">
              <a:cs typeface="Calibri"/>
            </a:endParaRPr>
          </a:p>
          <a:p>
            <a:pPr marL="285750" indent="-285750">
              <a:buFont typeface="Arial"/>
              <a:buChar char="•"/>
            </a:pPr>
            <a:r>
              <a:rPr lang="fr-FR" sz="1600" dirty="0">
                <a:ea typeface="+mn-lt"/>
                <a:cs typeface="+mn-lt"/>
              </a:rPr>
              <a:t>5</a:t>
            </a:r>
            <a:r>
              <a:rPr lang="fr-FR" sz="1600" baseline="30000" dirty="0">
                <a:ea typeface="+mn-lt"/>
                <a:cs typeface="+mn-lt"/>
              </a:rPr>
              <a:t>ème</a:t>
            </a:r>
            <a:r>
              <a:rPr lang="fr-FR" sz="1600" dirty="0">
                <a:ea typeface="+mn-lt"/>
                <a:cs typeface="+mn-lt"/>
              </a:rPr>
              <a:t> zone : Sortie F7</a:t>
            </a:r>
            <a:endParaRPr lang="fr-FR" sz="1600" dirty="0">
              <a:cs typeface="Calibri"/>
            </a:endParaRPr>
          </a:p>
          <a:p>
            <a:pPr marL="285750" indent="-285750">
              <a:buFont typeface="Arial"/>
              <a:buChar char="•"/>
            </a:pPr>
            <a:r>
              <a:rPr lang="fr-FR" sz="1600" dirty="0">
                <a:ea typeface="+mn-lt"/>
                <a:cs typeface="+mn-lt"/>
              </a:rPr>
              <a:t>6</a:t>
            </a:r>
            <a:r>
              <a:rPr lang="fr-FR" sz="1600" baseline="30000" dirty="0">
                <a:ea typeface="+mn-lt"/>
                <a:cs typeface="+mn-lt"/>
              </a:rPr>
              <a:t>ème</a:t>
            </a:r>
            <a:r>
              <a:rPr lang="fr-FR" sz="1600" dirty="0">
                <a:ea typeface="+mn-lt"/>
                <a:cs typeface="+mn-lt"/>
              </a:rPr>
              <a:t> zone : En face de la B5 . Après le local de TEM56 (coté opérateur)</a:t>
            </a:r>
            <a:endParaRPr lang="fr-FR" sz="1600" dirty="0">
              <a:cs typeface="Calibri"/>
            </a:endParaRPr>
          </a:p>
          <a:p>
            <a:pPr marL="285750" indent="-285750">
              <a:buFont typeface="Arial"/>
              <a:buChar char="•"/>
            </a:pPr>
            <a:r>
              <a:rPr lang="fr-FR" sz="1600" dirty="0">
                <a:ea typeface="+mn-lt"/>
                <a:cs typeface="+mn-lt"/>
              </a:rPr>
              <a:t>7</a:t>
            </a:r>
            <a:r>
              <a:rPr lang="fr-FR" sz="1600" baseline="30000" dirty="0">
                <a:ea typeface="+mn-lt"/>
                <a:cs typeface="+mn-lt"/>
              </a:rPr>
              <a:t>ème</a:t>
            </a:r>
            <a:r>
              <a:rPr lang="fr-FR" sz="1600" dirty="0">
                <a:ea typeface="+mn-lt"/>
                <a:cs typeface="+mn-lt"/>
              </a:rPr>
              <a:t> zone : Après la tribune B11</a:t>
            </a:r>
            <a:endParaRPr lang="fr-FR" sz="1600" dirty="0">
              <a:cs typeface="Calibri"/>
            </a:endParaRPr>
          </a:p>
          <a:p>
            <a:pPr marL="285750" indent="-285750">
              <a:buFont typeface="Arial"/>
              <a:buChar char="•"/>
            </a:pPr>
            <a:r>
              <a:rPr lang="fr-FR" sz="1600" dirty="0">
                <a:ea typeface="+mn-lt"/>
                <a:cs typeface="+mn-lt"/>
              </a:rPr>
              <a:t>8</a:t>
            </a:r>
            <a:r>
              <a:rPr lang="fr-FR" sz="1600" baseline="30000" dirty="0">
                <a:ea typeface="+mn-lt"/>
                <a:cs typeface="+mn-lt"/>
              </a:rPr>
              <a:t>ème</a:t>
            </a:r>
            <a:r>
              <a:rPr lang="fr-FR" sz="1600" dirty="0">
                <a:ea typeface="+mn-lt"/>
                <a:cs typeface="+mn-lt"/>
              </a:rPr>
              <a:t> zone : en salle électrique (à côté de la salle de contrôle LB63)</a:t>
            </a:r>
            <a:endParaRPr lang="fr-FR" sz="1600" dirty="0">
              <a:cs typeface="Calibri"/>
            </a:endParaRPr>
          </a:p>
          <a:p>
            <a:pPr marL="285750" indent="-285750">
              <a:buFont typeface="Arial"/>
              <a:buChar char="•"/>
            </a:pPr>
            <a:r>
              <a:rPr lang="fr-FR" sz="1600" dirty="0">
                <a:ea typeface="+mn-lt"/>
                <a:cs typeface="+mn-lt"/>
              </a:rPr>
              <a:t>9</a:t>
            </a:r>
            <a:r>
              <a:rPr lang="fr-FR" sz="1600" baseline="30000" dirty="0">
                <a:ea typeface="+mn-lt"/>
                <a:cs typeface="+mn-lt"/>
              </a:rPr>
              <a:t>ème</a:t>
            </a:r>
            <a:r>
              <a:rPr lang="fr-FR" sz="1600" dirty="0">
                <a:ea typeface="+mn-lt"/>
                <a:cs typeface="+mn-lt"/>
              </a:rPr>
              <a:t>  zone : Atelier cylindre. En face la 65/2.</a:t>
            </a:r>
            <a:endParaRPr lang="fr-FR" sz="1600" dirty="0">
              <a:cs typeface="Calibri"/>
            </a:endParaRPr>
          </a:p>
          <a:p>
            <a:pPr marL="285750" indent="-285750">
              <a:buFont typeface="Arial"/>
              <a:buChar char="•"/>
            </a:pPr>
            <a:r>
              <a:rPr lang="fr-FR" sz="1600" dirty="0">
                <a:ea typeface="+mn-lt"/>
                <a:cs typeface="+mn-lt"/>
              </a:rPr>
              <a:t>10</a:t>
            </a:r>
            <a:r>
              <a:rPr lang="fr-FR" sz="1600" baseline="30000" dirty="0">
                <a:ea typeface="+mn-lt"/>
                <a:cs typeface="+mn-lt"/>
              </a:rPr>
              <a:t>ème</a:t>
            </a:r>
            <a:r>
              <a:rPr lang="fr-FR" sz="1600" dirty="0">
                <a:cs typeface="Calibri" panose="020F0502020204030204"/>
              </a:rPr>
              <a:t> </a:t>
            </a:r>
            <a:r>
              <a:rPr lang="fr-FR" sz="1600" dirty="0">
                <a:ea typeface="+mn-lt"/>
                <a:cs typeface="+mn-lt"/>
              </a:rPr>
              <a:t>Zone : Tribune B10 à l’évacuation du 1er groupe</a:t>
            </a:r>
          </a:p>
          <a:p>
            <a:pPr marL="285750" indent="-285750">
              <a:buFont typeface="Arial"/>
              <a:buChar char="•"/>
            </a:pPr>
            <a:r>
              <a:rPr lang="fr-FR" sz="1600" dirty="0">
                <a:ea typeface="+mn-lt"/>
                <a:cs typeface="+mn-lt"/>
              </a:rPr>
              <a:t>11</a:t>
            </a:r>
            <a:r>
              <a:rPr lang="fr-FR" sz="1600" baseline="30000" dirty="0">
                <a:ea typeface="+mn-lt"/>
                <a:cs typeface="+mn-lt"/>
              </a:rPr>
              <a:t>ème</a:t>
            </a:r>
            <a:r>
              <a:rPr lang="fr-FR" sz="1600" dirty="0">
                <a:ea typeface="+mn-lt"/>
                <a:cs typeface="+mn-lt"/>
              </a:rPr>
              <a:t> Zone : Entrée TAB côté géode rouge (extérieur : abris) </a:t>
            </a:r>
          </a:p>
          <a:p>
            <a:pPr marL="285750" indent="-285750">
              <a:buFont typeface="Arial"/>
              <a:buChar char="•"/>
            </a:pPr>
            <a:r>
              <a:rPr lang="fr-FR" sz="1600" dirty="0">
                <a:cs typeface="Calibri" panose="020F0502020204030204"/>
              </a:rPr>
              <a:t>12</a:t>
            </a:r>
            <a:r>
              <a:rPr lang="fr-FR" sz="1600" baseline="30000" dirty="0">
                <a:ea typeface="+mn-lt"/>
                <a:cs typeface="+mn-lt"/>
              </a:rPr>
              <a:t>ème</a:t>
            </a:r>
            <a:r>
              <a:rPr lang="fr-FR" sz="1600" dirty="0">
                <a:cs typeface="Calibri" panose="020F0502020204030204"/>
              </a:rPr>
              <a:t> Zone : Entre le magasin 13 et le bâtiment LB55 </a:t>
            </a:r>
            <a:r>
              <a:rPr lang="fr-FR" sz="1600" dirty="0">
                <a:ea typeface="+mn-lt"/>
                <a:cs typeface="+mn-lt"/>
              </a:rPr>
              <a:t>(extérieur : abris) </a:t>
            </a:r>
            <a:endParaRPr lang="fr-FR" sz="1600" dirty="0">
              <a:cs typeface="Calibri"/>
            </a:endParaRPr>
          </a:p>
          <a:p>
            <a:endParaRPr lang="fr-FR" sz="1600" dirty="0">
              <a:ea typeface="+mn-lt"/>
              <a:cs typeface="+mn-lt"/>
            </a:endParaRPr>
          </a:p>
          <a:p>
            <a:r>
              <a:rPr lang="fr-FR" sz="1600" b="1" dirty="0">
                <a:solidFill>
                  <a:srgbClr val="FF0000"/>
                </a:solidFill>
                <a:highlight>
                  <a:srgbClr val="FFFF00"/>
                </a:highlight>
                <a:cs typeface="Calibri"/>
              </a:rPr>
              <a:t>Merci de bien respecter la règle : fumer et vapoter seulement dans ces zones fumeurs. Le non-respect de cette règle sera sanctionnable. </a:t>
            </a:r>
          </a:p>
          <a:p>
            <a:pPr algn="l"/>
            <a:endParaRPr lang="fr-FR" sz="1600" dirty="0">
              <a:cs typeface="Calibri"/>
            </a:endParaRPr>
          </a:p>
        </p:txBody>
      </p:sp>
      <p:pic>
        <p:nvPicPr>
          <p:cNvPr id="4" name="Image 7">
            <a:extLst>
              <a:ext uri="{FF2B5EF4-FFF2-40B4-BE49-F238E27FC236}">
                <a16:creationId xmlns:a16="http://schemas.microsoft.com/office/drawing/2014/main" id="{224AFAB7-DCEA-0A90-5399-DB8394E85A92}"/>
              </a:ext>
            </a:extLst>
          </p:cNvPr>
          <p:cNvPicPr>
            <a:picLocks noChangeAspect="1"/>
          </p:cNvPicPr>
          <p:nvPr/>
        </p:nvPicPr>
        <p:blipFill>
          <a:blip r:embed="rId3"/>
          <a:stretch>
            <a:fillRect/>
          </a:stretch>
        </p:blipFill>
        <p:spPr>
          <a:xfrm>
            <a:off x="7350211" y="2090623"/>
            <a:ext cx="4370172" cy="3346077"/>
          </a:xfrm>
          <a:prstGeom prst="rect">
            <a:avLst/>
          </a:prstGeom>
        </p:spPr>
      </p:pic>
    </p:spTree>
    <p:extLst>
      <p:ext uri="{BB962C8B-B14F-4D97-AF65-F5344CB8AC3E}">
        <p14:creationId xmlns:p14="http://schemas.microsoft.com/office/powerpoint/2010/main" val="1725959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9806A27B-E89C-4564-B6B8-7B5255EB67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6400" y="121204"/>
            <a:ext cx="1283093" cy="540036"/>
          </a:xfrm>
          <a:prstGeom prst="rect">
            <a:avLst/>
          </a:prstGeom>
        </p:spPr>
      </p:pic>
      <p:sp>
        <p:nvSpPr>
          <p:cNvPr id="14" name="ZoneTexte 13">
            <a:extLst>
              <a:ext uri="{FF2B5EF4-FFF2-40B4-BE49-F238E27FC236}">
                <a16:creationId xmlns:a16="http://schemas.microsoft.com/office/drawing/2014/main" id="{88DBD77D-BF85-4930-BA50-447768C2FBE9}"/>
              </a:ext>
            </a:extLst>
          </p:cNvPr>
          <p:cNvSpPr txBox="1"/>
          <p:nvPr/>
        </p:nvSpPr>
        <p:spPr>
          <a:xfrm>
            <a:off x="1671005" y="6396335"/>
            <a:ext cx="5171936" cy="461665"/>
          </a:xfrm>
          <a:prstGeom prst="rect">
            <a:avLst/>
          </a:prstGeom>
          <a:noFill/>
        </p:spPr>
        <p:txBody>
          <a:bodyPr wrap="square" rtlCol="0">
            <a:spAutoFit/>
          </a:bodyPr>
          <a:lstStyle/>
          <a:p>
            <a:r>
              <a:rPr lang="fr-FR" sz="2400" dirty="0">
                <a:ln w="0"/>
                <a:effectLst>
                  <a:outerShdw blurRad="38100" dist="19050" dir="2700000" algn="tl" rotWithShape="0">
                    <a:schemeClr val="dk1">
                      <a:alpha val="40000"/>
                    </a:schemeClr>
                  </a:outerShdw>
                </a:effectLst>
              </a:rPr>
              <a:t>Plan de Prévention Zone Train à Bandes </a:t>
            </a:r>
          </a:p>
        </p:txBody>
      </p:sp>
      <p:sp>
        <p:nvSpPr>
          <p:cNvPr id="5" name="Espace réservé de la date 4">
            <a:extLst>
              <a:ext uri="{FF2B5EF4-FFF2-40B4-BE49-F238E27FC236}">
                <a16:creationId xmlns:a16="http://schemas.microsoft.com/office/drawing/2014/main" id="{7D7DB6A4-B234-4747-8CD1-92463EDDDAEE}"/>
              </a:ext>
            </a:extLst>
          </p:cNvPr>
          <p:cNvSpPr>
            <a:spLocks noGrp="1"/>
          </p:cNvSpPr>
          <p:nvPr>
            <p:ph type="dt" sz="half" idx="10"/>
          </p:nvPr>
        </p:nvSpPr>
        <p:spPr>
          <a:xfrm>
            <a:off x="543598" y="6444604"/>
            <a:ext cx="2472271" cy="365125"/>
          </a:xfrm>
        </p:spPr>
        <p:txBody>
          <a:bodyPr/>
          <a:lstStyle/>
          <a:p>
            <a:fld id="{2A7563F7-4739-464D-8289-DA4E84CE7270}"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22DD3406-7A1B-409F-A69B-E55297C3F5C7}"/>
              </a:ext>
            </a:extLst>
          </p:cNvPr>
          <p:cNvSpPr>
            <a:spLocks noGrp="1"/>
          </p:cNvSpPr>
          <p:nvPr>
            <p:ph type="sldNum" sz="quarter" idx="12"/>
          </p:nvPr>
        </p:nvSpPr>
        <p:spPr/>
        <p:txBody>
          <a:bodyPr/>
          <a:lstStyle/>
          <a:p>
            <a:fld id="{3746BD9C-EB79-4C44-A661-EB129AA754D7}" type="slidenum">
              <a:rPr lang="fr-FR" smtClean="0"/>
              <a:t>35</a:t>
            </a:fld>
            <a:endParaRPr lang="fr-FR"/>
          </a:p>
        </p:txBody>
      </p:sp>
      <p:sp>
        <p:nvSpPr>
          <p:cNvPr id="7" name="Titre 6">
            <a:extLst>
              <a:ext uri="{FF2B5EF4-FFF2-40B4-BE49-F238E27FC236}">
                <a16:creationId xmlns:a16="http://schemas.microsoft.com/office/drawing/2014/main" id="{DAAA6687-8AD1-47FC-B95B-28DC7D4661E9}"/>
              </a:ext>
            </a:extLst>
          </p:cNvPr>
          <p:cNvSpPr>
            <a:spLocks noGrp="1"/>
          </p:cNvSpPr>
          <p:nvPr>
            <p:ph type="title" idx="4294967295"/>
          </p:nvPr>
        </p:nvSpPr>
        <p:spPr>
          <a:xfrm>
            <a:off x="172675" y="121856"/>
            <a:ext cx="10596562" cy="922337"/>
          </a:xfrm>
        </p:spPr>
        <p:txBody>
          <a:bodyPr>
            <a:normAutofit/>
          </a:bodyPr>
          <a:lstStyle/>
          <a:p>
            <a:r>
              <a:rPr lang="fr-FR" sz="3000" b="1" dirty="0">
                <a:solidFill>
                  <a:schemeClr val="accent2"/>
                </a:solidFill>
                <a:latin typeface="+mn-lt"/>
              </a:rPr>
              <a:t>Plan 12 zones fumeurs : 10 à l'intérieur du TAB et 2 à l'extérieur</a:t>
            </a:r>
            <a:r>
              <a:rPr lang="fr-FR" sz="5000" b="1" dirty="0">
                <a:solidFill>
                  <a:schemeClr val="accent2"/>
                </a:solidFill>
                <a:latin typeface="+mn-lt"/>
              </a:rPr>
              <a:t> </a:t>
            </a:r>
            <a:endParaRPr lang="fr-FR" dirty="0">
              <a:solidFill>
                <a:schemeClr val="accent2"/>
              </a:solidFill>
            </a:endParaRPr>
          </a:p>
        </p:txBody>
      </p:sp>
      <p:sp>
        <p:nvSpPr>
          <p:cNvPr id="25" name="ZoneTexte 24">
            <a:extLst>
              <a:ext uri="{FF2B5EF4-FFF2-40B4-BE49-F238E27FC236}">
                <a16:creationId xmlns:a16="http://schemas.microsoft.com/office/drawing/2014/main" id="{2DE147BD-AF49-4191-9D6C-CF36CB06A67C}"/>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3" name="Image 3">
            <a:extLst>
              <a:ext uri="{FF2B5EF4-FFF2-40B4-BE49-F238E27FC236}">
                <a16:creationId xmlns:a16="http://schemas.microsoft.com/office/drawing/2014/main" id="{2DC20A44-2CA3-971D-7B75-688DDCC98A16}"/>
              </a:ext>
            </a:extLst>
          </p:cNvPr>
          <p:cNvPicPr>
            <a:picLocks noChangeAspect="1"/>
          </p:cNvPicPr>
          <p:nvPr/>
        </p:nvPicPr>
        <p:blipFill>
          <a:blip r:embed="rId3"/>
          <a:stretch>
            <a:fillRect/>
          </a:stretch>
        </p:blipFill>
        <p:spPr>
          <a:xfrm>
            <a:off x="419100" y="1134655"/>
            <a:ext cx="11039475" cy="5064941"/>
          </a:xfrm>
          <a:prstGeom prst="rect">
            <a:avLst/>
          </a:prstGeom>
        </p:spPr>
      </p:pic>
    </p:spTree>
    <p:extLst>
      <p:ext uri="{BB962C8B-B14F-4D97-AF65-F5344CB8AC3E}">
        <p14:creationId xmlns:p14="http://schemas.microsoft.com/office/powerpoint/2010/main" val="938356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89A188-BB81-42D7-A3E4-D9EC6F5BCF35}"/>
              </a:ext>
            </a:extLst>
          </p:cNvPr>
          <p:cNvSpPr>
            <a:spLocks noGrp="1"/>
          </p:cNvSpPr>
          <p:nvPr>
            <p:ph type="ctrTitle"/>
          </p:nvPr>
        </p:nvSpPr>
        <p:spPr>
          <a:xfrm>
            <a:off x="1100051" y="1963024"/>
            <a:ext cx="10058400" cy="1883915"/>
          </a:xfrm>
        </p:spPr>
        <p:txBody>
          <a:bodyPr>
            <a:normAutofit fontScale="90000"/>
          </a:bodyPr>
          <a:lstStyle/>
          <a:p>
            <a:pPr algn="ctr"/>
            <a:r>
              <a:rPr lang="fr-FR" b="1">
                <a:solidFill>
                  <a:srgbClr val="002060"/>
                </a:solidFill>
              </a:rPr>
              <a:t>Dangers et risques communs</a:t>
            </a:r>
          </a:p>
        </p:txBody>
      </p:sp>
      <p:pic>
        <p:nvPicPr>
          <p:cNvPr id="5" name="Image 4">
            <a:extLst>
              <a:ext uri="{FF2B5EF4-FFF2-40B4-BE49-F238E27FC236}">
                <a16:creationId xmlns:a16="http://schemas.microsoft.com/office/drawing/2014/main" id="{0067E9B7-4C6C-4ABB-B85F-0028B84294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4304" y="325677"/>
            <a:ext cx="3010320" cy="1267002"/>
          </a:xfrm>
          <a:prstGeom prst="rect">
            <a:avLst/>
          </a:prstGeom>
        </p:spPr>
      </p:pic>
      <p:sp>
        <p:nvSpPr>
          <p:cNvPr id="6" name="ZoneTexte 5">
            <a:extLst>
              <a:ext uri="{FF2B5EF4-FFF2-40B4-BE49-F238E27FC236}">
                <a16:creationId xmlns:a16="http://schemas.microsoft.com/office/drawing/2014/main" id="{042E4771-D8B7-4C5C-A32C-DEF82303D130}"/>
              </a:ext>
            </a:extLst>
          </p:cNvPr>
          <p:cNvSpPr txBox="1"/>
          <p:nvPr/>
        </p:nvSpPr>
        <p:spPr>
          <a:xfrm>
            <a:off x="2026808"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1D9AB2F0-5553-45E9-99B7-6512042F0396}"/>
              </a:ext>
            </a:extLst>
          </p:cNvPr>
          <p:cNvSpPr>
            <a:spLocks noGrp="1"/>
          </p:cNvSpPr>
          <p:nvPr>
            <p:ph type="dt" sz="half" idx="10"/>
          </p:nvPr>
        </p:nvSpPr>
        <p:spPr>
          <a:xfrm>
            <a:off x="165947" y="6434103"/>
            <a:ext cx="2472271" cy="365125"/>
          </a:xfrm>
        </p:spPr>
        <p:txBody>
          <a:bodyPr/>
          <a:lstStyle/>
          <a:p>
            <a:fld id="{598AEA9B-ACF3-4692-AC46-2955A7738BED}"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7BE5918A-2896-4D2B-A588-7DB173F76120}"/>
              </a:ext>
            </a:extLst>
          </p:cNvPr>
          <p:cNvSpPr>
            <a:spLocks noGrp="1"/>
          </p:cNvSpPr>
          <p:nvPr>
            <p:ph type="sldNum" sz="quarter" idx="12"/>
          </p:nvPr>
        </p:nvSpPr>
        <p:spPr/>
        <p:txBody>
          <a:bodyPr/>
          <a:lstStyle/>
          <a:p>
            <a:fld id="{3746BD9C-EB79-4C44-A661-EB129AA754D7}" type="slidenum">
              <a:rPr lang="fr-FR" smtClean="0"/>
              <a:t>36</a:t>
            </a:fld>
            <a:endParaRPr lang="fr-FR"/>
          </a:p>
        </p:txBody>
      </p:sp>
      <p:sp>
        <p:nvSpPr>
          <p:cNvPr id="9" name="ZoneTexte 8">
            <a:extLst>
              <a:ext uri="{FF2B5EF4-FFF2-40B4-BE49-F238E27FC236}">
                <a16:creationId xmlns:a16="http://schemas.microsoft.com/office/drawing/2014/main" id="{3EA5CABA-318C-45B3-8435-3B392131E760}"/>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358641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078B45-A073-40E0-811C-A02EC491C3F8}"/>
              </a:ext>
            </a:extLst>
          </p:cNvPr>
          <p:cNvSpPr/>
          <p:nvPr/>
        </p:nvSpPr>
        <p:spPr>
          <a:xfrm>
            <a:off x="2164230" y="117041"/>
            <a:ext cx="7764561" cy="677108"/>
          </a:xfrm>
          <a:prstGeom prst="rect">
            <a:avLst/>
          </a:prstGeom>
        </p:spPr>
        <p:txBody>
          <a:bodyPr wrap="none">
            <a:spAutoFit/>
          </a:bodyPr>
          <a:lstStyle/>
          <a:p>
            <a:r>
              <a:rPr lang="fr-FR" sz="3800" b="1" u="sng">
                <a:solidFill>
                  <a:srgbClr val="002060"/>
                </a:solidFill>
              </a:rPr>
              <a:t>Dangers / risques communs généraux</a:t>
            </a:r>
            <a:endParaRPr lang="fr-FR" sz="3800"/>
          </a:p>
        </p:txBody>
      </p:sp>
      <p:pic>
        <p:nvPicPr>
          <p:cNvPr id="4" name="Image 3">
            <a:extLst>
              <a:ext uri="{FF2B5EF4-FFF2-40B4-BE49-F238E27FC236}">
                <a16:creationId xmlns:a16="http://schemas.microsoft.com/office/drawing/2014/main" id="{0616B8CC-6686-4011-8220-D45D5D75B6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872" y="929295"/>
            <a:ext cx="1194629" cy="1049661"/>
          </a:xfrm>
          <a:prstGeom prst="rect">
            <a:avLst/>
          </a:prstGeom>
        </p:spPr>
      </p:pic>
      <p:sp>
        <p:nvSpPr>
          <p:cNvPr id="5" name="ZoneTexte 4">
            <a:extLst>
              <a:ext uri="{FF2B5EF4-FFF2-40B4-BE49-F238E27FC236}">
                <a16:creationId xmlns:a16="http://schemas.microsoft.com/office/drawing/2014/main" id="{97E27ACE-9588-4423-AEAD-822C22F6C079}"/>
              </a:ext>
            </a:extLst>
          </p:cNvPr>
          <p:cNvSpPr txBox="1"/>
          <p:nvPr/>
        </p:nvSpPr>
        <p:spPr>
          <a:xfrm>
            <a:off x="1039667" y="1879106"/>
            <a:ext cx="1490601" cy="369332"/>
          </a:xfrm>
          <a:prstGeom prst="rect">
            <a:avLst/>
          </a:prstGeom>
          <a:noFill/>
        </p:spPr>
        <p:txBody>
          <a:bodyPr wrap="none" rtlCol="0">
            <a:spAutoFit/>
          </a:bodyPr>
          <a:lstStyle/>
          <a:p>
            <a:r>
              <a:rPr lang="fr-FR"/>
              <a:t>Déplacement</a:t>
            </a:r>
          </a:p>
        </p:txBody>
      </p:sp>
      <p:pic>
        <p:nvPicPr>
          <p:cNvPr id="7" name="Image 6">
            <a:extLst>
              <a:ext uri="{FF2B5EF4-FFF2-40B4-BE49-F238E27FC236}">
                <a16:creationId xmlns:a16="http://schemas.microsoft.com/office/drawing/2014/main" id="{A763888A-304D-48DB-9309-BC7DCBCB0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9405" y="1081328"/>
            <a:ext cx="964940" cy="837890"/>
          </a:xfrm>
          <a:prstGeom prst="rect">
            <a:avLst/>
          </a:prstGeom>
        </p:spPr>
      </p:pic>
      <p:pic>
        <p:nvPicPr>
          <p:cNvPr id="9" name="Image 8">
            <a:extLst>
              <a:ext uri="{FF2B5EF4-FFF2-40B4-BE49-F238E27FC236}">
                <a16:creationId xmlns:a16="http://schemas.microsoft.com/office/drawing/2014/main" id="{E5F5B1A9-6430-4F3A-9EBB-04DF9C9FE2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508" y="1081328"/>
            <a:ext cx="1017404" cy="837890"/>
          </a:xfrm>
          <a:prstGeom prst="rect">
            <a:avLst/>
          </a:prstGeom>
        </p:spPr>
      </p:pic>
      <p:sp>
        <p:nvSpPr>
          <p:cNvPr id="10" name="ZoneTexte 9">
            <a:extLst>
              <a:ext uri="{FF2B5EF4-FFF2-40B4-BE49-F238E27FC236}">
                <a16:creationId xmlns:a16="http://schemas.microsoft.com/office/drawing/2014/main" id="{41775D4E-8B0E-44E9-9770-664FF62018FE}"/>
              </a:ext>
            </a:extLst>
          </p:cNvPr>
          <p:cNvSpPr txBox="1"/>
          <p:nvPr/>
        </p:nvSpPr>
        <p:spPr>
          <a:xfrm>
            <a:off x="8581722" y="1927290"/>
            <a:ext cx="2649571" cy="369332"/>
          </a:xfrm>
          <a:prstGeom prst="rect">
            <a:avLst/>
          </a:prstGeom>
          <a:noFill/>
        </p:spPr>
        <p:txBody>
          <a:bodyPr wrap="none" rtlCol="0">
            <a:spAutoFit/>
          </a:bodyPr>
          <a:lstStyle/>
          <a:p>
            <a:r>
              <a:rPr lang="fr-FR"/>
              <a:t>Manutention / circulation </a:t>
            </a:r>
          </a:p>
        </p:txBody>
      </p:sp>
      <p:sp>
        <p:nvSpPr>
          <p:cNvPr id="13" name="ZoneTexte 12">
            <a:extLst>
              <a:ext uri="{FF2B5EF4-FFF2-40B4-BE49-F238E27FC236}">
                <a16:creationId xmlns:a16="http://schemas.microsoft.com/office/drawing/2014/main" id="{D8AE4C9D-1DB9-4DE7-A8EC-DCAFBE169552}"/>
              </a:ext>
            </a:extLst>
          </p:cNvPr>
          <p:cNvSpPr txBox="1"/>
          <p:nvPr/>
        </p:nvSpPr>
        <p:spPr>
          <a:xfrm>
            <a:off x="4984515" y="1767187"/>
            <a:ext cx="2542876" cy="369332"/>
          </a:xfrm>
          <a:prstGeom prst="rect">
            <a:avLst/>
          </a:prstGeom>
          <a:noFill/>
        </p:spPr>
        <p:txBody>
          <a:bodyPr wrap="none" rtlCol="0">
            <a:spAutoFit/>
          </a:bodyPr>
          <a:lstStyle/>
          <a:p>
            <a:r>
              <a:rPr lang="fr-FR"/>
              <a:t>Démarrage automatique </a:t>
            </a:r>
          </a:p>
        </p:txBody>
      </p:sp>
      <p:cxnSp>
        <p:nvCxnSpPr>
          <p:cNvPr id="26" name="Connecteur droit avec flèche 25">
            <a:extLst>
              <a:ext uri="{FF2B5EF4-FFF2-40B4-BE49-F238E27FC236}">
                <a16:creationId xmlns:a16="http://schemas.microsoft.com/office/drawing/2014/main" id="{9974C8B1-83BB-4A0A-A761-ACEBCED8B2A4}"/>
              </a:ext>
            </a:extLst>
          </p:cNvPr>
          <p:cNvCxnSpPr>
            <a:cxnSpLocks/>
          </p:cNvCxnSpPr>
          <p:nvPr/>
        </p:nvCxnSpPr>
        <p:spPr>
          <a:xfrm>
            <a:off x="2531751" y="2327295"/>
            <a:ext cx="0" cy="10094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2" name="ZoneTexte 31">
            <a:extLst>
              <a:ext uri="{FF2B5EF4-FFF2-40B4-BE49-F238E27FC236}">
                <a16:creationId xmlns:a16="http://schemas.microsoft.com/office/drawing/2014/main" id="{ED98D7C0-2F2F-4A02-B287-539362C4C7CD}"/>
              </a:ext>
            </a:extLst>
          </p:cNvPr>
          <p:cNvSpPr txBox="1"/>
          <p:nvPr/>
        </p:nvSpPr>
        <p:spPr>
          <a:xfrm>
            <a:off x="1471570" y="2428235"/>
            <a:ext cx="2019099" cy="1754326"/>
          </a:xfrm>
          <a:prstGeom prst="rect">
            <a:avLst/>
          </a:prstGeom>
          <a:noFill/>
          <a:ln>
            <a:solidFill>
              <a:srgbClr val="002060"/>
            </a:solidFill>
          </a:ln>
        </p:spPr>
        <p:txBody>
          <a:bodyPr wrap="square" rtlCol="0">
            <a:spAutoFit/>
          </a:bodyPr>
          <a:lstStyle/>
          <a:p>
            <a:r>
              <a:rPr lang="fr-FR"/>
              <a:t>-Choc, chutes          -Ecrasement            -Points rentrants     -Poussières              -Bruits                       -Brûlure, coupures </a:t>
            </a:r>
          </a:p>
        </p:txBody>
      </p:sp>
      <p:sp>
        <p:nvSpPr>
          <p:cNvPr id="33" name="ZoneTexte 32">
            <a:extLst>
              <a:ext uri="{FF2B5EF4-FFF2-40B4-BE49-F238E27FC236}">
                <a16:creationId xmlns:a16="http://schemas.microsoft.com/office/drawing/2014/main" id="{61ABAA41-9D53-49C1-9644-8D59D1BE9231}"/>
              </a:ext>
            </a:extLst>
          </p:cNvPr>
          <p:cNvSpPr txBox="1"/>
          <p:nvPr/>
        </p:nvSpPr>
        <p:spPr>
          <a:xfrm>
            <a:off x="8955543" y="2548313"/>
            <a:ext cx="2181616" cy="1200329"/>
          </a:xfrm>
          <a:prstGeom prst="rect">
            <a:avLst/>
          </a:prstGeom>
          <a:noFill/>
          <a:ln>
            <a:solidFill>
              <a:srgbClr val="002060"/>
            </a:solidFill>
          </a:ln>
        </p:spPr>
        <p:txBody>
          <a:bodyPr wrap="square" rtlCol="0">
            <a:spAutoFit/>
          </a:bodyPr>
          <a:lstStyle/>
          <a:p>
            <a:r>
              <a:rPr lang="fr-FR"/>
              <a:t>-Choc</a:t>
            </a:r>
          </a:p>
          <a:p>
            <a:r>
              <a:rPr lang="fr-FR"/>
              <a:t>-Ecrasement               - Chute d’une charge en suspension</a:t>
            </a:r>
          </a:p>
        </p:txBody>
      </p:sp>
      <p:sp>
        <p:nvSpPr>
          <p:cNvPr id="34" name="ZoneTexte 33">
            <a:extLst>
              <a:ext uri="{FF2B5EF4-FFF2-40B4-BE49-F238E27FC236}">
                <a16:creationId xmlns:a16="http://schemas.microsoft.com/office/drawing/2014/main" id="{3F526762-403E-4BDA-8DB5-7085E930EB7A}"/>
              </a:ext>
            </a:extLst>
          </p:cNvPr>
          <p:cNvSpPr txBox="1"/>
          <p:nvPr/>
        </p:nvSpPr>
        <p:spPr>
          <a:xfrm>
            <a:off x="5327300" y="2542605"/>
            <a:ext cx="1633331" cy="1477328"/>
          </a:xfrm>
          <a:prstGeom prst="rect">
            <a:avLst/>
          </a:prstGeom>
          <a:noFill/>
          <a:ln>
            <a:solidFill>
              <a:srgbClr val="002060"/>
            </a:solidFill>
          </a:ln>
        </p:spPr>
        <p:txBody>
          <a:bodyPr wrap="square" rtlCol="0">
            <a:spAutoFit/>
          </a:bodyPr>
          <a:lstStyle/>
          <a:p>
            <a:r>
              <a:rPr lang="fr-FR"/>
              <a:t>-Entrainement</a:t>
            </a:r>
          </a:p>
          <a:p>
            <a:r>
              <a:rPr lang="fr-FR"/>
              <a:t>-Ecrasement               - Pincement</a:t>
            </a:r>
          </a:p>
          <a:p>
            <a:r>
              <a:rPr lang="fr-FR"/>
              <a:t>- Coincement</a:t>
            </a:r>
          </a:p>
          <a:p>
            <a:r>
              <a:rPr lang="fr-FR"/>
              <a:t>- Blessure</a:t>
            </a:r>
          </a:p>
        </p:txBody>
      </p:sp>
      <p:cxnSp>
        <p:nvCxnSpPr>
          <p:cNvPr id="45" name="Connecteur droit avec flèche 44">
            <a:extLst>
              <a:ext uri="{FF2B5EF4-FFF2-40B4-BE49-F238E27FC236}">
                <a16:creationId xmlns:a16="http://schemas.microsoft.com/office/drawing/2014/main" id="{3B9244C0-5168-4355-8F6C-DFABF6F05260}"/>
              </a:ext>
            </a:extLst>
          </p:cNvPr>
          <p:cNvCxnSpPr>
            <a:cxnSpLocks/>
          </p:cNvCxnSpPr>
          <p:nvPr/>
        </p:nvCxnSpPr>
        <p:spPr>
          <a:xfrm>
            <a:off x="9993374" y="2329430"/>
            <a:ext cx="0" cy="22889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6" name="Connecteur droit avec flèche 45">
            <a:extLst>
              <a:ext uri="{FF2B5EF4-FFF2-40B4-BE49-F238E27FC236}">
                <a16:creationId xmlns:a16="http://schemas.microsoft.com/office/drawing/2014/main" id="{CE69DD62-8805-480F-825C-E425CBF48332}"/>
              </a:ext>
            </a:extLst>
          </p:cNvPr>
          <p:cNvCxnSpPr>
            <a:cxnSpLocks/>
          </p:cNvCxnSpPr>
          <p:nvPr/>
        </p:nvCxnSpPr>
        <p:spPr>
          <a:xfrm>
            <a:off x="6151155" y="2327295"/>
            <a:ext cx="0" cy="22889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50" name="Image 49">
            <a:extLst>
              <a:ext uri="{FF2B5EF4-FFF2-40B4-BE49-F238E27FC236}">
                <a16:creationId xmlns:a16="http://schemas.microsoft.com/office/drawing/2014/main" id="{3D6658A7-B254-4870-B86D-8D26D502B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1901" y="1119806"/>
            <a:ext cx="1930741" cy="640842"/>
          </a:xfrm>
          <a:prstGeom prst="rect">
            <a:avLst/>
          </a:prstGeom>
        </p:spPr>
      </p:pic>
      <p:cxnSp>
        <p:nvCxnSpPr>
          <p:cNvPr id="56" name="Connecteur droit avec flèche 55">
            <a:extLst>
              <a:ext uri="{FF2B5EF4-FFF2-40B4-BE49-F238E27FC236}">
                <a16:creationId xmlns:a16="http://schemas.microsoft.com/office/drawing/2014/main" id="{090383F0-FBEB-4F89-A04D-CE2321F9A07B}"/>
              </a:ext>
            </a:extLst>
          </p:cNvPr>
          <p:cNvCxnSpPr/>
          <p:nvPr/>
        </p:nvCxnSpPr>
        <p:spPr>
          <a:xfrm>
            <a:off x="2384433" y="4182561"/>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a:extLst>
              <a:ext uri="{FF2B5EF4-FFF2-40B4-BE49-F238E27FC236}">
                <a16:creationId xmlns:a16="http://schemas.microsoft.com/office/drawing/2014/main" id="{6979C924-987B-4C8E-A3FE-86FB9416E6C4}"/>
              </a:ext>
            </a:extLst>
          </p:cNvPr>
          <p:cNvCxnSpPr/>
          <p:nvPr/>
        </p:nvCxnSpPr>
        <p:spPr>
          <a:xfrm>
            <a:off x="10009486" y="3758652"/>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avec flèche 57">
            <a:extLst>
              <a:ext uri="{FF2B5EF4-FFF2-40B4-BE49-F238E27FC236}">
                <a16:creationId xmlns:a16="http://schemas.microsoft.com/office/drawing/2014/main" id="{115B8A59-D4FE-41A6-A956-532A2CDBCB2B}"/>
              </a:ext>
            </a:extLst>
          </p:cNvPr>
          <p:cNvCxnSpPr>
            <a:cxnSpLocks/>
          </p:cNvCxnSpPr>
          <p:nvPr/>
        </p:nvCxnSpPr>
        <p:spPr>
          <a:xfrm>
            <a:off x="6131682" y="4018975"/>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3" name="Image 62">
            <a:extLst>
              <a:ext uri="{FF2B5EF4-FFF2-40B4-BE49-F238E27FC236}">
                <a16:creationId xmlns:a16="http://schemas.microsoft.com/office/drawing/2014/main" id="{1F005867-1FBC-4D46-918C-6FB4DC19A2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3860" y="4563632"/>
            <a:ext cx="1571602" cy="928372"/>
          </a:xfrm>
          <a:prstGeom prst="rect">
            <a:avLst/>
          </a:prstGeom>
        </p:spPr>
      </p:pic>
      <p:pic>
        <p:nvPicPr>
          <p:cNvPr id="67" name="Image 66">
            <a:extLst>
              <a:ext uri="{FF2B5EF4-FFF2-40B4-BE49-F238E27FC236}">
                <a16:creationId xmlns:a16="http://schemas.microsoft.com/office/drawing/2014/main" id="{698B5579-5FFF-4E54-BC26-AA108AC354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88205" y="4662322"/>
            <a:ext cx="698129" cy="686144"/>
          </a:xfrm>
          <a:prstGeom prst="rect">
            <a:avLst/>
          </a:prstGeom>
        </p:spPr>
      </p:pic>
      <p:pic>
        <p:nvPicPr>
          <p:cNvPr id="69" name="Image 68">
            <a:extLst>
              <a:ext uri="{FF2B5EF4-FFF2-40B4-BE49-F238E27FC236}">
                <a16:creationId xmlns:a16="http://schemas.microsoft.com/office/drawing/2014/main" id="{CB8E2885-D800-4163-B514-55FBB3175D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12889" y="5420895"/>
            <a:ext cx="763771" cy="754825"/>
          </a:xfrm>
          <a:prstGeom prst="rect">
            <a:avLst/>
          </a:prstGeom>
        </p:spPr>
      </p:pic>
      <p:pic>
        <p:nvPicPr>
          <p:cNvPr id="71" name="Image 70">
            <a:extLst>
              <a:ext uri="{FF2B5EF4-FFF2-40B4-BE49-F238E27FC236}">
                <a16:creationId xmlns:a16="http://schemas.microsoft.com/office/drawing/2014/main" id="{8942194E-2229-4A39-9D71-65526B33F4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2394" y="5638484"/>
            <a:ext cx="785005" cy="550930"/>
          </a:xfrm>
          <a:prstGeom prst="rect">
            <a:avLst/>
          </a:prstGeom>
        </p:spPr>
      </p:pic>
      <p:pic>
        <p:nvPicPr>
          <p:cNvPr id="73" name="Image 72">
            <a:extLst>
              <a:ext uri="{FF2B5EF4-FFF2-40B4-BE49-F238E27FC236}">
                <a16:creationId xmlns:a16="http://schemas.microsoft.com/office/drawing/2014/main" id="{95D7F193-7F7E-4C1B-BEB5-BB631F561B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70603" y="4652213"/>
            <a:ext cx="955832" cy="857166"/>
          </a:xfrm>
          <a:prstGeom prst="rect">
            <a:avLst/>
          </a:prstGeom>
        </p:spPr>
      </p:pic>
      <p:sp>
        <p:nvSpPr>
          <p:cNvPr id="74" name="ZoneTexte 73">
            <a:extLst>
              <a:ext uri="{FF2B5EF4-FFF2-40B4-BE49-F238E27FC236}">
                <a16:creationId xmlns:a16="http://schemas.microsoft.com/office/drawing/2014/main" id="{96CD6AFC-4BE4-4778-B3BA-EE992C86F53D}"/>
              </a:ext>
            </a:extLst>
          </p:cNvPr>
          <p:cNvSpPr txBox="1"/>
          <p:nvPr/>
        </p:nvSpPr>
        <p:spPr>
          <a:xfrm>
            <a:off x="9968750" y="4940964"/>
            <a:ext cx="1286058" cy="369332"/>
          </a:xfrm>
          <a:prstGeom prst="rect">
            <a:avLst/>
          </a:prstGeom>
          <a:noFill/>
        </p:spPr>
        <p:txBody>
          <a:bodyPr wrap="none" rtlCol="0">
            <a:spAutoFit/>
          </a:bodyPr>
          <a:lstStyle/>
          <a:p>
            <a:r>
              <a:rPr lang="fr-FR"/>
              <a:t>Règle d’or 5</a:t>
            </a:r>
          </a:p>
        </p:txBody>
      </p:sp>
      <p:pic>
        <p:nvPicPr>
          <p:cNvPr id="76" name="Image 75">
            <a:extLst>
              <a:ext uri="{FF2B5EF4-FFF2-40B4-BE49-F238E27FC236}">
                <a16:creationId xmlns:a16="http://schemas.microsoft.com/office/drawing/2014/main" id="{6F00E1E1-3A17-402E-8B05-B7DB6E7A194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97263" y="3833760"/>
            <a:ext cx="831789" cy="805114"/>
          </a:xfrm>
          <a:prstGeom prst="rect">
            <a:avLst/>
          </a:prstGeom>
        </p:spPr>
      </p:pic>
      <p:sp>
        <p:nvSpPr>
          <p:cNvPr id="77" name="ZoneTexte 76">
            <a:extLst>
              <a:ext uri="{FF2B5EF4-FFF2-40B4-BE49-F238E27FC236}">
                <a16:creationId xmlns:a16="http://schemas.microsoft.com/office/drawing/2014/main" id="{F4E0640C-132D-412D-A620-0C3E65FB1527}"/>
              </a:ext>
            </a:extLst>
          </p:cNvPr>
          <p:cNvSpPr txBox="1"/>
          <p:nvPr/>
        </p:nvSpPr>
        <p:spPr>
          <a:xfrm>
            <a:off x="9876815" y="4129123"/>
            <a:ext cx="1244251" cy="369332"/>
          </a:xfrm>
          <a:prstGeom prst="rect">
            <a:avLst/>
          </a:prstGeom>
          <a:noFill/>
        </p:spPr>
        <p:txBody>
          <a:bodyPr wrap="none" rtlCol="0">
            <a:spAutoFit/>
          </a:bodyPr>
          <a:lstStyle/>
          <a:p>
            <a:r>
              <a:rPr lang="fr-FR"/>
              <a:t>Se signaler </a:t>
            </a:r>
          </a:p>
        </p:txBody>
      </p:sp>
      <p:pic>
        <p:nvPicPr>
          <p:cNvPr id="79" name="Image 78">
            <a:extLst>
              <a:ext uri="{FF2B5EF4-FFF2-40B4-BE49-F238E27FC236}">
                <a16:creationId xmlns:a16="http://schemas.microsoft.com/office/drawing/2014/main" id="{E47E93C3-067B-42EF-870C-663232BD628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75456" y="4418279"/>
            <a:ext cx="912453" cy="1579709"/>
          </a:xfrm>
          <a:prstGeom prst="rect">
            <a:avLst/>
          </a:prstGeom>
        </p:spPr>
      </p:pic>
      <p:sp>
        <p:nvSpPr>
          <p:cNvPr id="86" name="Rectangle 85">
            <a:extLst>
              <a:ext uri="{FF2B5EF4-FFF2-40B4-BE49-F238E27FC236}">
                <a16:creationId xmlns:a16="http://schemas.microsoft.com/office/drawing/2014/main" id="{C172E13A-E704-47B2-8C86-F014943DD73A}"/>
              </a:ext>
            </a:extLst>
          </p:cNvPr>
          <p:cNvSpPr/>
          <p:nvPr/>
        </p:nvSpPr>
        <p:spPr>
          <a:xfrm>
            <a:off x="410890" y="966369"/>
            <a:ext cx="11329474" cy="13609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ZoneTexte 96">
            <a:extLst>
              <a:ext uri="{FF2B5EF4-FFF2-40B4-BE49-F238E27FC236}">
                <a16:creationId xmlns:a16="http://schemas.microsoft.com/office/drawing/2014/main" id="{1A611ACD-7250-4E6C-BB1D-0BA551474D1F}"/>
              </a:ext>
            </a:extLst>
          </p:cNvPr>
          <p:cNvSpPr txBox="1"/>
          <p:nvPr/>
        </p:nvSpPr>
        <p:spPr>
          <a:xfrm>
            <a:off x="8486705" y="5639852"/>
            <a:ext cx="2964089" cy="369332"/>
          </a:xfrm>
          <a:prstGeom prst="rect">
            <a:avLst/>
          </a:prstGeom>
          <a:noFill/>
          <a:ln w="57150">
            <a:solidFill>
              <a:srgbClr val="00B0F0"/>
            </a:solidFill>
          </a:ln>
        </p:spPr>
        <p:txBody>
          <a:bodyPr wrap="square" rtlCol="0">
            <a:spAutoFit/>
          </a:bodyPr>
          <a:lstStyle/>
          <a:p>
            <a:r>
              <a:rPr lang="fr-FR"/>
              <a:t>VIGIE / CHEF DE MANOEUVRE </a:t>
            </a:r>
          </a:p>
        </p:txBody>
      </p:sp>
      <p:pic>
        <p:nvPicPr>
          <p:cNvPr id="30" name="Image 29">
            <a:extLst>
              <a:ext uri="{FF2B5EF4-FFF2-40B4-BE49-F238E27FC236}">
                <a16:creationId xmlns:a16="http://schemas.microsoft.com/office/drawing/2014/main" id="{A8232A88-345C-4EB6-9B7F-1414156F81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760706" y="1019101"/>
            <a:ext cx="822985" cy="745754"/>
          </a:xfrm>
          <a:prstGeom prst="rect">
            <a:avLst/>
          </a:prstGeom>
        </p:spPr>
      </p:pic>
      <p:sp>
        <p:nvSpPr>
          <p:cNvPr id="31" name="ZoneTexte 30">
            <a:extLst>
              <a:ext uri="{FF2B5EF4-FFF2-40B4-BE49-F238E27FC236}">
                <a16:creationId xmlns:a16="http://schemas.microsoft.com/office/drawing/2014/main" id="{53DF4DF9-D974-4C97-91F1-78166F36B232}"/>
              </a:ext>
            </a:extLst>
          </p:cNvPr>
          <p:cNvSpPr txBox="1"/>
          <p:nvPr/>
        </p:nvSpPr>
        <p:spPr>
          <a:xfrm>
            <a:off x="2438251" y="1719149"/>
            <a:ext cx="1777410" cy="646331"/>
          </a:xfrm>
          <a:prstGeom prst="rect">
            <a:avLst/>
          </a:prstGeom>
          <a:noFill/>
        </p:spPr>
        <p:txBody>
          <a:bodyPr wrap="none" rtlCol="0">
            <a:spAutoFit/>
          </a:bodyPr>
          <a:lstStyle/>
          <a:p>
            <a:r>
              <a:rPr lang="fr-FR"/>
              <a:t>Sols glissants / </a:t>
            </a:r>
          </a:p>
          <a:p>
            <a:r>
              <a:rPr lang="fr-FR"/>
              <a:t>encombrements </a:t>
            </a:r>
          </a:p>
        </p:txBody>
      </p:sp>
      <p:pic>
        <p:nvPicPr>
          <p:cNvPr id="6" name="Image 5">
            <a:extLst>
              <a:ext uri="{FF2B5EF4-FFF2-40B4-BE49-F238E27FC236}">
                <a16:creationId xmlns:a16="http://schemas.microsoft.com/office/drawing/2014/main" id="{E0E01CF6-EB93-4653-B4DD-ECEFF6C9CDD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40870" y="5501056"/>
            <a:ext cx="688358" cy="688358"/>
          </a:xfrm>
          <a:prstGeom prst="rect">
            <a:avLst/>
          </a:prstGeom>
        </p:spPr>
      </p:pic>
      <p:pic>
        <p:nvPicPr>
          <p:cNvPr id="35" name="Image 34">
            <a:extLst>
              <a:ext uri="{FF2B5EF4-FFF2-40B4-BE49-F238E27FC236}">
                <a16:creationId xmlns:a16="http://schemas.microsoft.com/office/drawing/2014/main" id="{3AACDF17-0E39-4E61-9E80-ACFE6CCD67A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36" name="ZoneTexte 35">
            <a:extLst>
              <a:ext uri="{FF2B5EF4-FFF2-40B4-BE49-F238E27FC236}">
                <a16:creationId xmlns:a16="http://schemas.microsoft.com/office/drawing/2014/main" id="{35EA298F-6A45-4E9A-99C2-165F31CABA50}"/>
              </a:ext>
            </a:extLst>
          </p:cNvPr>
          <p:cNvSpPr txBox="1"/>
          <p:nvPr/>
        </p:nvSpPr>
        <p:spPr>
          <a:xfrm>
            <a:off x="1784967"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1" name="Espace réservé de la date 10">
            <a:extLst>
              <a:ext uri="{FF2B5EF4-FFF2-40B4-BE49-F238E27FC236}">
                <a16:creationId xmlns:a16="http://schemas.microsoft.com/office/drawing/2014/main" id="{37A95DBA-3185-4AD5-91AE-083B1DCFC72E}"/>
              </a:ext>
            </a:extLst>
          </p:cNvPr>
          <p:cNvSpPr>
            <a:spLocks noGrp="1"/>
          </p:cNvSpPr>
          <p:nvPr>
            <p:ph type="dt" sz="half" idx="10"/>
          </p:nvPr>
        </p:nvSpPr>
        <p:spPr>
          <a:xfrm>
            <a:off x="112450" y="6434520"/>
            <a:ext cx="2472271" cy="365125"/>
          </a:xfrm>
        </p:spPr>
        <p:txBody>
          <a:bodyPr/>
          <a:lstStyle/>
          <a:p>
            <a:fld id="{B69E3496-3EFE-4E63-8F28-324C73F73A77}" type="datetime1">
              <a:rPr lang="fr-FR" smtClean="0"/>
              <a:t>27/03/2024</a:t>
            </a:fld>
            <a:endParaRPr lang="fr-FR"/>
          </a:p>
        </p:txBody>
      </p:sp>
      <p:sp>
        <p:nvSpPr>
          <p:cNvPr id="12" name="Espace réservé du numéro de diapositive 11">
            <a:extLst>
              <a:ext uri="{FF2B5EF4-FFF2-40B4-BE49-F238E27FC236}">
                <a16:creationId xmlns:a16="http://schemas.microsoft.com/office/drawing/2014/main" id="{9BE54D2D-68E5-4D8E-95DB-CA79DDE07160}"/>
              </a:ext>
            </a:extLst>
          </p:cNvPr>
          <p:cNvSpPr>
            <a:spLocks noGrp="1"/>
          </p:cNvSpPr>
          <p:nvPr>
            <p:ph type="sldNum" sz="quarter" idx="12"/>
          </p:nvPr>
        </p:nvSpPr>
        <p:spPr/>
        <p:txBody>
          <a:bodyPr/>
          <a:lstStyle/>
          <a:p>
            <a:fld id="{3746BD9C-EB79-4C44-A661-EB129AA754D7}" type="slidenum">
              <a:rPr lang="fr-FR" smtClean="0"/>
              <a:t>37</a:t>
            </a:fld>
            <a:endParaRPr lang="fr-FR"/>
          </a:p>
        </p:txBody>
      </p:sp>
      <p:sp>
        <p:nvSpPr>
          <p:cNvPr id="39" name="ZoneTexte 38">
            <a:extLst>
              <a:ext uri="{FF2B5EF4-FFF2-40B4-BE49-F238E27FC236}">
                <a16:creationId xmlns:a16="http://schemas.microsoft.com/office/drawing/2014/main" id="{B1CAF11D-A7D5-41A7-8B6D-56F475EDE302}"/>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125994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3A8FD33F-2970-492E-9698-6CE5C6C0FF09}"/>
              </a:ext>
            </a:extLst>
          </p:cNvPr>
          <p:cNvSpPr txBox="1">
            <a:spLocks noChangeArrowheads="1"/>
          </p:cNvSpPr>
          <p:nvPr/>
        </p:nvSpPr>
        <p:spPr>
          <a:xfrm>
            <a:off x="474663" y="449525"/>
            <a:ext cx="7835086" cy="79216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a:solidFill>
                  <a:srgbClr val="002060"/>
                </a:solidFill>
                <a:latin typeface="Calibri (Corps)"/>
              </a:rPr>
              <a:t>LES MANUTENTIONS: </a:t>
            </a:r>
          </a:p>
        </p:txBody>
      </p:sp>
      <p:sp>
        <p:nvSpPr>
          <p:cNvPr id="3" name="Rectangle 13">
            <a:extLst>
              <a:ext uri="{FF2B5EF4-FFF2-40B4-BE49-F238E27FC236}">
                <a16:creationId xmlns:a16="http://schemas.microsoft.com/office/drawing/2014/main" id="{779B1729-13D9-4C06-8A1B-385438145527}"/>
              </a:ext>
            </a:extLst>
          </p:cNvPr>
          <p:cNvSpPr txBox="1">
            <a:spLocks noChangeArrowheads="1"/>
          </p:cNvSpPr>
          <p:nvPr/>
        </p:nvSpPr>
        <p:spPr>
          <a:xfrm>
            <a:off x="401004" y="1699157"/>
            <a:ext cx="5608068" cy="4574461"/>
          </a:xfrm>
          <a:prstGeom prst="rect">
            <a:avLst/>
          </a:prstGeom>
        </p:spPr>
        <p:txBody>
          <a:bodyPr anchor="t"/>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None/>
            </a:pPr>
            <a:r>
              <a:rPr lang="fr-FR" sz="1800" b="1" u="sng">
                <a:solidFill>
                  <a:schemeClr val="tx1"/>
                </a:solidFill>
                <a:latin typeface="Calibri"/>
                <a:cs typeface="Calibri"/>
              </a:rPr>
              <a:t>Pontier : </a:t>
            </a:r>
            <a:endParaRPr lang="en-US" sz="1800" b="1" u="sng">
              <a:solidFill>
                <a:schemeClr val="tx1"/>
              </a:solidFill>
              <a:latin typeface="Calibri" panose="020F0502020204030204" pitchFamily="34" charset="0"/>
            </a:endParaRPr>
          </a:p>
          <a:p>
            <a:r>
              <a:rPr lang="fr-FR" sz="1800">
                <a:solidFill>
                  <a:schemeClr val="tx1"/>
                </a:solidFill>
                <a:latin typeface="Calibri"/>
                <a:cs typeface="Calibri"/>
              </a:rPr>
              <a:t>Répond uniquement aux ordres du chef de manœuvre identifié</a:t>
            </a:r>
          </a:p>
          <a:p>
            <a:r>
              <a:rPr lang="fr-FR" sz="1800">
                <a:solidFill>
                  <a:schemeClr val="tx1"/>
                </a:solidFill>
                <a:latin typeface="Calibri"/>
                <a:cs typeface="Calibri"/>
              </a:rPr>
              <a:t>  Il est en relation avec la vigie et attend son « top » avant de démarrer une nouvelle manœuvre</a:t>
            </a:r>
            <a:r>
              <a:rPr lang="en-US" sz="1800">
                <a:solidFill>
                  <a:schemeClr val="tx1"/>
                </a:solidFill>
                <a:latin typeface="Calibri"/>
                <a:cs typeface="Calibri"/>
              </a:rPr>
              <a:t> </a:t>
            </a:r>
            <a:endParaRPr lang="en-US" sz="1800">
              <a:solidFill>
                <a:schemeClr val="tx1"/>
              </a:solidFill>
              <a:latin typeface="Calibri" panose="020F0502020204030204" pitchFamily="34" charset="0"/>
              <a:cs typeface="Calibri"/>
            </a:endParaRPr>
          </a:p>
          <a:p>
            <a:pPr>
              <a:buFontTx/>
              <a:buNone/>
            </a:pPr>
            <a:r>
              <a:rPr lang="fr-FR" sz="1800" b="1" u="sng">
                <a:solidFill>
                  <a:schemeClr val="tx1"/>
                </a:solidFill>
                <a:latin typeface="Calibri"/>
                <a:cs typeface="Calibri"/>
              </a:rPr>
              <a:t>Grutier :</a:t>
            </a:r>
            <a:endParaRPr lang="en-US" sz="1800" b="1" u="sng">
              <a:solidFill>
                <a:schemeClr val="tx1"/>
              </a:solidFill>
              <a:latin typeface="Calibri"/>
              <a:cs typeface="Calibri"/>
            </a:endParaRPr>
          </a:p>
          <a:p>
            <a:r>
              <a:rPr lang="fr-FR" sz="1800">
                <a:solidFill>
                  <a:schemeClr val="tx1"/>
                </a:solidFill>
                <a:latin typeface="Calibri"/>
                <a:cs typeface="Calibri"/>
              </a:rPr>
              <a:t>Répond uniquement aux ordres du chef de manœuvre</a:t>
            </a:r>
            <a:endParaRPr lang="en-US" sz="1800">
              <a:solidFill>
                <a:schemeClr val="tx1"/>
              </a:solidFill>
              <a:latin typeface="Calibri"/>
              <a:cs typeface="Calibri"/>
            </a:endParaRPr>
          </a:p>
          <a:p>
            <a:r>
              <a:rPr lang="fr-FR" sz="1800">
                <a:solidFill>
                  <a:schemeClr val="tx1"/>
                </a:solidFill>
                <a:latin typeface="Calibri"/>
                <a:cs typeface="Calibri"/>
              </a:rPr>
              <a:t>Allume le gyrophare en tête d</a:t>
            </a:r>
            <a:r>
              <a:rPr lang="fr-FR" sz="1800">
                <a:solidFill>
                  <a:schemeClr val="tx1"/>
                </a:solidFill>
              </a:rPr>
              <a:t>e flèche lors des phases de manutention.</a:t>
            </a:r>
            <a:endParaRPr lang="en-US" sz="1800">
              <a:solidFill>
                <a:schemeClr val="tx1"/>
              </a:solidFill>
            </a:endParaRPr>
          </a:p>
          <a:p>
            <a:r>
              <a:rPr lang="fr-FR" sz="1800">
                <a:solidFill>
                  <a:schemeClr val="tx1"/>
                </a:solidFill>
              </a:rPr>
              <a:t>Flèche en bas et  gyrophare éteint = le pont peut circuler au-dessus de la grue moteur arrêté (cabine vide).</a:t>
            </a:r>
            <a:endParaRPr lang="fr-FR" sz="1800">
              <a:solidFill>
                <a:schemeClr val="tx1"/>
              </a:solidFill>
              <a:cs typeface="Calibri"/>
            </a:endParaRPr>
          </a:p>
          <a:p>
            <a:endParaRPr lang="en-US" sz="1600"/>
          </a:p>
          <a:p>
            <a:endParaRPr lang="en-GB" sz="1600"/>
          </a:p>
        </p:txBody>
      </p:sp>
      <p:sp>
        <p:nvSpPr>
          <p:cNvPr id="4" name="Rectangle 3">
            <a:extLst>
              <a:ext uri="{FF2B5EF4-FFF2-40B4-BE49-F238E27FC236}">
                <a16:creationId xmlns:a16="http://schemas.microsoft.com/office/drawing/2014/main" id="{532A9FB2-1A7D-4E68-9BF8-AFC2826213D8}"/>
              </a:ext>
            </a:extLst>
          </p:cNvPr>
          <p:cNvSpPr>
            <a:spLocks noChangeArrowheads="1"/>
          </p:cNvSpPr>
          <p:nvPr>
            <p:custDataLst>
              <p:tags r:id="rId1"/>
            </p:custDataLst>
          </p:nvPr>
        </p:nvSpPr>
        <p:spPr bwMode="auto">
          <a:xfrm>
            <a:off x="6562725" y="1645999"/>
            <a:ext cx="4947394" cy="840230"/>
          </a:xfrm>
          <a:prstGeom prst="rect">
            <a:avLst/>
          </a:prstGeom>
          <a:noFill/>
          <a:ln w="9525">
            <a:noFill/>
            <a:miter lim="800000"/>
            <a:headEnd/>
            <a:tailEnd/>
          </a:ln>
          <a:effectLst/>
        </p:spPr>
        <p:txBody>
          <a:bodyPr wrap="square">
            <a:spAutoFit/>
          </a:bodyPr>
          <a:lstStyle/>
          <a:p>
            <a:pPr>
              <a:lnSpc>
                <a:spcPct val="90000"/>
              </a:lnSpc>
            </a:pPr>
            <a:r>
              <a:rPr lang="fr-FR" sz="1800" b="1">
                <a:solidFill>
                  <a:srgbClr val="FF0000"/>
                </a:solidFill>
                <a:ea typeface="MS PGothic" pitchFamily="34" charset="-128"/>
              </a:rPr>
              <a:t>Jamais sous la charge : hors du cône de sécurité, les risques sont considérablement limités.</a:t>
            </a:r>
          </a:p>
        </p:txBody>
      </p:sp>
      <p:pic>
        <p:nvPicPr>
          <p:cNvPr id="5" name="Picture 4" descr="zone">
            <a:extLst>
              <a:ext uri="{FF2B5EF4-FFF2-40B4-BE49-F238E27FC236}">
                <a16:creationId xmlns:a16="http://schemas.microsoft.com/office/drawing/2014/main" id="{D2B192D7-EF47-4835-B2B9-8CE37B980886}"/>
              </a:ext>
            </a:extLst>
          </p:cNvPr>
          <p:cNvPicPr>
            <a:picLocks noChangeAspect="1" noChangeArrowheads="1"/>
          </p:cNvPicPr>
          <p:nvPr/>
        </p:nvPicPr>
        <p:blipFill>
          <a:blip r:embed="rId3" cstate="print"/>
          <a:srcRect/>
          <a:stretch>
            <a:fillRect/>
          </a:stretch>
        </p:blipFill>
        <p:spPr bwMode="auto">
          <a:xfrm>
            <a:off x="6562725" y="2502688"/>
            <a:ext cx="4902703" cy="2962420"/>
          </a:xfrm>
          <a:prstGeom prst="rect">
            <a:avLst/>
          </a:prstGeom>
          <a:noFill/>
        </p:spPr>
      </p:pic>
      <p:pic>
        <p:nvPicPr>
          <p:cNvPr id="6" name="Image 5">
            <a:extLst>
              <a:ext uri="{FF2B5EF4-FFF2-40B4-BE49-F238E27FC236}">
                <a16:creationId xmlns:a16="http://schemas.microsoft.com/office/drawing/2014/main" id="{E8E5813D-E1F8-455B-82CB-C5F3784449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7" name="ZoneTexte 6">
            <a:extLst>
              <a:ext uri="{FF2B5EF4-FFF2-40B4-BE49-F238E27FC236}">
                <a16:creationId xmlns:a16="http://schemas.microsoft.com/office/drawing/2014/main" id="{DD0381BE-0762-4BE6-8C63-52E1099AAD4D}"/>
              </a:ext>
            </a:extLst>
          </p:cNvPr>
          <p:cNvSpPr txBox="1"/>
          <p:nvPr/>
        </p:nvSpPr>
        <p:spPr>
          <a:xfrm>
            <a:off x="1826050" y="6382500"/>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0" name="Espace réservé de la date 9">
            <a:extLst>
              <a:ext uri="{FF2B5EF4-FFF2-40B4-BE49-F238E27FC236}">
                <a16:creationId xmlns:a16="http://schemas.microsoft.com/office/drawing/2014/main" id="{41258BCB-104E-46FE-8D8F-E586EDC87078}"/>
              </a:ext>
            </a:extLst>
          </p:cNvPr>
          <p:cNvSpPr>
            <a:spLocks noGrp="1"/>
          </p:cNvSpPr>
          <p:nvPr>
            <p:ph type="dt" sz="half" idx="10"/>
          </p:nvPr>
        </p:nvSpPr>
        <p:spPr>
          <a:xfrm>
            <a:off x="115146" y="6430769"/>
            <a:ext cx="2472271" cy="365125"/>
          </a:xfrm>
        </p:spPr>
        <p:txBody>
          <a:bodyPr/>
          <a:lstStyle/>
          <a:p>
            <a:fld id="{28B4938F-25F6-4318-871A-5B7CDD571C0C}" type="datetime1">
              <a:rPr lang="fr-FR" smtClean="0"/>
              <a:t>27/03/2024</a:t>
            </a:fld>
            <a:endParaRPr lang="fr-FR"/>
          </a:p>
        </p:txBody>
      </p:sp>
      <p:sp>
        <p:nvSpPr>
          <p:cNvPr id="11" name="Espace réservé du numéro de diapositive 10">
            <a:extLst>
              <a:ext uri="{FF2B5EF4-FFF2-40B4-BE49-F238E27FC236}">
                <a16:creationId xmlns:a16="http://schemas.microsoft.com/office/drawing/2014/main" id="{00A705BF-9986-424E-9DB0-6110FEF14FF2}"/>
              </a:ext>
            </a:extLst>
          </p:cNvPr>
          <p:cNvSpPr>
            <a:spLocks noGrp="1"/>
          </p:cNvSpPr>
          <p:nvPr>
            <p:ph type="sldNum" sz="quarter" idx="12"/>
          </p:nvPr>
        </p:nvSpPr>
        <p:spPr/>
        <p:txBody>
          <a:bodyPr/>
          <a:lstStyle/>
          <a:p>
            <a:fld id="{3746BD9C-EB79-4C44-A661-EB129AA754D7}" type="slidenum">
              <a:rPr lang="fr-FR" smtClean="0"/>
              <a:t>38</a:t>
            </a:fld>
            <a:endParaRPr lang="fr-FR"/>
          </a:p>
        </p:txBody>
      </p:sp>
      <p:sp>
        <p:nvSpPr>
          <p:cNvPr id="12" name="ZoneTexte 11">
            <a:extLst>
              <a:ext uri="{FF2B5EF4-FFF2-40B4-BE49-F238E27FC236}">
                <a16:creationId xmlns:a16="http://schemas.microsoft.com/office/drawing/2014/main" id="{0D94DFA7-835F-4140-A13A-636E5BB36F7F}"/>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811589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8" name="Rectangle 10"/>
          <p:cNvSpPr>
            <a:spLocks noGrp="1" noChangeArrowheads="1"/>
          </p:cNvSpPr>
          <p:nvPr>
            <p:ph type="title" idx="4294967295"/>
          </p:nvPr>
        </p:nvSpPr>
        <p:spPr>
          <a:xfrm>
            <a:off x="897622" y="198045"/>
            <a:ext cx="7398331" cy="792162"/>
          </a:xfrm>
        </p:spPr>
        <p:txBody>
          <a:bodyPr/>
          <a:lstStyle/>
          <a:p>
            <a:r>
              <a:rPr lang="en-GB">
                <a:solidFill>
                  <a:srgbClr val="002060"/>
                </a:solidFill>
                <a:latin typeface="Calibri (Corps)"/>
              </a:rPr>
              <a:t>LES MANUTENTIONS: </a:t>
            </a:r>
          </a:p>
        </p:txBody>
      </p:sp>
      <p:sp>
        <p:nvSpPr>
          <p:cNvPr id="8" name="Text Box 4"/>
          <p:cNvSpPr txBox="1">
            <a:spLocks noChangeArrowheads="1"/>
          </p:cNvSpPr>
          <p:nvPr/>
        </p:nvSpPr>
        <p:spPr bwMode="auto">
          <a:xfrm>
            <a:off x="520118" y="1289832"/>
            <a:ext cx="8594916" cy="3462486"/>
          </a:xfrm>
          <a:prstGeom prst="rect">
            <a:avLst/>
          </a:prstGeom>
          <a:noFill/>
          <a:ln w="9525">
            <a:noFill/>
            <a:miter lim="800000"/>
            <a:headEnd/>
            <a:tailEnd/>
          </a:ln>
          <a:effectLst/>
        </p:spPr>
        <p:txBody>
          <a:bodyPr wrap="square" anchor="t">
            <a:spAutoFit/>
          </a:bodyPr>
          <a:lstStyle/>
          <a:p>
            <a:pPr marL="292100" indent="-292100">
              <a:spcBef>
                <a:spcPct val="50000"/>
              </a:spcBef>
              <a:buClr>
                <a:srgbClr val="CC0000"/>
              </a:buClr>
              <a:buFont typeface="Wingdings" pitchFamily="2" charset="2"/>
              <a:buChar char="§"/>
            </a:pPr>
            <a:r>
              <a:rPr lang="fr-FR" dirty="0">
                <a:latin typeface="Calibri (Corps)"/>
              </a:rPr>
              <a:t>Être formé au rôle de </a:t>
            </a:r>
            <a:r>
              <a:rPr lang="fr-FR" b="1" dirty="0">
                <a:solidFill>
                  <a:srgbClr val="FF0000"/>
                </a:solidFill>
                <a:latin typeface="Calibri (Corps)"/>
              </a:rPr>
              <a:t>chef de manœuvre</a:t>
            </a:r>
          </a:p>
          <a:p>
            <a:pPr marL="292100" indent="-292100">
              <a:spcBef>
                <a:spcPct val="50000"/>
              </a:spcBef>
              <a:buClr>
                <a:srgbClr val="CC0000"/>
              </a:buClr>
              <a:buFont typeface="Wingdings" pitchFamily="2" charset="2"/>
              <a:buChar char="§"/>
            </a:pPr>
            <a:r>
              <a:rPr lang="fr-FR" dirty="0">
                <a:latin typeface="Calibri (Corps)"/>
              </a:rPr>
              <a:t>Lorsque le conducteur (pontier cabine, radio commande, boite à boutons) ne peut pas suivre des yeux la totalité des mouvements de la charge ou d’un élément mobile de son engin</a:t>
            </a:r>
            <a:endParaRPr lang="fr-FR" dirty="0"/>
          </a:p>
          <a:p>
            <a:pPr marL="292100" indent="-292100">
              <a:spcBef>
                <a:spcPct val="50000"/>
              </a:spcBef>
              <a:buClr>
                <a:srgbClr val="CC0000"/>
              </a:buClr>
              <a:buFont typeface="Arial" pitchFamily="34" charset="0"/>
              <a:buChar char="•"/>
            </a:pPr>
            <a:r>
              <a:rPr lang="fr-FR" dirty="0">
                <a:latin typeface="Calibri (Corps)"/>
              </a:rPr>
              <a:t>Chaque fois qu’il y a une opération de levage à effectuer par une grue (sauf disposition particulière précisée lors du PDP)</a:t>
            </a:r>
          </a:p>
          <a:p>
            <a:pPr marL="292100" indent="-292100">
              <a:spcBef>
                <a:spcPct val="50000"/>
              </a:spcBef>
              <a:buClr>
                <a:srgbClr val="CC0000"/>
              </a:buClr>
              <a:buFont typeface="Wingdings" pitchFamily="2" charset="2"/>
              <a:buChar char="§"/>
            </a:pPr>
            <a:r>
              <a:rPr lang="fr-FR" dirty="0">
                <a:latin typeface="Calibri (Corps)"/>
              </a:rPr>
              <a:t>Il est équipé d’un gilet jaune fluorescent (HV) marqué de la lettre« M »</a:t>
            </a:r>
          </a:p>
          <a:p>
            <a:pPr marL="292100" indent="-292100">
              <a:spcBef>
                <a:spcPct val="50000"/>
              </a:spcBef>
              <a:buClr>
                <a:srgbClr val="CC0000"/>
              </a:buClr>
              <a:buFont typeface="Wingdings" pitchFamily="2" charset="2"/>
              <a:buChar char="§"/>
            </a:pPr>
            <a:r>
              <a:rPr lang="fr-FR" dirty="0">
                <a:latin typeface="Calibri (Corps)"/>
              </a:rPr>
              <a:t> Dirige le pont / la grue par gestes de commandement normalisés (AFNOR) lors des opérations de pose / dépose de pièces</a:t>
            </a:r>
            <a:endParaRPr lang="en-US" dirty="0">
              <a:latin typeface="Calibri (Corps)"/>
            </a:endParaRPr>
          </a:p>
          <a:p>
            <a:pPr marL="292100" indent="-292100">
              <a:spcBef>
                <a:spcPct val="50000"/>
              </a:spcBef>
              <a:buClr>
                <a:srgbClr val="CC0000"/>
              </a:buClr>
              <a:buFont typeface="Wingdings" pitchFamily="2" charset="2"/>
              <a:buChar char="§"/>
            </a:pPr>
            <a:endParaRPr lang="fr-FR" sz="1400" dirty="0">
              <a:latin typeface="Verdana" pitchFamily="34" charset="0"/>
            </a:endParaRPr>
          </a:p>
        </p:txBody>
      </p:sp>
      <p:sp>
        <p:nvSpPr>
          <p:cNvPr id="9" name="Text Box 5"/>
          <p:cNvSpPr txBox="1">
            <a:spLocks noChangeArrowheads="1"/>
          </p:cNvSpPr>
          <p:nvPr/>
        </p:nvSpPr>
        <p:spPr bwMode="auto">
          <a:xfrm>
            <a:off x="764550" y="4485139"/>
            <a:ext cx="9145016" cy="1077218"/>
          </a:xfrm>
          <a:prstGeom prst="rect">
            <a:avLst/>
          </a:prstGeom>
          <a:noFill/>
          <a:ln w="9525">
            <a:solidFill>
              <a:srgbClr val="FF0000"/>
            </a:solidFill>
            <a:miter lim="800000"/>
            <a:headEnd/>
            <a:tailEnd/>
          </a:ln>
          <a:effectLst/>
        </p:spPr>
        <p:txBody>
          <a:bodyPr wrap="square">
            <a:spAutoFit/>
          </a:bodyPr>
          <a:lstStyle/>
          <a:p>
            <a:pPr algn="ctr"/>
            <a:r>
              <a:rPr lang="fr-FR" sz="1600" b="1">
                <a:latin typeface="Verdana" pitchFamily="34" charset="0"/>
              </a:rPr>
              <a:t>Il doit se situer à un endroit d’où il puisse tout voir</a:t>
            </a:r>
          </a:p>
          <a:p>
            <a:pPr algn="ctr"/>
            <a:r>
              <a:rPr lang="fr-FR" sz="1600" b="1">
                <a:latin typeface="Verdana" pitchFamily="34" charset="0"/>
              </a:rPr>
              <a:t>Il est assisté, si nécessaire, par une ou plusieurs personnes (vigies), notamment pour éviter toute interférence pont/engin si leurs champs d’action se recouvrent</a:t>
            </a:r>
            <a:endParaRPr lang="en-US" sz="1600" b="1">
              <a:latin typeface="Verdana" pitchFamily="34" charset="0"/>
            </a:endParaRPr>
          </a:p>
        </p:txBody>
      </p:sp>
      <p:sp>
        <p:nvSpPr>
          <p:cNvPr id="10" name="Rectangle 7"/>
          <p:cNvSpPr>
            <a:spLocks noChangeArrowheads="1"/>
          </p:cNvSpPr>
          <p:nvPr/>
        </p:nvSpPr>
        <p:spPr bwMode="auto">
          <a:xfrm>
            <a:off x="764550" y="5562357"/>
            <a:ext cx="9145016" cy="584775"/>
          </a:xfrm>
          <a:prstGeom prst="rect">
            <a:avLst/>
          </a:prstGeom>
          <a:noFill/>
          <a:ln w="9525">
            <a:solidFill>
              <a:srgbClr val="FF0000"/>
            </a:solidFill>
            <a:miter lim="800000"/>
            <a:headEnd/>
            <a:tailEnd/>
          </a:ln>
          <a:effectLst/>
        </p:spPr>
        <p:txBody>
          <a:bodyPr wrap="square">
            <a:spAutoFit/>
          </a:bodyPr>
          <a:lstStyle/>
          <a:p>
            <a:pPr algn="ctr"/>
            <a:r>
              <a:rPr lang="fr-FR" sz="1600" b="1">
                <a:solidFill>
                  <a:srgbClr val="FF0000"/>
                </a:solidFill>
                <a:latin typeface="Verdana" pitchFamily="34" charset="0"/>
              </a:rPr>
              <a:t>Un même agent ne peut pas être élingueur et chef de manœuvre simultanément, mais il peut assurer successivement ces tâches.</a:t>
            </a:r>
            <a:endParaRPr lang="en-US" sz="1600" b="1">
              <a:solidFill>
                <a:srgbClr val="FF0000"/>
              </a:solidFill>
              <a:latin typeface="Verdana" pitchFamily="34" charset="0"/>
            </a:endParaRPr>
          </a:p>
        </p:txBody>
      </p:sp>
      <p:pic>
        <p:nvPicPr>
          <p:cNvPr id="11" name="Picture 8" descr="DSCN4105"/>
          <p:cNvPicPr>
            <a:picLocks noChangeAspect="1" noChangeArrowheads="1"/>
          </p:cNvPicPr>
          <p:nvPr/>
        </p:nvPicPr>
        <p:blipFill>
          <a:blip r:embed="rId2" cstate="print"/>
          <a:srcRect l="38661" t="8766" r="10985" b="5275"/>
          <a:stretch>
            <a:fillRect/>
          </a:stretch>
        </p:blipFill>
        <p:spPr bwMode="auto">
          <a:xfrm>
            <a:off x="9339491" y="1188625"/>
            <a:ext cx="2304256" cy="3015823"/>
          </a:xfrm>
          <a:prstGeom prst="rect">
            <a:avLst/>
          </a:prstGeom>
          <a:noFill/>
          <a:ln w="22225">
            <a:solidFill>
              <a:schemeClr val="bg1"/>
            </a:solidFill>
            <a:miter lim="800000"/>
            <a:headEnd/>
            <a:tailEnd/>
          </a:ln>
        </p:spPr>
      </p:pic>
      <p:sp>
        <p:nvSpPr>
          <p:cNvPr id="12" name="Rectangle 11"/>
          <p:cNvSpPr/>
          <p:nvPr/>
        </p:nvSpPr>
        <p:spPr>
          <a:xfrm>
            <a:off x="520118" y="1014988"/>
            <a:ext cx="2103204" cy="341632"/>
          </a:xfrm>
          <a:prstGeom prst="rect">
            <a:avLst/>
          </a:prstGeom>
        </p:spPr>
        <p:txBody>
          <a:bodyPr wrap="none">
            <a:spAutoFit/>
          </a:bodyPr>
          <a:lstStyle/>
          <a:p>
            <a:pPr>
              <a:lnSpc>
                <a:spcPct val="90000"/>
              </a:lnSpc>
              <a:buFontTx/>
              <a:buNone/>
            </a:pPr>
            <a:r>
              <a:rPr lang="fr-FR" dirty="0">
                <a:solidFill>
                  <a:schemeClr val="tx2"/>
                </a:solidFill>
              </a:rPr>
              <a:t>Chef de manœuvre :</a:t>
            </a:r>
            <a:endParaRPr lang="en-US" dirty="0">
              <a:solidFill>
                <a:schemeClr val="tx2"/>
              </a:solidFill>
            </a:endParaRPr>
          </a:p>
        </p:txBody>
      </p:sp>
      <p:pic>
        <p:nvPicPr>
          <p:cNvPr id="13" name="Image 12">
            <a:extLst>
              <a:ext uri="{FF2B5EF4-FFF2-40B4-BE49-F238E27FC236}">
                <a16:creationId xmlns:a16="http://schemas.microsoft.com/office/drawing/2014/main" id="{9F2F3489-20CB-46A9-B8E7-21257B8D8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4" name="Espace réservé de la date 3">
            <a:extLst>
              <a:ext uri="{FF2B5EF4-FFF2-40B4-BE49-F238E27FC236}">
                <a16:creationId xmlns:a16="http://schemas.microsoft.com/office/drawing/2014/main" id="{C27FD3D1-C0A8-46BC-9DD7-0A7FDED90CA1}"/>
              </a:ext>
            </a:extLst>
          </p:cNvPr>
          <p:cNvSpPr>
            <a:spLocks noGrp="1"/>
          </p:cNvSpPr>
          <p:nvPr>
            <p:ph type="dt" sz="half" idx="10"/>
          </p:nvPr>
        </p:nvSpPr>
        <p:spPr>
          <a:xfrm>
            <a:off x="72813" y="6423547"/>
            <a:ext cx="2472271" cy="365125"/>
          </a:xfrm>
        </p:spPr>
        <p:txBody>
          <a:bodyPr/>
          <a:lstStyle/>
          <a:p>
            <a:fld id="{1DEF2B66-5F7A-44C4-B899-BE02DA2C2982}" type="datetime1">
              <a:rPr lang="fr-FR" smtClean="0"/>
              <a:t>27/03/2024</a:t>
            </a:fld>
            <a:endParaRPr lang="fr-FR"/>
          </a:p>
        </p:txBody>
      </p:sp>
      <p:sp>
        <p:nvSpPr>
          <p:cNvPr id="5" name="Espace réservé du numéro de diapositive 4">
            <a:extLst>
              <a:ext uri="{FF2B5EF4-FFF2-40B4-BE49-F238E27FC236}">
                <a16:creationId xmlns:a16="http://schemas.microsoft.com/office/drawing/2014/main" id="{FBCA04D8-DD20-4D86-85F7-C39ACD5F5C2C}"/>
              </a:ext>
            </a:extLst>
          </p:cNvPr>
          <p:cNvSpPr>
            <a:spLocks noGrp="1"/>
          </p:cNvSpPr>
          <p:nvPr>
            <p:ph type="sldNum" sz="quarter" idx="12"/>
          </p:nvPr>
        </p:nvSpPr>
        <p:spPr/>
        <p:txBody>
          <a:bodyPr/>
          <a:lstStyle/>
          <a:p>
            <a:fld id="{3746BD9C-EB79-4C44-A661-EB129AA754D7}" type="slidenum">
              <a:rPr lang="fr-FR" smtClean="0"/>
              <a:t>39</a:t>
            </a:fld>
            <a:endParaRPr lang="fr-FR"/>
          </a:p>
        </p:txBody>
      </p:sp>
      <p:sp>
        <p:nvSpPr>
          <p:cNvPr id="14" name="ZoneTexte 13">
            <a:extLst>
              <a:ext uri="{FF2B5EF4-FFF2-40B4-BE49-F238E27FC236}">
                <a16:creationId xmlns:a16="http://schemas.microsoft.com/office/drawing/2014/main" id="{0B2D7CEC-44C7-4710-8A78-D64F80D0C460}"/>
              </a:ext>
            </a:extLst>
          </p:cNvPr>
          <p:cNvSpPr txBox="1"/>
          <p:nvPr/>
        </p:nvSpPr>
        <p:spPr>
          <a:xfrm>
            <a:off x="1826050" y="6382500"/>
            <a:ext cx="5171936" cy="461665"/>
          </a:xfrm>
          <a:prstGeom prst="rect">
            <a:avLst/>
          </a:prstGeom>
          <a:noFill/>
        </p:spPr>
        <p:txBody>
          <a:bodyPr wrap="square" rtlCol="0">
            <a:spAutoFit/>
          </a:bodyPr>
          <a:lstStyle/>
          <a:p>
            <a:r>
              <a:rPr lang="fr-FR" sz="2400" dirty="0">
                <a:ln w="0"/>
                <a:effectLst>
                  <a:outerShdw blurRad="38100" dist="19050" dir="2700000" algn="tl" rotWithShape="0">
                    <a:schemeClr val="dk1">
                      <a:alpha val="40000"/>
                    </a:schemeClr>
                  </a:outerShdw>
                </a:effectLst>
              </a:rPr>
              <a:t>Plan de Prévention Zone Train à Bandes </a:t>
            </a:r>
          </a:p>
        </p:txBody>
      </p:sp>
      <p:sp>
        <p:nvSpPr>
          <p:cNvPr id="15" name="ZoneTexte 14">
            <a:extLst>
              <a:ext uri="{FF2B5EF4-FFF2-40B4-BE49-F238E27FC236}">
                <a16:creationId xmlns:a16="http://schemas.microsoft.com/office/drawing/2014/main" id="{6DD34FDF-009A-4B57-B575-36D13F9B3482}"/>
              </a:ext>
            </a:extLst>
          </p:cNvPr>
          <p:cNvSpPr txBox="1"/>
          <p:nvPr/>
        </p:nvSpPr>
        <p:spPr>
          <a:xfrm>
            <a:off x="8559504" y="6459783"/>
            <a:ext cx="1719029" cy="369332"/>
          </a:xfrm>
          <a:prstGeom prst="rect">
            <a:avLst/>
          </a:prstGeom>
          <a:noFill/>
        </p:spPr>
        <p:txBody>
          <a:bodyPr wrap="square" rtlCol="0">
            <a:spAutoFit/>
          </a:bodyPr>
          <a:lstStyle/>
          <a:p>
            <a:r>
              <a:rPr lang="fr-FR" dirty="0"/>
              <a:t>04.42.47.28.59</a:t>
            </a:r>
          </a:p>
        </p:txBody>
      </p:sp>
    </p:spTree>
    <p:extLst>
      <p:ext uri="{BB962C8B-B14F-4D97-AF65-F5344CB8AC3E}">
        <p14:creationId xmlns:p14="http://schemas.microsoft.com/office/powerpoint/2010/main" val="3898881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21" name="Picture 9" descr="manutvigie"/>
          <p:cNvPicPr>
            <a:picLocks noChangeAspect="1" noChangeArrowheads="1"/>
          </p:cNvPicPr>
          <p:nvPr/>
        </p:nvPicPr>
        <p:blipFill>
          <a:blip r:embed="rId2" cstate="print"/>
          <a:srcRect/>
          <a:stretch>
            <a:fillRect/>
          </a:stretch>
        </p:blipFill>
        <p:spPr bwMode="auto">
          <a:xfrm>
            <a:off x="10985103" y="1403485"/>
            <a:ext cx="971411" cy="1284436"/>
          </a:xfrm>
          <a:prstGeom prst="rect">
            <a:avLst/>
          </a:prstGeom>
          <a:noFill/>
        </p:spPr>
      </p:pic>
      <p:sp>
        <p:nvSpPr>
          <p:cNvPr id="166925" name="Rectangle 13"/>
          <p:cNvSpPr>
            <a:spLocks noGrp="1" noChangeArrowheads="1"/>
          </p:cNvSpPr>
          <p:nvPr>
            <p:ph type="title" idx="4294967295"/>
          </p:nvPr>
        </p:nvSpPr>
        <p:spPr>
          <a:xfrm>
            <a:off x="436228" y="176299"/>
            <a:ext cx="7091672" cy="792162"/>
          </a:xfrm>
        </p:spPr>
        <p:txBody>
          <a:bodyPr/>
          <a:lstStyle/>
          <a:p>
            <a:r>
              <a:rPr lang="en-GB">
                <a:solidFill>
                  <a:srgbClr val="002060"/>
                </a:solidFill>
                <a:latin typeface="Calibri (Corps)"/>
              </a:rPr>
              <a:t>LES MANUTENTIONS: </a:t>
            </a:r>
          </a:p>
        </p:txBody>
      </p:sp>
      <p:sp>
        <p:nvSpPr>
          <p:cNvPr id="13" name="Rectangle à coins arrondis 12"/>
          <p:cNvSpPr/>
          <p:nvPr/>
        </p:nvSpPr>
        <p:spPr>
          <a:xfrm>
            <a:off x="1828800" y="4843186"/>
            <a:ext cx="1003182" cy="980266"/>
          </a:xfrm>
          <a:prstGeom prst="roundRect">
            <a:avLst/>
          </a:prstGeom>
          <a:blipFill rotWithShape="0">
            <a:blip r:embed="rId3"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14" name="Groupe 13"/>
          <p:cNvGrpSpPr/>
          <p:nvPr/>
        </p:nvGrpSpPr>
        <p:grpSpPr>
          <a:xfrm>
            <a:off x="883856" y="4946784"/>
            <a:ext cx="3024336" cy="1054543"/>
            <a:chOff x="-24713" y="2648405"/>
            <a:chExt cx="3024336" cy="3094712"/>
          </a:xfrm>
        </p:grpSpPr>
        <p:sp>
          <p:nvSpPr>
            <p:cNvPr id="15" name="Rectangle 14"/>
            <p:cNvSpPr/>
            <p:nvPr/>
          </p:nvSpPr>
          <p:spPr>
            <a:xfrm>
              <a:off x="1672" y="2648405"/>
              <a:ext cx="2653862" cy="98458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Rectangle 15"/>
            <p:cNvSpPr/>
            <p:nvPr/>
          </p:nvSpPr>
          <p:spPr>
            <a:xfrm>
              <a:off x="-24713" y="4758534"/>
              <a:ext cx="3024336" cy="98458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9352" tIns="149352" rIns="149352" bIns="0" numCol="1" spcCol="1270" anchor="t" anchorCtr="0">
              <a:noAutofit/>
            </a:bodyPr>
            <a:lstStyle/>
            <a:p>
              <a:pPr algn="ctr" defTabSz="933450">
                <a:lnSpc>
                  <a:spcPct val="90000"/>
                </a:lnSpc>
                <a:spcBef>
                  <a:spcPct val="0"/>
                </a:spcBef>
                <a:spcAft>
                  <a:spcPct val="35000"/>
                </a:spcAft>
              </a:pPr>
              <a:r>
                <a:rPr lang="fr-FR" sz="1400"/>
                <a:t>Etre vu de tous (port du gilet orange)</a:t>
              </a:r>
            </a:p>
            <a:p>
              <a:pPr algn="ctr" defTabSz="933450">
                <a:lnSpc>
                  <a:spcPct val="90000"/>
                </a:lnSpc>
                <a:spcBef>
                  <a:spcPct val="0"/>
                </a:spcBef>
                <a:spcAft>
                  <a:spcPct val="35000"/>
                </a:spcAft>
              </a:pPr>
              <a:endParaRPr lang="fr-FR" sz="1400"/>
            </a:p>
          </p:txBody>
        </p:sp>
      </p:grpSp>
      <p:sp>
        <p:nvSpPr>
          <p:cNvPr id="17" name="Rectangle à coins arrondis 16"/>
          <p:cNvSpPr/>
          <p:nvPr/>
        </p:nvSpPr>
        <p:spPr>
          <a:xfrm>
            <a:off x="5811204" y="4850683"/>
            <a:ext cx="713087" cy="944938"/>
          </a:xfrm>
          <a:prstGeom prst="roundRect">
            <a:avLst/>
          </a:prstGeom>
          <a:blipFill rotWithShape="0">
            <a:blip r:embed="rId4"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18" name="Groupe 17"/>
          <p:cNvGrpSpPr/>
          <p:nvPr/>
        </p:nvGrpSpPr>
        <p:grpSpPr>
          <a:xfrm>
            <a:off x="4941209" y="3813011"/>
            <a:ext cx="2844361" cy="2348381"/>
            <a:chOff x="2730533" y="2648408"/>
            <a:chExt cx="2844361" cy="2348381"/>
          </a:xfrm>
        </p:grpSpPr>
        <p:sp>
          <p:nvSpPr>
            <p:cNvPr id="19" name="Rectangle 18"/>
            <p:cNvSpPr/>
            <p:nvPr/>
          </p:nvSpPr>
          <p:spPr>
            <a:xfrm>
              <a:off x="2921032" y="2648408"/>
              <a:ext cx="2653862" cy="98458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0" name="Rectangle 19"/>
            <p:cNvSpPr/>
            <p:nvPr/>
          </p:nvSpPr>
          <p:spPr>
            <a:xfrm>
              <a:off x="2730533" y="4488879"/>
              <a:ext cx="2653862" cy="50791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9352" tIns="149352" rIns="149352" bIns="0" numCol="1" spcCol="1270" anchor="t" anchorCtr="0">
              <a:noAutofit/>
            </a:bodyPr>
            <a:lstStyle/>
            <a:p>
              <a:pPr algn="ctr" defTabSz="933450">
                <a:lnSpc>
                  <a:spcPct val="90000"/>
                </a:lnSpc>
                <a:spcBef>
                  <a:spcPct val="0"/>
                </a:spcBef>
                <a:spcAft>
                  <a:spcPct val="35000"/>
                </a:spcAft>
              </a:pPr>
              <a:r>
                <a:rPr lang="fr-FR" sz="1400"/>
                <a:t>Voir l’ensemble du chantier</a:t>
              </a:r>
            </a:p>
          </p:txBody>
        </p:sp>
      </p:grpSp>
      <p:sp>
        <p:nvSpPr>
          <p:cNvPr id="21" name="Rectangle à coins arrondis 20"/>
          <p:cNvSpPr/>
          <p:nvPr/>
        </p:nvSpPr>
        <p:spPr>
          <a:xfrm>
            <a:off x="9403135" y="4946784"/>
            <a:ext cx="886359" cy="955138"/>
          </a:xfrm>
          <a:prstGeom prst="roundRect">
            <a:avLst/>
          </a:prstGeom>
          <a:blipFill rotWithShape="0">
            <a:blip r:embed="rId5"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22" name="Groupe 21"/>
          <p:cNvGrpSpPr/>
          <p:nvPr/>
        </p:nvGrpSpPr>
        <p:grpSpPr>
          <a:xfrm>
            <a:off x="8608350" y="4046122"/>
            <a:ext cx="2751173" cy="2109539"/>
            <a:chOff x="5840392" y="2701498"/>
            <a:chExt cx="2751173" cy="2109539"/>
          </a:xfrm>
        </p:grpSpPr>
        <p:sp>
          <p:nvSpPr>
            <p:cNvPr id="23" name="Rectangle 22"/>
            <p:cNvSpPr/>
            <p:nvPr/>
          </p:nvSpPr>
          <p:spPr>
            <a:xfrm>
              <a:off x="5840392" y="2701498"/>
              <a:ext cx="2653862" cy="98458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4" name="Rectangle 23"/>
            <p:cNvSpPr/>
            <p:nvPr/>
          </p:nvSpPr>
          <p:spPr>
            <a:xfrm>
              <a:off x="5937703" y="4450997"/>
              <a:ext cx="2653862" cy="36004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9352" tIns="149352" rIns="149352" bIns="0" numCol="1" spcCol="1270" anchor="t" anchorCtr="0">
              <a:noAutofit/>
            </a:bodyPr>
            <a:lstStyle/>
            <a:p>
              <a:pPr algn="ctr" defTabSz="933450">
                <a:lnSpc>
                  <a:spcPct val="90000"/>
                </a:lnSpc>
                <a:spcBef>
                  <a:spcPct val="0"/>
                </a:spcBef>
                <a:spcAft>
                  <a:spcPct val="35000"/>
                </a:spcAft>
              </a:pPr>
              <a:r>
                <a:rPr lang="fr-FR" sz="1400"/>
                <a:t>Etre entendu et respecté</a:t>
              </a:r>
            </a:p>
          </p:txBody>
        </p:sp>
      </p:grpSp>
      <p:sp>
        <p:nvSpPr>
          <p:cNvPr id="25" name="ZoneTexte 24"/>
          <p:cNvSpPr txBox="1"/>
          <p:nvPr/>
        </p:nvSpPr>
        <p:spPr>
          <a:xfrm>
            <a:off x="5531672" y="1424113"/>
            <a:ext cx="5578591" cy="3570208"/>
          </a:xfrm>
          <a:prstGeom prst="rect">
            <a:avLst/>
          </a:prstGeom>
          <a:noFill/>
        </p:spPr>
        <p:txBody>
          <a:bodyPr wrap="square" rtlCol="0" anchor="t">
            <a:spAutoFit/>
          </a:bodyPr>
          <a:lstStyle/>
          <a:p>
            <a:pPr>
              <a:buFont typeface="Arial" pitchFamily="34" charset="0"/>
              <a:buChar char="•"/>
            </a:pPr>
            <a:r>
              <a:rPr lang="fr-FR"/>
              <a:t> Repère la zone de travail</a:t>
            </a:r>
          </a:p>
          <a:p>
            <a:pPr>
              <a:buFont typeface="Arial" pitchFamily="34" charset="0"/>
              <a:buChar char="•"/>
            </a:pPr>
            <a:r>
              <a:rPr lang="fr-FR"/>
              <a:t> Est dans une zone sécurisée</a:t>
            </a:r>
            <a:endParaRPr lang="fr-FR">
              <a:cs typeface="Calibri"/>
            </a:endParaRPr>
          </a:p>
          <a:p>
            <a:pPr>
              <a:buFont typeface="Arial" pitchFamily="34" charset="0"/>
              <a:buChar char="•"/>
            </a:pPr>
            <a:r>
              <a:rPr lang="fr-FR"/>
              <a:t> Est dédiée au rôle de vigie </a:t>
            </a:r>
            <a:r>
              <a:rPr lang="fr-FR" b="1" u="sng">
                <a:solidFill>
                  <a:srgbClr val="FF0000"/>
                </a:solidFill>
              </a:rPr>
              <a:t>uniquement</a:t>
            </a:r>
            <a:endParaRPr lang="fr-FR" b="1" u="sng">
              <a:solidFill>
                <a:srgbClr val="FF0000"/>
              </a:solidFill>
              <a:cs typeface="Calibri"/>
            </a:endParaRPr>
          </a:p>
          <a:p>
            <a:pPr>
              <a:buFont typeface="Arial" pitchFamily="34" charset="0"/>
              <a:buChar char="•"/>
            </a:pPr>
            <a:r>
              <a:rPr lang="fr-FR"/>
              <a:t> Est tout le temps présent sur la zone</a:t>
            </a:r>
            <a:endParaRPr lang="fr-FR">
              <a:cs typeface="Calibri"/>
            </a:endParaRPr>
          </a:p>
          <a:p>
            <a:pPr>
              <a:buFont typeface="Arial" pitchFamily="34" charset="0"/>
              <a:buChar char="•"/>
            </a:pPr>
            <a:r>
              <a:rPr lang="fr-FR"/>
              <a:t> Prévient les différentes personnes dans la zone de l’approche du danger </a:t>
            </a:r>
            <a:endParaRPr lang="fr-FR">
              <a:cs typeface="Calibri"/>
            </a:endParaRPr>
          </a:p>
          <a:p>
            <a:pPr>
              <a:buFont typeface="Arial" pitchFamily="34" charset="0"/>
              <a:buChar char="•"/>
            </a:pPr>
            <a:r>
              <a:rPr lang="fr-FR"/>
              <a:t> Est ferme et directif pour faire évacuer le personnel</a:t>
            </a:r>
            <a:endParaRPr lang="fr-FR">
              <a:cs typeface="Calibri"/>
            </a:endParaRPr>
          </a:p>
          <a:p>
            <a:pPr>
              <a:buFont typeface="Arial" pitchFamily="34" charset="0"/>
              <a:buChar char="•"/>
            </a:pPr>
            <a:r>
              <a:rPr lang="fr-FR"/>
              <a:t> Interdit l’accès à la zone de levage quand </a:t>
            </a:r>
            <a:endParaRPr lang="fr-FR">
              <a:cs typeface="Calibri"/>
            </a:endParaRPr>
          </a:p>
          <a:p>
            <a:r>
              <a:rPr lang="fr-FR"/>
              <a:t>c’est nécessaire</a:t>
            </a:r>
            <a:endParaRPr lang="fr-FR">
              <a:cs typeface="Calibri"/>
            </a:endParaRPr>
          </a:p>
          <a:p>
            <a:pPr>
              <a:buFont typeface="Arial" pitchFamily="34" charset="0"/>
              <a:buChar char="•"/>
            </a:pPr>
            <a:r>
              <a:rPr lang="fr-FR"/>
              <a:t> Communique avec le chef de manœuvre</a:t>
            </a:r>
            <a:endParaRPr lang="fr-FR">
              <a:cs typeface="Calibri"/>
            </a:endParaRPr>
          </a:p>
          <a:p>
            <a:pPr>
              <a:buFont typeface="Arial" pitchFamily="34" charset="0"/>
              <a:buChar char="•"/>
            </a:pPr>
            <a:r>
              <a:rPr lang="fr-FR">
                <a:solidFill>
                  <a:srgbClr val="FF0000"/>
                </a:solidFill>
              </a:rPr>
              <a:t>Mise en place d’une vigie selon l’étude sécurité</a:t>
            </a:r>
            <a:endParaRPr lang="fr-FR">
              <a:solidFill>
                <a:srgbClr val="FF0000"/>
              </a:solidFill>
              <a:cs typeface="Calibri"/>
            </a:endParaRPr>
          </a:p>
          <a:p>
            <a:pPr>
              <a:buFont typeface="Arial" pitchFamily="34" charset="0"/>
              <a:buChar char="•"/>
            </a:pPr>
            <a:endParaRPr lang="fr-FR" sz="1400"/>
          </a:p>
          <a:p>
            <a:pPr>
              <a:buFont typeface="Arial" pitchFamily="34" charset="0"/>
              <a:buChar char="•"/>
            </a:pPr>
            <a:endParaRPr lang="fr-FR" sz="1400"/>
          </a:p>
        </p:txBody>
      </p:sp>
      <p:sp>
        <p:nvSpPr>
          <p:cNvPr id="26" name="ZoneTexte 25"/>
          <p:cNvSpPr txBox="1"/>
          <p:nvPr/>
        </p:nvSpPr>
        <p:spPr>
          <a:xfrm>
            <a:off x="581689" y="1512096"/>
            <a:ext cx="4949983" cy="3416320"/>
          </a:xfrm>
          <a:prstGeom prst="rect">
            <a:avLst/>
          </a:prstGeom>
          <a:noFill/>
        </p:spPr>
        <p:txBody>
          <a:bodyPr wrap="square" rtlCol="0" anchor="t">
            <a:spAutoFit/>
          </a:bodyPr>
          <a:lstStyle/>
          <a:p>
            <a:pPr>
              <a:buFont typeface="Arial" pitchFamily="34" charset="0"/>
              <a:buChar char="•"/>
            </a:pPr>
            <a:r>
              <a:rPr lang="fr-FR" dirty="0"/>
              <a:t> Est formée au rôle de </a:t>
            </a:r>
            <a:r>
              <a:rPr lang="fr-FR" b="1" dirty="0">
                <a:solidFill>
                  <a:srgbClr val="FF0000"/>
                </a:solidFill>
              </a:rPr>
              <a:t>vigie</a:t>
            </a:r>
          </a:p>
          <a:p>
            <a:pPr>
              <a:buFont typeface="Arial" pitchFamily="34" charset="0"/>
              <a:buChar char="•"/>
            </a:pPr>
            <a:r>
              <a:rPr lang="fr-FR" dirty="0"/>
              <a:t> Est en bonne condition</a:t>
            </a:r>
            <a:endParaRPr lang="fr-FR" dirty="0">
              <a:cs typeface="Calibri"/>
            </a:endParaRPr>
          </a:p>
          <a:p>
            <a:pPr>
              <a:buFont typeface="Arial" pitchFamily="34" charset="0"/>
              <a:buChar char="•"/>
            </a:pPr>
            <a:r>
              <a:rPr lang="fr-FR" dirty="0"/>
              <a:t> Doit s’informer :</a:t>
            </a:r>
            <a:endParaRPr lang="fr-FR" dirty="0">
              <a:cs typeface="Calibri"/>
            </a:endParaRPr>
          </a:p>
          <a:p>
            <a:pPr lvl="1">
              <a:buFont typeface="Wingdings" pitchFamily="2" charset="2"/>
              <a:buChar char="ü"/>
            </a:pPr>
            <a:r>
              <a:rPr lang="fr-FR" dirty="0"/>
              <a:t>du type de manutention</a:t>
            </a:r>
            <a:endParaRPr lang="fr-FR" dirty="0">
              <a:cs typeface="Calibri"/>
            </a:endParaRPr>
          </a:p>
          <a:p>
            <a:pPr lvl="1">
              <a:buFont typeface="Wingdings" pitchFamily="2" charset="2"/>
              <a:buChar char="ü"/>
            </a:pPr>
            <a:r>
              <a:rPr lang="fr-FR" dirty="0"/>
              <a:t>des mesures de prévention et de protection mises en place</a:t>
            </a:r>
            <a:endParaRPr lang="fr-FR" dirty="0">
              <a:cs typeface="Calibri"/>
            </a:endParaRPr>
          </a:p>
          <a:p>
            <a:pPr lvl="1">
              <a:buFont typeface="Wingdings" pitchFamily="2" charset="2"/>
              <a:buChar char="ü"/>
            </a:pPr>
            <a:r>
              <a:rPr lang="fr-FR" dirty="0"/>
              <a:t>de la nature de la tâche en tant que vigie</a:t>
            </a:r>
            <a:endParaRPr lang="fr-FR" dirty="0">
              <a:cs typeface="Calibri"/>
            </a:endParaRPr>
          </a:p>
          <a:p>
            <a:pPr>
              <a:buFont typeface="Arial" pitchFamily="34" charset="0"/>
              <a:buChar char="•"/>
            </a:pPr>
            <a:r>
              <a:rPr lang="fr-FR" dirty="0"/>
              <a:t> Participe au moment sécurité avec le chef de manœuvre et le levageur (pontier, grutier…)</a:t>
            </a:r>
            <a:endParaRPr lang="fr-FR" dirty="0">
              <a:cs typeface="Calibri"/>
            </a:endParaRPr>
          </a:p>
          <a:p>
            <a:pPr>
              <a:buFont typeface="Arial" pitchFamily="34" charset="0"/>
              <a:buChar char="•"/>
            </a:pPr>
            <a:r>
              <a:rPr lang="fr-FR" dirty="0"/>
              <a:t> </a:t>
            </a:r>
            <a:r>
              <a:rPr lang="fr-FR" dirty="0">
                <a:latin typeface="Calibri (Corps)"/>
              </a:rPr>
              <a:t>Il est équipé d’un gilet orange fluorescent (HV) marqué de la lettre« V »</a:t>
            </a:r>
          </a:p>
          <a:p>
            <a:pPr>
              <a:buFont typeface="Arial" pitchFamily="34" charset="0"/>
              <a:buChar char="•"/>
            </a:pPr>
            <a:endParaRPr lang="fr-FR" dirty="0">
              <a:cs typeface="Calibri"/>
            </a:endParaRPr>
          </a:p>
        </p:txBody>
      </p:sp>
      <p:pic>
        <p:nvPicPr>
          <p:cNvPr id="27" name="Image 26">
            <a:extLst>
              <a:ext uri="{FF2B5EF4-FFF2-40B4-BE49-F238E27FC236}">
                <a16:creationId xmlns:a16="http://schemas.microsoft.com/office/drawing/2014/main" id="{13596B11-EC3B-49D6-AC3E-1CAEAB5B55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46314" y="179072"/>
            <a:ext cx="1875541" cy="789389"/>
          </a:xfrm>
          <a:prstGeom prst="rect">
            <a:avLst/>
          </a:prstGeom>
        </p:spPr>
      </p:pic>
      <p:sp>
        <p:nvSpPr>
          <p:cNvPr id="28" name="ZoneTexte 27">
            <a:extLst>
              <a:ext uri="{FF2B5EF4-FFF2-40B4-BE49-F238E27FC236}">
                <a16:creationId xmlns:a16="http://schemas.microsoft.com/office/drawing/2014/main" id="{CBFBEB6D-BB20-4175-B763-DEA2CDF65861}"/>
              </a:ext>
            </a:extLst>
          </p:cNvPr>
          <p:cNvSpPr txBox="1"/>
          <p:nvPr/>
        </p:nvSpPr>
        <p:spPr>
          <a:xfrm>
            <a:off x="1828800" y="6367587"/>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29" name="Rectangle 28">
            <a:extLst>
              <a:ext uri="{FF2B5EF4-FFF2-40B4-BE49-F238E27FC236}">
                <a16:creationId xmlns:a16="http://schemas.microsoft.com/office/drawing/2014/main" id="{2B56053C-54E2-4A9F-BD24-3D623883A204}"/>
              </a:ext>
            </a:extLst>
          </p:cNvPr>
          <p:cNvSpPr/>
          <p:nvPr/>
        </p:nvSpPr>
        <p:spPr>
          <a:xfrm>
            <a:off x="724972" y="1167257"/>
            <a:ext cx="708848" cy="341632"/>
          </a:xfrm>
          <a:prstGeom prst="rect">
            <a:avLst/>
          </a:prstGeom>
        </p:spPr>
        <p:txBody>
          <a:bodyPr wrap="none">
            <a:spAutoFit/>
          </a:bodyPr>
          <a:lstStyle/>
          <a:p>
            <a:pPr>
              <a:lnSpc>
                <a:spcPct val="90000"/>
              </a:lnSpc>
              <a:buFontTx/>
              <a:buNone/>
            </a:pPr>
            <a:r>
              <a:rPr lang="fr-FR">
                <a:solidFill>
                  <a:schemeClr val="tx2"/>
                </a:solidFill>
              </a:rPr>
              <a:t>Vigie:</a:t>
            </a:r>
            <a:endParaRPr lang="en-US">
              <a:solidFill>
                <a:schemeClr val="tx2"/>
              </a:solidFill>
            </a:endParaRPr>
          </a:p>
        </p:txBody>
      </p:sp>
      <p:sp>
        <p:nvSpPr>
          <p:cNvPr id="4" name="Espace réservé de la date 3">
            <a:extLst>
              <a:ext uri="{FF2B5EF4-FFF2-40B4-BE49-F238E27FC236}">
                <a16:creationId xmlns:a16="http://schemas.microsoft.com/office/drawing/2014/main" id="{89F15053-CC78-4128-AEAE-BBD5EE241BB9}"/>
              </a:ext>
            </a:extLst>
          </p:cNvPr>
          <p:cNvSpPr>
            <a:spLocks noGrp="1"/>
          </p:cNvSpPr>
          <p:nvPr>
            <p:ph type="dt" sz="half" idx="10"/>
          </p:nvPr>
        </p:nvSpPr>
        <p:spPr>
          <a:xfrm>
            <a:off x="89747" y="6415856"/>
            <a:ext cx="2472271" cy="365125"/>
          </a:xfrm>
        </p:spPr>
        <p:txBody>
          <a:bodyPr/>
          <a:lstStyle/>
          <a:p>
            <a:fld id="{A6C88598-4771-490F-84A1-D7C531FFF798}" type="datetime1">
              <a:rPr lang="fr-FR" smtClean="0"/>
              <a:t>27/03/2024</a:t>
            </a:fld>
            <a:endParaRPr lang="fr-FR"/>
          </a:p>
        </p:txBody>
      </p:sp>
      <p:sp>
        <p:nvSpPr>
          <p:cNvPr id="5" name="Espace réservé du numéro de diapositive 4">
            <a:extLst>
              <a:ext uri="{FF2B5EF4-FFF2-40B4-BE49-F238E27FC236}">
                <a16:creationId xmlns:a16="http://schemas.microsoft.com/office/drawing/2014/main" id="{CAFB5F0C-CEEA-4787-9D0A-7B76158D2979}"/>
              </a:ext>
            </a:extLst>
          </p:cNvPr>
          <p:cNvSpPr>
            <a:spLocks noGrp="1"/>
          </p:cNvSpPr>
          <p:nvPr>
            <p:ph type="sldNum" sz="quarter" idx="12"/>
          </p:nvPr>
        </p:nvSpPr>
        <p:spPr/>
        <p:txBody>
          <a:bodyPr/>
          <a:lstStyle/>
          <a:p>
            <a:fld id="{3746BD9C-EB79-4C44-A661-EB129AA754D7}" type="slidenum">
              <a:rPr lang="fr-FR" smtClean="0"/>
              <a:t>40</a:t>
            </a:fld>
            <a:endParaRPr lang="fr-FR"/>
          </a:p>
        </p:txBody>
      </p:sp>
      <p:sp>
        <p:nvSpPr>
          <p:cNvPr id="30" name="ZoneTexte 29">
            <a:extLst>
              <a:ext uri="{FF2B5EF4-FFF2-40B4-BE49-F238E27FC236}">
                <a16:creationId xmlns:a16="http://schemas.microsoft.com/office/drawing/2014/main" id="{C1588038-827C-4B22-8BAC-2EF15B379C1D}"/>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25899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6921"/>
                                        </p:tgtEl>
                                        <p:attrNameLst>
                                          <p:attrName>style.visibility</p:attrName>
                                        </p:attrNameLst>
                                      </p:cBhvr>
                                      <p:to>
                                        <p:strVal val="visible"/>
                                      </p:to>
                                    </p:set>
                                    <p:anim calcmode="lin" valueType="num">
                                      <p:cBhvr additive="base">
                                        <p:cTn id="7" dur="500" fill="hold"/>
                                        <p:tgtEl>
                                          <p:spTgt spid="166921"/>
                                        </p:tgtEl>
                                        <p:attrNameLst>
                                          <p:attrName>ppt_x</p:attrName>
                                        </p:attrNameLst>
                                      </p:cBhvr>
                                      <p:tavLst>
                                        <p:tav tm="0">
                                          <p:val>
                                            <p:strVal val="#ppt_x"/>
                                          </p:val>
                                        </p:tav>
                                        <p:tav tm="100000">
                                          <p:val>
                                            <p:strVal val="#ppt_x"/>
                                          </p:val>
                                        </p:tav>
                                      </p:tavLst>
                                    </p:anim>
                                    <p:anim calcmode="lin" valueType="num">
                                      <p:cBhvr additive="base">
                                        <p:cTn id="8" dur="500" fill="hold"/>
                                        <p:tgtEl>
                                          <p:spTgt spid="1669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6D41C90-4ADC-40F0-9A9C-76C1E697AE9A}"/>
              </a:ext>
            </a:extLst>
          </p:cNvPr>
          <p:cNvSpPr>
            <a:spLocks noGrp="1"/>
          </p:cNvSpPr>
          <p:nvPr>
            <p:ph type="dt" sz="half" idx="10"/>
          </p:nvPr>
        </p:nvSpPr>
        <p:spPr>
          <a:xfrm>
            <a:off x="270032" y="6415856"/>
            <a:ext cx="2472271" cy="365125"/>
          </a:xfrm>
        </p:spPr>
        <p:txBody>
          <a:bodyPr/>
          <a:lstStyle/>
          <a:p>
            <a:fld id="{813B820B-F2E0-41EA-AD7D-65A7A131C70E}" type="datetime1">
              <a:rPr lang="fr-FR" smtClean="0"/>
              <a:t>27/03/2024</a:t>
            </a:fld>
            <a:endParaRPr lang="fr-FR"/>
          </a:p>
        </p:txBody>
      </p:sp>
      <p:sp>
        <p:nvSpPr>
          <p:cNvPr id="3" name="Espace réservé du numéro de diapositive 2">
            <a:extLst>
              <a:ext uri="{FF2B5EF4-FFF2-40B4-BE49-F238E27FC236}">
                <a16:creationId xmlns:a16="http://schemas.microsoft.com/office/drawing/2014/main" id="{1C324117-95C3-4371-8FB1-F0C3D2509321}"/>
              </a:ext>
            </a:extLst>
          </p:cNvPr>
          <p:cNvSpPr>
            <a:spLocks noGrp="1"/>
          </p:cNvSpPr>
          <p:nvPr>
            <p:ph type="sldNum" sz="quarter" idx="12"/>
          </p:nvPr>
        </p:nvSpPr>
        <p:spPr/>
        <p:txBody>
          <a:bodyPr/>
          <a:lstStyle/>
          <a:p>
            <a:fld id="{3746BD9C-EB79-4C44-A661-EB129AA754D7}" type="slidenum">
              <a:rPr lang="fr-FR" smtClean="0"/>
              <a:t>41</a:t>
            </a:fld>
            <a:endParaRPr lang="fr-FR"/>
          </a:p>
        </p:txBody>
      </p:sp>
      <p:sp>
        <p:nvSpPr>
          <p:cNvPr id="4" name="Rectangle 13">
            <a:extLst>
              <a:ext uri="{FF2B5EF4-FFF2-40B4-BE49-F238E27FC236}">
                <a16:creationId xmlns:a16="http://schemas.microsoft.com/office/drawing/2014/main" id="{C4E10572-A28A-47F4-AAC2-BE4F7A3A9CD2}"/>
              </a:ext>
            </a:extLst>
          </p:cNvPr>
          <p:cNvSpPr txBox="1">
            <a:spLocks noChangeArrowheads="1"/>
          </p:cNvSpPr>
          <p:nvPr/>
        </p:nvSpPr>
        <p:spPr>
          <a:xfrm>
            <a:off x="879658" y="212117"/>
            <a:ext cx="4824856" cy="792162"/>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b="1" err="1">
                <a:solidFill>
                  <a:srgbClr val="002060"/>
                </a:solidFill>
                <a:latin typeface="Calibri (Corps)"/>
              </a:rPr>
              <a:t>Boîte</a:t>
            </a:r>
            <a:r>
              <a:rPr lang="en-GB" b="1">
                <a:solidFill>
                  <a:srgbClr val="002060"/>
                </a:solidFill>
                <a:latin typeface="Calibri (Corps)"/>
              </a:rPr>
              <a:t> à </a:t>
            </a:r>
            <a:r>
              <a:rPr lang="en-GB" b="1" err="1">
                <a:solidFill>
                  <a:srgbClr val="002060"/>
                </a:solidFill>
                <a:latin typeface="Calibri (Corps)"/>
              </a:rPr>
              <a:t>clés</a:t>
            </a:r>
            <a:r>
              <a:rPr lang="en-GB" b="1">
                <a:solidFill>
                  <a:srgbClr val="002060"/>
                </a:solidFill>
                <a:latin typeface="Calibri (Corps)"/>
              </a:rPr>
              <a:t> </a:t>
            </a:r>
          </a:p>
        </p:txBody>
      </p:sp>
      <p:sp>
        <p:nvSpPr>
          <p:cNvPr id="5" name="ZoneTexte 4">
            <a:extLst>
              <a:ext uri="{FF2B5EF4-FFF2-40B4-BE49-F238E27FC236}">
                <a16:creationId xmlns:a16="http://schemas.microsoft.com/office/drawing/2014/main" id="{C8012192-2D4F-42E1-979A-76035FAF291A}"/>
              </a:ext>
            </a:extLst>
          </p:cNvPr>
          <p:cNvSpPr txBox="1"/>
          <p:nvPr/>
        </p:nvSpPr>
        <p:spPr>
          <a:xfrm>
            <a:off x="1828800" y="6367587"/>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6" name="ZoneTexte 5">
            <a:extLst>
              <a:ext uri="{FF2B5EF4-FFF2-40B4-BE49-F238E27FC236}">
                <a16:creationId xmlns:a16="http://schemas.microsoft.com/office/drawing/2014/main" id="{09BB793A-95DE-46D7-8E0D-81C36D56C00E}"/>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7" name="ZoneTexte 6">
            <a:extLst>
              <a:ext uri="{FF2B5EF4-FFF2-40B4-BE49-F238E27FC236}">
                <a16:creationId xmlns:a16="http://schemas.microsoft.com/office/drawing/2014/main" id="{A08B6CDC-19FB-434E-880B-5B6D6F2E9692}"/>
              </a:ext>
            </a:extLst>
          </p:cNvPr>
          <p:cNvSpPr txBox="1"/>
          <p:nvPr/>
        </p:nvSpPr>
        <p:spPr>
          <a:xfrm>
            <a:off x="754919" y="1197077"/>
            <a:ext cx="5413070" cy="3231654"/>
          </a:xfrm>
          <a:prstGeom prst="rect">
            <a:avLst/>
          </a:prstGeom>
          <a:noFill/>
        </p:spPr>
        <p:txBody>
          <a:bodyPr wrap="square" rtlCol="0" anchor="t">
            <a:spAutoFit/>
          </a:bodyPr>
          <a:lstStyle/>
          <a:p>
            <a:pPr lvl="0"/>
            <a:r>
              <a:rPr lang="fr-FR" sz="2400" b="1" u="sng">
                <a:solidFill>
                  <a:srgbClr val="000000"/>
                </a:solidFill>
                <a:latin typeface="Arial"/>
                <a:cs typeface="Arial"/>
              </a:rPr>
              <a:t>La boite à clés</a:t>
            </a:r>
            <a:r>
              <a:rPr lang="fr-FR" sz="2400" b="1">
                <a:solidFill>
                  <a:srgbClr val="000000"/>
                </a:solidFill>
                <a:latin typeface="Arial"/>
                <a:cs typeface="Arial"/>
              </a:rPr>
              <a:t> :</a:t>
            </a:r>
          </a:p>
          <a:p>
            <a:endParaRPr lang="fr-FR" sz="2400" b="1">
              <a:solidFill>
                <a:srgbClr val="000000"/>
              </a:solidFill>
              <a:latin typeface="Arial"/>
              <a:cs typeface="Arial"/>
            </a:endParaRPr>
          </a:p>
          <a:p>
            <a:pPr lvl="0"/>
            <a:r>
              <a:rPr lang="fr-FR" b="1">
                <a:solidFill>
                  <a:srgbClr val="FF0000"/>
                </a:solidFill>
                <a:latin typeface="Arial"/>
                <a:cs typeface="Arial"/>
              </a:rPr>
              <a:t>Le code utilisateur est personnel</a:t>
            </a:r>
          </a:p>
          <a:p>
            <a:pPr lvl="0"/>
            <a:r>
              <a:rPr lang="fr-FR" sz="1500" u="sng">
                <a:solidFill>
                  <a:srgbClr val="000000"/>
                </a:solidFill>
                <a:latin typeface="Arial"/>
                <a:cs typeface="Arial"/>
              </a:rPr>
              <a:t>Avant d’utiliser le pont (ou l’engin)</a:t>
            </a:r>
            <a:r>
              <a:rPr lang="fr-FR" sz="1500">
                <a:solidFill>
                  <a:srgbClr val="000000"/>
                </a:solidFill>
                <a:latin typeface="Arial"/>
                <a:cs typeface="Arial"/>
              </a:rPr>
              <a:t>:</a:t>
            </a:r>
          </a:p>
          <a:p>
            <a:pPr marL="285750" lvl="0" indent="-285750">
              <a:buFont typeface="Wingdings" panose="05000000000000000000" pitchFamily="2" charset="2"/>
              <a:buChar char="§"/>
            </a:pPr>
            <a:r>
              <a:rPr lang="fr-FR" sz="1500">
                <a:solidFill>
                  <a:srgbClr val="000000"/>
                </a:solidFill>
                <a:latin typeface="Arial"/>
                <a:cs typeface="Arial"/>
              </a:rPr>
              <a:t>Chaque utilisateur doit prendre la clé avec le code personnel qui lui a été remis</a:t>
            </a:r>
          </a:p>
          <a:p>
            <a:pPr marL="285750" lvl="0" indent="-285750">
              <a:buFont typeface="Wingdings" panose="05000000000000000000" pitchFamily="2" charset="2"/>
              <a:buChar char="§"/>
            </a:pPr>
            <a:r>
              <a:rPr lang="fr-FR" sz="1500">
                <a:solidFill>
                  <a:srgbClr val="000000"/>
                </a:solidFill>
                <a:latin typeface="Arial"/>
                <a:cs typeface="Arial"/>
              </a:rPr>
              <a:t>Il est formellement interdit de laisser la radio commande (R/C) avec la clé dessus sans surveillance</a:t>
            </a:r>
          </a:p>
          <a:p>
            <a:pPr marL="285750" lvl="0" indent="-285750">
              <a:buFont typeface="Wingdings" panose="05000000000000000000" pitchFamily="2" charset="2"/>
              <a:buChar char="§"/>
            </a:pPr>
            <a:r>
              <a:rPr lang="fr-FR" sz="1500">
                <a:solidFill>
                  <a:srgbClr val="000000"/>
                </a:solidFill>
                <a:latin typeface="Arial"/>
                <a:cs typeface="Arial"/>
              </a:rPr>
              <a:t>Il est formellement interdit de donner son code personnel, de donner la R/C ou l’engin sans avoir remis la clé sur la boite</a:t>
            </a:r>
          </a:p>
          <a:p>
            <a:pPr lvl="1"/>
            <a:endParaRPr lang="fr-FR"/>
          </a:p>
        </p:txBody>
      </p:sp>
      <p:sp>
        <p:nvSpPr>
          <p:cNvPr id="8" name="ZoneTexte 7">
            <a:extLst>
              <a:ext uri="{FF2B5EF4-FFF2-40B4-BE49-F238E27FC236}">
                <a16:creationId xmlns:a16="http://schemas.microsoft.com/office/drawing/2014/main" id="{2694DCF7-57B8-4A35-8D50-20C9096C0BCF}"/>
              </a:ext>
            </a:extLst>
          </p:cNvPr>
          <p:cNvSpPr txBox="1"/>
          <p:nvPr/>
        </p:nvSpPr>
        <p:spPr>
          <a:xfrm>
            <a:off x="6721605" y="1197077"/>
            <a:ext cx="4774964" cy="2908489"/>
          </a:xfrm>
          <a:prstGeom prst="rect">
            <a:avLst/>
          </a:prstGeom>
          <a:noFill/>
        </p:spPr>
        <p:txBody>
          <a:bodyPr wrap="square" rtlCol="0" anchor="t">
            <a:spAutoFit/>
          </a:bodyPr>
          <a:lstStyle/>
          <a:p>
            <a:pPr lvl="0"/>
            <a:r>
              <a:rPr lang="fr-FR" sz="2400" b="1" u="sng">
                <a:solidFill>
                  <a:srgbClr val="000000"/>
                </a:solidFill>
                <a:latin typeface="Arial"/>
                <a:cs typeface="Arial"/>
              </a:rPr>
              <a:t>Le carnet de bord</a:t>
            </a:r>
            <a:r>
              <a:rPr lang="fr-FR" sz="2400" b="1">
                <a:solidFill>
                  <a:srgbClr val="000000"/>
                </a:solidFill>
                <a:latin typeface="Arial"/>
                <a:cs typeface="Arial"/>
              </a:rPr>
              <a:t> :</a:t>
            </a:r>
          </a:p>
          <a:p>
            <a:endParaRPr lang="fr-FR" b="1">
              <a:solidFill>
                <a:srgbClr val="FF0000"/>
              </a:solidFill>
              <a:latin typeface="Arial"/>
              <a:cs typeface="Arial"/>
            </a:endParaRPr>
          </a:p>
          <a:p>
            <a:pPr lvl="0"/>
            <a:r>
              <a:rPr lang="fr-FR" b="1">
                <a:solidFill>
                  <a:srgbClr val="FF0000"/>
                </a:solidFill>
                <a:latin typeface="Arial"/>
                <a:cs typeface="Arial"/>
              </a:rPr>
              <a:t>Il est l’outil de suivi principal des ponts</a:t>
            </a:r>
            <a:endParaRPr lang="fr-FR">
              <a:latin typeface="Arial"/>
              <a:cs typeface="Arial"/>
            </a:endParaRPr>
          </a:p>
          <a:p>
            <a:pPr lvl="0"/>
            <a:r>
              <a:rPr lang="fr-FR" sz="1500" u="sng">
                <a:solidFill>
                  <a:srgbClr val="000000"/>
                </a:solidFill>
                <a:latin typeface="Arial"/>
                <a:cs typeface="Arial"/>
              </a:rPr>
              <a:t>Il doit être</a:t>
            </a:r>
            <a:r>
              <a:rPr lang="fr-FR" sz="1500">
                <a:solidFill>
                  <a:srgbClr val="000000"/>
                </a:solidFill>
                <a:latin typeface="Arial"/>
                <a:cs typeface="Arial"/>
              </a:rPr>
              <a:t> :</a:t>
            </a:r>
            <a:endParaRPr lang="fr-FR" sz="1500" b="1">
              <a:solidFill>
                <a:srgbClr val="FF0000"/>
              </a:solidFill>
              <a:latin typeface="Arial"/>
              <a:cs typeface="Arial"/>
            </a:endParaRPr>
          </a:p>
          <a:p>
            <a:pPr marL="285750" lvl="0" indent="-285750">
              <a:buFont typeface="Wingdings" panose="05000000000000000000" pitchFamily="2" charset="2"/>
              <a:buChar char="§"/>
            </a:pPr>
            <a:r>
              <a:rPr lang="fr-FR" sz="1500">
                <a:solidFill>
                  <a:srgbClr val="000000"/>
                </a:solidFill>
                <a:latin typeface="Arial"/>
                <a:cs typeface="Arial"/>
              </a:rPr>
              <a:t>Consulté avant l’utilisation des ponts</a:t>
            </a:r>
          </a:p>
          <a:p>
            <a:pPr marL="285750" lvl="0" indent="-285750">
              <a:buFont typeface="Wingdings" panose="05000000000000000000" pitchFamily="2" charset="2"/>
              <a:buChar char="§"/>
            </a:pPr>
            <a:r>
              <a:rPr lang="fr-FR" sz="1500">
                <a:solidFill>
                  <a:srgbClr val="000000"/>
                </a:solidFill>
                <a:latin typeface="Arial"/>
                <a:cs typeface="Arial"/>
              </a:rPr>
              <a:t>Rempli après les essais de prises de poste</a:t>
            </a:r>
          </a:p>
          <a:p>
            <a:pPr marL="285750" lvl="0" indent="-285750">
              <a:buFont typeface="Wingdings" panose="05000000000000000000" pitchFamily="2" charset="2"/>
              <a:buChar char="§"/>
            </a:pPr>
            <a:r>
              <a:rPr lang="fr-FR" sz="1500">
                <a:solidFill>
                  <a:srgbClr val="000000"/>
                </a:solidFill>
                <a:latin typeface="Arial"/>
                <a:cs typeface="Arial"/>
              </a:rPr>
              <a:t>Renseigné en cas de panne ou de dysfonctionnement</a:t>
            </a:r>
          </a:p>
          <a:p>
            <a:pPr marL="285750" indent="-285750">
              <a:buFont typeface="Wingdings" panose="05000000000000000000" pitchFamily="2" charset="2"/>
              <a:buChar char="§"/>
            </a:pPr>
            <a:r>
              <a:rPr lang="fr-FR" sz="1500">
                <a:solidFill>
                  <a:srgbClr val="000000"/>
                </a:solidFill>
                <a:latin typeface="Arial"/>
                <a:cs typeface="Arial"/>
              </a:rPr>
              <a:t>Rempli en fin d’utilisation             toutes anomalies ou restrictions doivent être inscrites sur le rapport</a:t>
            </a:r>
          </a:p>
          <a:p>
            <a:pPr lvl="1"/>
            <a:endParaRPr lang="fr-FR"/>
          </a:p>
        </p:txBody>
      </p:sp>
      <p:cxnSp>
        <p:nvCxnSpPr>
          <p:cNvPr id="10" name="Connecteur droit avec flèche 9">
            <a:extLst>
              <a:ext uri="{FF2B5EF4-FFF2-40B4-BE49-F238E27FC236}">
                <a16:creationId xmlns:a16="http://schemas.microsoft.com/office/drawing/2014/main" id="{B455C295-1785-4767-9701-5169DD08246D}"/>
              </a:ext>
            </a:extLst>
          </p:cNvPr>
          <p:cNvCxnSpPr/>
          <p:nvPr/>
        </p:nvCxnSpPr>
        <p:spPr>
          <a:xfrm>
            <a:off x="9268288" y="3429939"/>
            <a:ext cx="5237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9CF9EEDC-9F79-4221-92AD-30E4D7B6E5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9087" y="4142994"/>
            <a:ext cx="4544733" cy="1808741"/>
          </a:xfrm>
          <a:prstGeom prst="rect">
            <a:avLst/>
          </a:prstGeom>
        </p:spPr>
      </p:pic>
      <p:sp>
        <p:nvSpPr>
          <p:cNvPr id="13" name="ZoneTexte 12">
            <a:extLst>
              <a:ext uri="{FF2B5EF4-FFF2-40B4-BE49-F238E27FC236}">
                <a16:creationId xmlns:a16="http://schemas.microsoft.com/office/drawing/2014/main" id="{205BE1EC-3342-42B7-A30D-D74CD178D03F}"/>
              </a:ext>
            </a:extLst>
          </p:cNvPr>
          <p:cNvSpPr txBox="1"/>
          <p:nvPr/>
        </p:nvSpPr>
        <p:spPr>
          <a:xfrm>
            <a:off x="6694958" y="4374438"/>
            <a:ext cx="4801611" cy="1200329"/>
          </a:xfrm>
          <a:prstGeom prst="rect">
            <a:avLst/>
          </a:prstGeom>
          <a:noFill/>
        </p:spPr>
        <p:txBody>
          <a:bodyPr wrap="square" rtlCol="0">
            <a:spAutoFit/>
          </a:bodyPr>
          <a:lstStyle/>
          <a:p>
            <a:r>
              <a:rPr lang="fr-FR" b="1">
                <a:solidFill>
                  <a:srgbClr val="000000"/>
                </a:solidFill>
              </a:rPr>
              <a:t>En fin d’utilisation de l’engin ou autre matériel, remettre la clé au tableau en respectant les emplacements définis.</a:t>
            </a:r>
          </a:p>
          <a:p>
            <a:endParaRPr lang="fr-FR"/>
          </a:p>
        </p:txBody>
      </p:sp>
    </p:spTree>
    <p:extLst>
      <p:ext uri="{BB962C8B-B14F-4D97-AF65-F5344CB8AC3E}">
        <p14:creationId xmlns:p14="http://schemas.microsoft.com/office/powerpoint/2010/main" val="35360918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A320CA-0578-4006-BCF3-EBA6F7BFDA3A}"/>
              </a:ext>
            </a:extLst>
          </p:cNvPr>
          <p:cNvSpPr/>
          <p:nvPr/>
        </p:nvSpPr>
        <p:spPr>
          <a:xfrm>
            <a:off x="2164230" y="117041"/>
            <a:ext cx="7764561" cy="677108"/>
          </a:xfrm>
          <a:prstGeom prst="rect">
            <a:avLst/>
          </a:prstGeom>
        </p:spPr>
        <p:txBody>
          <a:bodyPr wrap="none">
            <a:spAutoFit/>
          </a:bodyPr>
          <a:lstStyle/>
          <a:p>
            <a:r>
              <a:rPr lang="fr-FR" sz="3800" b="1" u="sng">
                <a:solidFill>
                  <a:srgbClr val="002060"/>
                </a:solidFill>
              </a:rPr>
              <a:t>Dangers / risques communs généraux</a:t>
            </a:r>
            <a:endParaRPr lang="fr-FR" sz="3800"/>
          </a:p>
        </p:txBody>
      </p:sp>
      <p:pic>
        <p:nvPicPr>
          <p:cNvPr id="3" name="Image 2">
            <a:extLst>
              <a:ext uri="{FF2B5EF4-FFF2-40B4-BE49-F238E27FC236}">
                <a16:creationId xmlns:a16="http://schemas.microsoft.com/office/drawing/2014/main" id="{4F0FC2E3-85F4-42B5-9BDF-BFC4E7510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4751" y="1018616"/>
            <a:ext cx="981992" cy="889351"/>
          </a:xfrm>
          <a:prstGeom prst="rect">
            <a:avLst/>
          </a:prstGeom>
        </p:spPr>
      </p:pic>
      <p:sp>
        <p:nvSpPr>
          <p:cNvPr id="4" name="ZoneTexte 3">
            <a:extLst>
              <a:ext uri="{FF2B5EF4-FFF2-40B4-BE49-F238E27FC236}">
                <a16:creationId xmlns:a16="http://schemas.microsoft.com/office/drawing/2014/main" id="{D7836DB5-0740-4CBE-BE5A-E4F567CF4AD0}"/>
              </a:ext>
            </a:extLst>
          </p:cNvPr>
          <p:cNvSpPr txBox="1"/>
          <p:nvPr/>
        </p:nvSpPr>
        <p:spPr>
          <a:xfrm>
            <a:off x="10093018" y="1929513"/>
            <a:ext cx="963725" cy="369332"/>
          </a:xfrm>
          <a:prstGeom prst="rect">
            <a:avLst/>
          </a:prstGeom>
          <a:noFill/>
        </p:spPr>
        <p:txBody>
          <a:bodyPr wrap="none" rtlCol="0">
            <a:spAutoFit/>
          </a:bodyPr>
          <a:lstStyle/>
          <a:p>
            <a:r>
              <a:rPr lang="fr-FR"/>
              <a:t>Chaleur </a:t>
            </a:r>
          </a:p>
        </p:txBody>
      </p:sp>
      <p:pic>
        <p:nvPicPr>
          <p:cNvPr id="5" name="Image 4">
            <a:extLst>
              <a:ext uri="{FF2B5EF4-FFF2-40B4-BE49-F238E27FC236}">
                <a16:creationId xmlns:a16="http://schemas.microsoft.com/office/drawing/2014/main" id="{52A9C36E-1ECD-47AA-B33E-044ECB01DF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6060" y="1007104"/>
            <a:ext cx="976722" cy="874184"/>
          </a:xfrm>
          <a:prstGeom prst="rect">
            <a:avLst/>
          </a:prstGeom>
        </p:spPr>
      </p:pic>
      <p:sp>
        <p:nvSpPr>
          <p:cNvPr id="6" name="ZoneTexte 5">
            <a:extLst>
              <a:ext uri="{FF2B5EF4-FFF2-40B4-BE49-F238E27FC236}">
                <a16:creationId xmlns:a16="http://schemas.microsoft.com/office/drawing/2014/main" id="{A1F3E953-50A0-4379-B126-6C1C297D0BBE}"/>
              </a:ext>
            </a:extLst>
          </p:cNvPr>
          <p:cNvSpPr txBox="1"/>
          <p:nvPr/>
        </p:nvSpPr>
        <p:spPr>
          <a:xfrm>
            <a:off x="7317345" y="1895472"/>
            <a:ext cx="694421" cy="369332"/>
          </a:xfrm>
          <a:prstGeom prst="rect">
            <a:avLst/>
          </a:prstGeom>
          <a:noFill/>
        </p:spPr>
        <p:txBody>
          <a:bodyPr wrap="none" rtlCol="0">
            <a:spAutoFit/>
          </a:bodyPr>
          <a:lstStyle/>
          <a:p>
            <a:r>
              <a:rPr lang="fr-FR"/>
              <a:t>Bruit </a:t>
            </a:r>
          </a:p>
        </p:txBody>
      </p:sp>
      <p:sp>
        <p:nvSpPr>
          <p:cNvPr id="7" name="ZoneTexte 6">
            <a:extLst>
              <a:ext uri="{FF2B5EF4-FFF2-40B4-BE49-F238E27FC236}">
                <a16:creationId xmlns:a16="http://schemas.microsoft.com/office/drawing/2014/main" id="{3AE43528-BDA9-4A1C-AEC0-616397CFFE2C}"/>
              </a:ext>
            </a:extLst>
          </p:cNvPr>
          <p:cNvSpPr txBox="1"/>
          <p:nvPr/>
        </p:nvSpPr>
        <p:spPr>
          <a:xfrm>
            <a:off x="9873079" y="2581511"/>
            <a:ext cx="1698050" cy="923330"/>
          </a:xfrm>
          <a:prstGeom prst="rect">
            <a:avLst/>
          </a:prstGeom>
          <a:noFill/>
          <a:ln>
            <a:solidFill>
              <a:srgbClr val="002060"/>
            </a:solidFill>
          </a:ln>
        </p:spPr>
        <p:txBody>
          <a:bodyPr wrap="square" rtlCol="0">
            <a:spAutoFit/>
          </a:bodyPr>
          <a:lstStyle/>
          <a:p>
            <a:r>
              <a:rPr lang="fr-FR"/>
              <a:t>-Déshydratation</a:t>
            </a:r>
          </a:p>
          <a:p>
            <a:r>
              <a:rPr lang="fr-FR"/>
              <a:t>- Vertige</a:t>
            </a:r>
          </a:p>
          <a:p>
            <a:r>
              <a:rPr lang="fr-FR"/>
              <a:t>- Fatigue</a:t>
            </a:r>
          </a:p>
        </p:txBody>
      </p:sp>
      <p:sp>
        <p:nvSpPr>
          <p:cNvPr id="8" name="ZoneTexte 7">
            <a:extLst>
              <a:ext uri="{FF2B5EF4-FFF2-40B4-BE49-F238E27FC236}">
                <a16:creationId xmlns:a16="http://schemas.microsoft.com/office/drawing/2014/main" id="{1A066D8E-447C-4167-A930-896FBC73B5C7}"/>
              </a:ext>
            </a:extLst>
          </p:cNvPr>
          <p:cNvSpPr txBox="1"/>
          <p:nvPr/>
        </p:nvSpPr>
        <p:spPr>
          <a:xfrm>
            <a:off x="6629598" y="2632364"/>
            <a:ext cx="1983522" cy="1200329"/>
          </a:xfrm>
          <a:prstGeom prst="rect">
            <a:avLst/>
          </a:prstGeom>
          <a:noFill/>
          <a:ln>
            <a:solidFill>
              <a:srgbClr val="002060"/>
            </a:solidFill>
          </a:ln>
        </p:spPr>
        <p:txBody>
          <a:bodyPr wrap="square" rtlCol="0">
            <a:spAutoFit/>
          </a:bodyPr>
          <a:lstStyle/>
          <a:p>
            <a:r>
              <a:rPr lang="fr-FR"/>
              <a:t>-Atteintes auditives</a:t>
            </a:r>
          </a:p>
          <a:p>
            <a:r>
              <a:rPr lang="fr-FR"/>
              <a:t>-Vertiges</a:t>
            </a:r>
          </a:p>
          <a:p>
            <a:r>
              <a:rPr lang="fr-FR"/>
              <a:t>- Perte d’attention </a:t>
            </a:r>
          </a:p>
          <a:p>
            <a:r>
              <a:rPr lang="fr-FR"/>
              <a:t>- Bourdonnements</a:t>
            </a:r>
          </a:p>
        </p:txBody>
      </p:sp>
      <p:cxnSp>
        <p:nvCxnSpPr>
          <p:cNvPr id="9" name="Connecteur droit avec flèche 8">
            <a:extLst>
              <a:ext uri="{FF2B5EF4-FFF2-40B4-BE49-F238E27FC236}">
                <a16:creationId xmlns:a16="http://schemas.microsoft.com/office/drawing/2014/main" id="{D27D010B-B7F1-43C3-9169-A12FC85DC1E1}"/>
              </a:ext>
            </a:extLst>
          </p:cNvPr>
          <p:cNvCxnSpPr>
            <a:cxnSpLocks/>
          </p:cNvCxnSpPr>
          <p:nvPr/>
        </p:nvCxnSpPr>
        <p:spPr>
          <a:xfrm>
            <a:off x="7664747" y="2336244"/>
            <a:ext cx="0" cy="22889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0" name="Connecteur droit avec flèche 9">
            <a:extLst>
              <a:ext uri="{FF2B5EF4-FFF2-40B4-BE49-F238E27FC236}">
                <a16:creationId xmlns:a16="http://schemas.microsoft.com/office/drawing/2014/main" id="{8A4084CF-D572-44FA-B350-EAFA4BDBB4F6}"/>
              </a:ext>
            </a:extLst>
          </p:cNvPr>
          <p:cNvCxnSpPr>
            <a:cxnSpLocks/>
          </p:cNvCxnSpPr>
          <p:nvPr/>
        </p:nvCxnSpPr>
        <p:spPr>
          <a:xfrm>
            <a:off x="10605464" y="2327861"/>
            <a:ext cx="0" cy="22889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Connecteur droit avec flèche 10">
            <a:extLst>
              <a:ext uri="{FF2B5EF4-FFF2-40B4-BE49-F238E27FC236}">
                <a16:creationId xmlns:a16="http://schemas.microsoft.com/office/drawing/2014/main" id="{8C8854F0-078C-4EC5-B580-78DD2E5C5A62}"/>
              </a:ext>
            </a:extLst>
          </p:cNvPr>
          <p:cNvCxnSpPr>
            <a:cxnSpLocks/>
          </p:cNvCxnSpPr>
          <p:nvPr/>
        </p:nvCxnSpPr>
        <p:spPr>
          <a:xfrm>
            <a:off x="7664747" y="3832693"/>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11AEABCB-EE3C-46C3-B4C1-3BB08EA8BF08}"/>
              </a:ext>
            </a:extLst>
          </p:cNvPr>
          <p:cNvCxnSpPr>
            <a:cxnSpLocks/>
          </p:cNvCxnSpPr>
          <p:nvPr/>
        </p:nvCxnSpPr>
        <p:spPr>
          <a:xfrm>
            <a:off x="10725605" y="3504841"/>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38F8D58F-2573-4020-840C-0F22D9611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0912" y="4468755"/>
            <a:ext cx="2347018" cy="838248"/>
          </a:xfrm>
          <a:prstGeom prst="rect">
            <a:avLst/>
          </a:prstGeom>
        </p:spPr>
      </p:pic>
      <p:pic>
        <p:nvPicPr>
          <p:cNvPr id="14" name="Image 13">
            <a:extLst>
              <a:ext uri="{FF2B5EF4-FFF2-40B4-BE49-F238E27FC236}">
                <a16:creationId xmlns:a16="http://schemas.microsoft.com/office/drawing/2014/main" id="{A9C3D13C-5574-4B81-AEEB-6E2B63B093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5417" y="4344860"/>
            <a:ext cx="886687" cy="886687"/>
          </a:xfrm>
          <a:prstGeom prst="rect">
            <a:avLst/>
          </a:prstGeom>
        </p:spPr>
      </p:pic>
      <p:pic>
        <p:nvPicPr>
          <p:cNvPr id="15" name="Image 14">
            <a:extLst>
              <a:ext uri="{FF2B5EF4-FFF2-40B4-BE49-F238E27FC236}">
                <a16:creationId xmlns:a16="http://schemas.microsoft.com/office/drawing/2014/main" id="{C1B17BB2-276F-4CE2-B2DA-06C9C70DFA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27269" y="4269362"/>
            <a:ext cx="741817" cy="1080819"/>
          </a:xfrm>
          <a:prstGeom prst="rect">
            <a:avLst/>
          </a:prstGeom>
        </p:spPr>
      </p:pic>
      <p:sp>
        <p:nvSpPr>
          <p:cNvPr id="16" name="Rectangle 15">
            <a:extLst>
              <a:ext uri="{FF2B5EF4-FFF2-40B4-BE49-F238E27FC236}">
                <a16:creationId xmlns:a16="http://schemas.microsoft.com/office/drawing/2014/main" id="{05033650-5930-42FA-A8AD-437DCC929AAC}"/>
              </a:ext>
            </a:extLst>
          </p:cNvPr>
          <p:cNvSpPr/>
          <p:nvPr/>
        </p:nvSpPr>
        <p:spPr>
          <a:xfrm>
            <a:off x="410890" y="966369"/>
            <a:ext cx="11329474" cy="13609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4C17F0E6-5EDC-407D-96BE-5A82A04ACD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8707" y="1007104"/>
            <a:ext cx="955920" cy="960187"/>
          </a:xfrm>
          <a:prstGeom prst="rect">
            <a:avLst/>
          </a:prstGeom>
        </p:spPr>
      </p:pic>
      <p:sp>
        <p:nvSpPr>
          <p:cNvPr id="18" name="ZoneTexte 17">
            <a:extLst>
              <a:ext uri="{FF2B5EF4-FFF2-40B4-BE49-F238E27FC236}">
                <a16:creationId xmlns:a16="http://schemas.microsoft.com/office/drawing/2014/main" id="{55DDC88E-17DC-4A85-82CC-8866AA6BD90F}"/>
              </a:ext>
            </a:extLst>
          </p:cNvPr>
          <p:cNvSpPr txBox="1"/>
          <p:nvPr/>
        </p:nvSpPr>
        <p:spPr>
          <a:xfrm>
            <a:off x="1005172" y="1907967"/>
            <a:ext cx="1125180" cy="369332"/>
          </a:xfrm>
          <a:prstGeom prst="rect">
            <a:avLst/>
          </a:prstGeom>
          <a:noFill/>
        </p:spPr>
        <p:txBody>
          <a:bodyPr wrap="none" rtlCol="0">
            <a:spAutoFit/>
          </a:bodyPr>
          <a:lstStyle/>
          <a:p>
            <a:r>
              <a:rPr lang="fr-FR"/>
              <a:t>CMR/ FCR</a:t>
            </a:r>
          </a:p>
        </p:txBody>
      </p:sp>
      <p:pic>
        <p:nvPicPr>
          <p:cNvPr id="19" name="Image 18">
            <a:extLst>
              <a:ext uri="{FF2B5EF4-FFF2-40B4-BE49-F238E27FC236}">
                <a16:creationId xmlns:a16="http://schemas.microsoft.com/office/drawing/2014/main" id="{65CB62A7-65C0-4BA1-B415-D489C45987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23999" y="991332"/>
            <a:ext cx="1055493" cy="941769"/>
          </a:xfrm>
          <a:prstGeom prst="rect">
            <a:avLst/>
          </a:prstGeom>
        </p:spPr>
      </p:pic>
      <p:sp>
        <p:nvSpPr>
          <p:cNvPr id="20" name="ZoneTexte 19">
            <a:extLst>
              <a:ext uri="{FF2B5EF4-FFF2-40B4-BE49-F238E27FC236}">
                <a16:creationId xmlns:a16="http://schemas.microsoft.com/office/drawing/2014/main" id="{9C5D1C42-A079-4F05-BBB0-1F83D12FEC27}"/>
              </a:ext>
            </a:extLst>
          </p:cNvPr>
          <p:cNvSpPr txBox="1"/>
          <p:nvPr/>
        </p:nvSpPr>
        <p:spPr>
          <a:xfrm>
            <a:off x="3849813" y="1933101"/>
            <a:ext cx="1138004" cy="369332"/>
          </a:xfrm>
          <a:prstGeom prst="rect">
            <a:avLst/>
          </a:prstGeom>
          <a:noFill/>
        </p:spPr>
        <p:txBody>
          <a:bodyPr wrap="none" rtlCol="0">
            <a:spAutoFit/>
          </a:bodyPr>
          <a:lstStyle/>
          <a:p>
            <a:r>
              <a:rPr lang="fr-FR"/>
              <a:t>Vibrations</a:t>
            </a:r>
          </a:p>
        </p:txBody>
      </p:sp>
      <p:cxnSp>
        <p:nvCxnSpPr>
          <p:cNvPr id="21" name="Connecteur droit avec flèche 20">
            <a:extLst>
              <a:ext uri="{FF2B5EF4-FFF2-40B4-BE49-F238E27FC236}">
                <a16:creationId xmlns:a16="http://schemas.microsoft.com/office/drawing/2014/main" id="{2F72CD84-4B8B-40A1-901A-4359B14E415C}"/>
              </a:ext>
            </a:extLst>
          </p:cNvPr>
          <p:cNvCxnSpPr>
            <a:cxnSpLocks/>
          </p:cNvCxnSpPr>
          <p:nvPr/>
        </p:nvCxnSpPr>
        <p:spPr>
          <a:xfrm>
            <a:off x="1601453" y="2321526"/>
            <a:ext cx="0" cy="31083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2" name="Connecteur droit avec flèche 21">
            <a:extLst>
              <a:ext uri="{FF2B5EF4-FFF2-40B4-BE49-F238E27FC236}">
                <a16:creationId xmlns:a16="http://schemas.microsoft.com/office/drawing/2014/main" id="{5AC19586-55D0-40E4-9542-493EBE3D87ED}"/>
              </a:ext>
            </a:extLst>
          </p:cNvPr>
          <p:cNvCxnSpPr>
            <a:cxnSpLocks/>
          </p:cNvCxnSpPr>
          <p:nvPr/>
        </p:nvCxnSpPr>
        <p:spPr>
          <a:xfrm>
            <a:off x="4517306" y="2345747"/>
            <a:ext cx="0" cy="31083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3" name="ZoneTexte 22">
            <a:extLst>
              <a:ext uri="{FF2B5EF4-FFF2-40B4-BE49-F238E27FC236}">
                <a16:creationId xmlns:a16="http://schemas.microsoft.com/office/drawing/2014/main" id="{6EAA8849-32B2-4903-B518-372A4679750A}"/>
              </a:ext>
            </a:extLst>
          </p:cNvPr>
          <p:cNvSpPr txBox="1"/>
          <p:nvPr/>
        </p:nvSpPr>
        <p:spPr>
          <a:xfrm>
            <a:off x="821662" y="2679517"/>
            <a:ext cx="1635893" cy="1477328"/>
          </a:xfrm>
          <a:prstGeom prst="rect">
            <a:avLst/>
          </a:prstGeom>
          <a:noFill/>
          <a:ln>
            <a:solidFill>
              <a:srgbClr val="002060"/>
            </a:solidFill>
          </a:ln>
        </p:spPr>
        <p:txBody>
          <a:bodyPr wrap="square" rtlCol="0">
            <a:spAutoFit/>
          </a:bodyPr>
          <a:lstStyle/>
          <a:p>
            <a:r>
              <a:rPr lang="fr-FR"/>
              <a:t>-Inhalation FCR</a:t>
            </a:r>
          </a:p>
          <a:p>
            <a:r>
              <a:rPr lang="fr-FR"/>
              <a:t>-Ingestion FCR            -Irritation             </a:t>
            </a:r>
          </a:p>
          <a:p>
            <a:r>
              <a:rPr lang="fr-FR"/>
              <a:t>-Difficultés respiratoires                      </a:t>
            </a:r>
          </a:p>
        </p:txBody>
      </p:sp>
      <p:sp>
        <p:nvSpPr>
          <p:cNvPr id="24" name="ZoneTexte 23">
            <a:extLst>
              <a:ext uri="{FF2B5EF4-FFF2-40B4-BE49-F238E27FC236}">
                <a16:creationId xmlns:a16="http://schemas.microsoft.com/office/drawing/2014/main" id="{01AE41F2-091B-4613-AFD2-77D3BC01D663}"/>
              </a:ext>
            </a:extLst>
          </p:cNvPr>
          <p:cNvSpPr txBox="1"/>
          <p:nvPr/>
        </p:nvSpPr>
        <p:spPr>
          <a:xfrm>
            <a:off x="3633800" y="2699900"/>
            <a:ext cx="1635893" cy="923330"/>
          </a:xfrm>
          <a:prstGeom prst="rect">
            <a:avLst/>
          </a:prstGeom>
          <a:noFill/>
          <a:ln>
            <a:solidFill>
              <a:srgbClr val="002060"/>
            </a:solidFill>
          </a:ln>
        </p:spPr>
        <p:txBody>
          <a:bodyPr wrap="square" rtlCol="0">
            <a:spAutoFit/>
          </a:bodyPr>
          <a:lstStyle/>
          <a:p>
            <a:r>
              <a:rPr lang="fr-FR"/>
              <a:t>-Désagrément </a:t>
            </a:r>
          </a:p>
          <a:p>
            <a:r>
              <a:rPr lang="fr-FR"/>
              <a:t>-Perte d’équilibre</a:t>
            </a:r>
          </a:p>
        </p:txBody>
      </p:sp>
      <p:cxnSp>
        <p:nvCxnSpPr>
          <p:cNvPr id="25" name="Connecteur droit avec flèche 24">
            <a:extLst>
              <a:ext uri="{FF2B5EF4-FFF2-40B4-BE49-F238E27FC236}">
                <a16:creationId xmlns:a16="http://schemas.microsoft.com/office/drawing/2014/main" id="{F4E60E7C-0806-451C-8352-1BF7BAB77602}"/>
              </a:ext>
            </a:extLst>
          </p:cNvPr>
          <p:cNvCxnSpPr/>
          <p:nvPr/>
        </p:nvCxnSpPr>
        <p:spPr>
          <a:xfrm>
            <a:off x="4433632" y="3623230"/>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6" name="Image 25">
            <a:extLst>
              <a:ext uri="{FF2B5EF4-FFF2-40B4-BE49-F238E27FC236}">
                <a16:creationId xmlns:a16="http://schemas.microsoft.com/office/drawing/2014/main" id="{06711765-E24A-4F1E-82FE-B842EA30EF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05261" y="4198204"/>
            <a:ext cx="910448" cy="910448"/>
          </a:xfrm>
          <a:prstGeom prst="rect">
            <a:avLst/>
          </a:prstGeom>
        </p:spPr>
      </p:pic>
      <p:pic>
        <p:nvPicPr>
          <p:cNvPr id="27" name="Image 26">
            <a:extLst>
              <a:ext uri="{FF2B5EF4-FFF2-40B4-BE49-F238E27FC236}">
                <a16:creationId xmlns:a16="http://schemas.microsoft.com/office/drawing/2014/main" id="{FDF6BD22-E46F-415E-B50D-8B08D24ECB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5496" y="4471172"/>
            <a:ext cx="814315" cy="965959"/>
          </a:xfrm>
          <a:prstGeom prst="rect">
            <a:avLst/>
          </a:prstGeom>
        </p:spPr>
      </p:pic>
      <p:pic>
        <p:nvPicPr>
          <p:cNvPr id="28" name="Image 27">
            <a:extLst>
              <a:ext uri="{FF2B5EF4-FFF2-40B4-BE49-F238E27FC236}">
                <a16:creationId xmlns:a16="http://schemas.microsoft.com/office/drawing/2014/main" id="{7168A27E-A647-4DDD-B89B-3900DEB909B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59849" y="3977381"/>
            <a:ext cx="1055493" cy="1621647"/>
          </a:xfrm>
          <a:prstGeom prst="rect">
            <a:avLst/>
          </a:prstGeom>
        </p:spPr>
      </p:pic>
      <p:cxnSp>
        <p:nvCxnSpPr>
          <p:cNvPr id="31" name="Connecteur droit avec flèche 30">
            <a:extLst>
              <a:ext uri="{FF2B5EF4-FFF2-40B4-BE49-F238E27FC236}">
                <a16:creationId xmlns:a16="http://schemas.microsoft.com/office/drawing/2014/main" id="{98F0D8EE-48CD-414B-879B-E09FE0FD9B6B}"/>
              </a:ext>
            </a:extLst>
          </p:cNvPr>
          <p:cNvCxnSpPr/>
          <p:nvPr/>
        </p:nvCxnSpPr>
        <p:spPr>
          <a:xfrm>
            <a:off x="1611544" y="4156845"/>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5" name="Image 34">
            <a:extLst>
              <a:ext uri="{FF2B5EF4-FFF2-40B4-BE49-F238E27FC236}">
                <a16:creationId xmlns:a16="http://schemas.microsoft.com/office/drawing/2014/main" id="{20091D43-1590-4AB0-B7C0-1951A4726DC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8914" y="5678187"/>
            <a:ext cx="2297244" cy="519923"/>
          </a:xfrm>
          <a:prstGeom prst="rect">
            <a:avLst/>
          </a:prstGeom>
        </p:spPr>
      </p:pic>
      <p:pic>
        <p:nvPicPr>
          <p:cNvPr id="32" name="Image 31">
            <a:extLst>
              <a:ext uri="{FF2B5EF4-FFF2-40B4-BE49-F238E27FC236}">
                <a16:creationId xmlns:a16="http://schemas.microsoft.com/office/drawing/2014/main" id="{866FA6BB-2B08-4BCE-9BBD-020BB7369F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18972" y="10344"/>
            <a:ext cx="1875541" cy="789389"/>
          </a:xfrm>
          <a:prstGeom prst="rect">
            <a:avLst/>
          </a:prstGeom>
        </p:spPr>
      </p:pic>
      <p:sp>
        <p:nvSpPr>
          <p:cNvPr id="33" name="ZoneTexte 32">
            <a:extLst>
              <a:ext uri="{FF2B5EF4-FFF2-40B4-BE49-F238E27FC236}">
                <a16:creationId xmlns:a16="http://schemas.microsoft.com/office/drawing/2014/main" id="{96519D80-26AD-4012-A0FB-67C4E6C67C12}"/>
              </a:ext>
            </a:extLst>
          </p:cNvPr>
          <p:cNvSpPr txBox="1"/>
          <p:nvPr/>
        </p:nvSpPr>
        <p:spPr>
          <a:xfrm>
            <a:off x="1931338"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30" name="Image 29">
            <a:extLst>
              <a:ext uri="{FF2B5EF4-FFF2-40B4-BE49-F238E27FC236}">
                <a16:creationId xmlns:a16="http://schemas.microsoft.com/office/drawing/2014/main" id="{99BF7C9C-6310-4ADA-BBB7-22CB5A3DB17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39608" y="5073169"/>
            <a:ext cx="1751789" cy="467415"/>
          </a:xfrm>
          <a:prstGeom prst="rect">
            <a:avLst/>
          </a:prstGeom>
        </p:spPr>
      </p:pic>
      <p:sp>
        <p:nvSpPr>
          <p:cNvPr id="36" name="Espace réservé de la date 35">
            <a:extLst>
              <a:ext uri="{FF2B5EF4-FFF2-40B4-BE49-F238E27FC236}">
                <a16:creationId xmlns:a16="http://schemas.microsoft.com/office/drawing/2014/main" id="{4AA69D5F-2B80-49C9-9D6D-EC6E12F45ABE}"/>
              </a:ext>
            </a:extLst>
          </p:cNvPr>
          <p:cNvSpPr>
            <a:spLocks noGrp="1"/>
          </p:cNvSpPr>
          <p:nvPr>
            <p:ph type="dt" sz="half" idx="10"/>
          </p:nvPr>
        </p:nvSpPr>
        <p:spPr>
          <a:xfrm>
            <a:off x="163675" y="6420857"/>
            <a:ext cx="2472271" cy="365125"/>
          </a:xfrm>
        </p:spPr>
        <p:txBody>
          <a:bodyPr/>
          <a:lstStyle/>
          <a:p>
            <a:fld id="{9004D917-12FB-4FD0-A91F-39C8E664C0EF}" type="datetime1">
              <a:rPr lang="fr-FR" smtClean="0"/>
              <a:t>27/03/2024</a:t>
            </a:fld>
            <a:endParaRPr lang="fr-FR"/>
          </a:p>
        </p:txBody>
      </p:sp>
      <p:sp>
        <p:nvSpPr>
          <p:cNvPr id="37" name="Espace réservé du numéro de diapositive 36">
            <a:extLst>
              <a:ext uri="{FF2B5EF4-FFF2-40B4-BE49-F238E27FC236}">
                <a16:creationId xmlns:a16="http://schemas.microsoft.com/office/drawing/2014/main" id="{0A539395-6B2C-44C2-86CC-B112E5666403}"/>
              </a:ext>
            </a:extLst>
          </p:cNvPr>
          <p:cNvSpPr>
            <a:spLocks noGrp="1"/>
          </p:cNvSpPr>
          <p:nvPr>
            <p:ph type="sldNum" sz="quarter" idx="12"/>
          </p:nvPr>
        </p:nvSpPr>
        <p:spPr/>
        <p:txBody>
          <a:bodyPr/>
          <a:lstStyle/>
          <a:p>
            <a:fld id="{3746BD9C-EB79-4C44-A661-EB129AA754D7}" type="slidenum">
              <a:rPr lang="fr-FR" smtClean="0"/>
              <a:t>42</a:t>
            </a:fld>
            <a:endParaRPr lang="fr-FR"/>
          </a:p>
        </p:txBody>
      </p:sp>
      <p:sp>
        <p:nvSpPr>
          <p:cNvPr id="38" name="ZoneTexte 37">
            <a:extLst>
              <a:ext uri="{FF2B5EF4-FFF2-40B4-BE49-F238E27FC236}">
                <a16:creationId xmlns:a16="http://schemas.microsoft.com/office/drawing/2014/main" id="{19548737-2896-414F-BD25-25391ECB9862}"/>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773907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265430-51B1-4164-B02D-F576C440FD92}"/>
              </a:ext>
            </a:extLst>
          </p:cNvPr>
          <p:cNvSpPr/>
          <p:nvPr/>
        </p:nvSpPr>
        <p:spPr>
          <a:xfrm>
            <a:off x="2963415" y="132019"/>
            <a:ext cx="6094874" cy="707886"/>
          </a:xfrm>
          <a:prstGeom prst="rect">
            <a:avLst/>
          </a:prstGeom>
        </p:spPr>
        <p:txBody>
          <a:bodyPr wrap="none">
            <a:spAutoFit/>
          </a:bodyPr>
          <a:lstStyle/>
          <a:p>
            <a:r>
              <a:rPr lang="fr-FR" sz="4000" b="1" u="sng">
                <a:solidFill>
                  <a:srgbClr val="002060"/>
                </a:solidFill>
              </a:rPr>
              <a:t>Risques communs généraux</a:t>
            </a:r>
            <a:endParaRPr lang="fr-FR" sz="4000"/>
          </a:p>
        </p:txBody>
      </p:sp>
      <p:pic>
        <p:nvPicPr>
          <p:cNvPr id="4" name="Image 3">
            <a:extLst>
              <a:ext uri="{FF2B5EF4-FFF2-40B4-BE49-F238E27FC236}">
                <a16:creationId xmlns:a16="http://schemas.microsoft.com/office/drawing/2014/main" id="{C591BAD7-D60F-47DC-871E-F045D33179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8175" y="1173270"/>
            <a:ext cx="1025929" cy="1025929"/>
          </a:xfrm>
          <a:prstGeom prst="rect">
            <a:avLst/>
          </a:prstGeom>
        </p:spPr>
      </p:pic>
      <p:cxnSp>
        <p:nvCxnSpPr>
          <p:cNvPr id="8" name="Connecteur droit 7">
            <a:extLst>
              <a:ext uri="{FF2B5EF4-FFF2-40B4-BE49-F238E27FC236}">
                <a16:creationId xmlns:a16="http://schemas.microsoft.com/office/drawing/2014/main" id="{6664204A-180D-496C-825F-2F6F4030FBDD}"/>
              </a:ext>
            </a:extLst>
          </p:cNvPr>
          <p:cNvCxnSpPr>
            <a:cxnSpLocks/>
          </p:cNvCxnSpPr>
          <p:nvPr/>
        </p:nvCxnSpPr>
        <p:spPr>
          <a:xfrm>
            <a:off x="1174155" y="1119960"/>
            <a:ext cx="1025929" cy="1158761"/>
          </a:xfrm>
          <a:prstGeom prst="line">
            <a:avLst/>
          </a:prstGeom>
          <a:ln w="5715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13" name="Connecteur droit 12">
            <a:extLst>
              <a:ext uri="{FF2B5EF4-FFF2-40B4-BE49-F238E27FC236}">
                <a16:creationId xmlns:a16="http://schemas.microsoft.com/office/drawing/2014/main" id="{24F45647-48DB-459A-8736-4E698F6D314C}"/>
              </a:ext>
            </a:extLst>
          </p:cNvPr>
          <p:cNvCxnSpPr>
            <a:cxnSpLocks/>
          </p:cNvCxnSpPr>
          <p:nvPr/>
        </p:nvCxnSpPr>
        <p:spPr>
          <a:xfrm flipH="1">
            <a:off x="1013308" y="1119960"/>
            <a:ext cx="1186776" cy="108408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962E4666-59EF-46F2-9A3D-02728E35950F}"/>
              </a:ext>
            </a:extLst>
          </p:cNvPr>
          <p:cNvSpPr txBox="1"/>
          <p:nvPr/>
        </p:nvSpPr>
        <p:spPr>
          <a:xfrm>
            <a:off x="616210" y="2252509"/>
            <a:ext cx="2027543" cy="369332"/>
          </a:xfrm>
          <a:prstGeom prst="rect">
            <a:avLst/>
          </a:prstGeom>
          <a:noFill/>
        </p:spPr>
        <p:txBody>
          <a:bodyPr wrap="none" rtlCol="0">
            <a:spAutoFit/>
          </a:bodyPr>
          <a:lstStyle/>
          <a:p>
            <a:r>
              <a:rPr lang="fr-FR"/>
              <a:t>Manque d’éclairage</a:t>
            </a:r>
          </a:p>
        </p:txBody>
      </p:sp>
      <p:pic>
        <p:nvPicPr>
          <p:cNvPr id="20" name="Image 19">
            <a:extLst>
              <a:ext uri="{FF2B5EF4-FFF2-40B4-BE49-F238E27FC236}">
                <a16:creationId xmlns:a16="http://schemas.microsoft.com/office/drawing/2014/main" id="{1A767D38-6632-4027-BDA8-74A315B972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3708" y="1089839"/>
            <a:ext cx="1209631" cy="1209631"/>
          </a:xfrm>
          <a:prstGeom prst="rect">
            <a:avLst/>
          </a:prstGeom>
        </p:spPr>
      </p:pic>
      <p:pic>
        <p:nvPicPr>
          <p:cNvPr id="22" name="Image 21">
            <a:extLst>
              <a:ext uri="{FF2B5EF4-FFF2-40B4-BE49-F238E27FC236}">
                <a16:creationId xmlns:a16="http://schemas.microsoft.com/office/drawing/2014/main" id="{56F39981-33F0-4CF7-9160-A070BD8601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1395" y="1022295"/>
            <a:ext cx="1243191" cy="1327528"/>
          </a:xfrm>
          <a:prstGeom prst="rect">
            <a:avLst/>
          </a:prstGeom>
        </p:spPr>
      </p:pic>
      <p:sp>
        <p:nvSpPr>
          <p:cNvPr id="23" name="ZoneTexte 22">
            <a:extLst>
              <a:ext uri="{FF2B5EF4-FFF2-40B4-BE49-F238E27FC236}">
                <a16:creationId xmlns:a16="http://schemas.microsoft.com/office/drawing/2014/main" id="{445FC0A0-0A39-44E4-9E9B-B6C89A8F8E5D}"/>
              </a:ext>
            </a:extLst>
          </p:cNvPr>
          <p:cNvSpPr txBox="1"/>
          <p:nvPr/>
        </p:nvSpPr>
        <p:spPr>
          <a:xfrm>
            <a:off x="4202330" y="2267083"/>
            <a:ext cx="2760756" cy="369332"/>
          </a:xfrm>
          <a:prstGeom prst="rect">
            <a:avLst/>
          </a:prstGeom>
          <a:noFill/>
        </p:spPr>
        <p:txBody>
          <a:bodyPr wrap="none" rtlCol="0">
            <a:spAutoFit/>
          </a:bodyPr>
          <a:lstStyle/>
          <a:p>
            <a:r>
              <a:rPr lang="fr-FR"/>
              <a:t>Electricité et rayonnements</a:t>
            </a:r>
          </a:p>
        </p:txBody>
      </p:sp>
      <p:pic>
        <p:nvPicPr>
          <p:cNvPr id="28" name="Image 27">
            <a:extLst>
              <a:ext uri="{FF2B5EF4-FFF2-40B4-BE49-F238E27FC236}">
                <a16:creationId xmlns:a16="http://schemas.microsoft.com/office/drawing/2014/main" id="{6129A652-D4BF-4A5C-9007-6E7C1F411F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7867" y="1235575"/>
            <a:ext cx="2188529" cy="1058321"/>
          </a:xfrm>
          <a:prstGeom prst="rect">
            <a:avLst/>
          </a:prstGeom>
        </p:spPr>
      </p:pic>
      <p:sp>
        <p:nvSpPr>
          <p:cNvPr id="29" name="ZoneTexte 28">
            <a:extLst>
              <a:ext uri="{FF2B5EF4-FFF2-40B4-BE49-F238E27FC236}">
                <a16:creationId xmlns:a16="http://schemas.microsoft.com/office/drawing/2014/main" id="{139F93A7-7356-45D8-8F38-AC1A55245050}"/>
              </a:ext>
            </a:extLst>
          </p:cNvPr>
          <p:cNvSpPr txBox="1"/>
          <p:nvPr/>
        </p:nvSpPr>
        <p:spPr>
          <a:xfrm>
            <a:off x="9443673" y="2262389"/>
            <a:ext cx="585417" cy="369332"/>
          </a:xfrm>
          <a:prstGeom prst="rect">
            <a:avLst/>
          </a:prstGeom>
          <a:noFill/>
        </p:spPr>
        <p:txBody>
          <a:bodyPr wrap="none" rtlCol="0">
            <a:spAutoFit/>
          </a:bodyPr>
          <a:lstStyle/>
          <a:p>
            <a:r>
              <a:rPr lang="fr-FR"/>
              <a:t>Gaz </a:t>
            </a:r>
          </a:p>
        </p:txBody>
      </p:sp>
      <p:cxnSp>
        <p:nvCxnSpPr>
          <p:cNvPr id="32" name="Connecteur droit avec flèche 31">
            <a:extLst>
              <a:ext uri="{FF2B5EF4-FFF2-40B4-BE49-F238E27FC236}">
                <a16:creationId xmlns:a16="http://schemas.microsoft.com/office/drawing/2014/main" id="{9C6CCEA2-269C-4D1A-AB23-438ADF4E570F}"/>
              </a:ext>
            </a:extLst>
          </p:cNvPr>
          <p:cNvCxnSpPr>
            <a:cxnSpLocks/>
          </p:cNvCxnSpPr>
          <p:nvPr/>
        </p:nvCxnSpPr>
        <p:spPr>
          <a:xfrm>
            <a:off x="1515097" y="2618045"/>
            <a:ext cx="0" cy="31083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4" name="Connecteur droit avec flèche 33">
            <a:extLst>
              <a:ext uri="{FF2B5EF4-FFF2-40B4-BE49-F238E27FC236}">
                <a16:creationId xmlns:a16="http://schemas.microsoft.com/office/drawing/2014/main" id="{10D2E2C6-6212-4669-8747-CBC818B4738B}"/>
              </a:ext>
            </a:extLst>
          </p:cNvPr>
          <p:cNvCxnSpPr>
            <a:cxnSpLocks/>
          </p:cNvCxnSpPr>
          <p:nvPr/>
        </p:nvCxnSpPr>
        <p:spPr>
          <a:xfrm>
            <a:off x="5542726" y="2674314"/>
            <a:ext cx="0" cy="14400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6" name="Connecteur droit avec flèche 35">
            <a:extLst>
              <a:ext uri="{FF2B5EF4-FFF2-40B4-BE49-F238E27FC236}">
                <a16:creationId xmlns:a16="http://schemas.microsoft.com/office/drawing/2014/main" id="{EB9EE09D-9882-4998-935F-B7F97FC1C9DC}"/>
              </a:ext>
            </a:extLst>
          </p:cNvPr>
          <p:cNvCxnSpPr>
            <a:cxnSpLocks/>
          </p:cNvCxnSpPr>
          <p:nvPr/>
        </p:nvCxnSpPr>
        <p:spPr>
          <a:xfrm flipH="1">
            <a:off x="9768534" y="2666700"/>
            <a:ext cx="2" cy="15162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7" name="ZoneTexte 36">
            <a:extLst>
              <a:ext uri="{FF2B5EF4-FFF2-40B4-BE49-F238E27FC236}">
                <a16:creationId xmlns:a16="http://schemas.microsoft.com/office/drawing/2014/main" id="{F9D5E1BF-41F9-4463-98D2-A931E547C1E9}"/>
              </a:ext>
            </a:extLst>
          </p:cNvPr>
          <p:cNvSpPr txBox="1"/>
          <p:nvPr/>
        </p:nvSpPr>
        <p:spPr>
          <a:xfrm>
            <a:off x="512809" y="2929866"/>
            <a:ext cx="2097388" cy="1754326"/>
          </a:xfrm>
          <a:prstGeom prst="rect">
            <a:avLst/>
          </a:prstGeom>
          <a:noFill/>
          <a:ln>
            <a:solidFill>
              <a:srgbClr val="002060"/>
            </a:solidFill>
          </a:ln>
        </p:spPr>
        <p:txBody>
          <a:bodyPr wrap="square" rtlCol="0" anchor="t">
            <a:spAutoFit/>
          </a:bodyPr>
          <a:lstStyle/>
          <a:p>
            <a:r>
              <a:rPr lang="fr-FR"/>
              <a:t>-Chutes plain-pied        </a:t>
            </a:r>
          </a:p>
          <a:p>
            <a:r>
              <a:rPr lang="fr-FR"/>
              <a:t>-Fausse manipulation            -Fatigue            </a:t>
            </a:r>
          </a:p>
          <a:p>
            <a:r>
              <a:rPr lang="fr-FR"/>
              <a:t>-Enervement </a:t>
            </a:r>
            <a:endParaRPr lang="fr-FR">
              <a:cs typeface="Calibri"/>
            </a:endParaRPr>
          </a:p>
        </p:txBody>
      </p:sp>
      <p:sp>
        <p:nvSpPr>
          <p:cNvPr id="39" name="ZoneTexte 38">
            <a:extLst>
              <a:ext uri="{FF2B5EF4-FFF2-40B4-BE49-F238E27FC236}">
                <a16:creationId xmlns:a16="http://schemas.microsoft.com/office/drawing/2014/main" id="{6E76C547-4DE4-408D-9A11-E6547D222E49}"/>
              </a:ext>
            </a:extLst>
          </p:cNvPr>
          <p:cNvSpPr txBox="1"/>
          <p:nvPr/>
        </p:nvSpPr>
        <p:spPr>
          <a:xfrm>
            <a:off x="4705392" y="2832542"/>
            <a:ext cx="1635893" cy="1200329"/>
          </a:xfrm>
          <a:prstGeom prst="rect">
            <a:avLst/>
          </a:prstGeom>
          <a:noFill/>
          <a:ln>
            <a:solidFill>
              <a:srgbClr val="002060"/>
            </a:solidFill>
          </a:ln>
        </p:spPr>
        <p:txBody>
          <a:bodyPr wrap="square" rtlCol="0">
            <a:spAutoFit/>
          </a:bodyPr>
          <a:lstStyle/>
          <a:p>
            <a:r>
              <a:rPr lang="fr-FR"/>
              <a:t>-Electrisation</a:t>
            </a:r>
          </a:p>
          <a:p>
            <a:r>
              <a:rPr lang="fr-FR"/>
              <a:t>-Brûlures</a:t>
            </a:r>
          </a:p>
          <a:p>
            <a:r>
              <a:rPr lang="fr-FR"/>
              <a:t>-Electrocution              </a:t>
            </a:r>
          </a:p>
          <a:p>
            <a:r>
              <a:rPr lang="fr-FR"/>
              <a:t>-Irradiation </a:t>
            </a:r>
          </a:p>
        </p:txBody>
      </p:sp>
      <p:sp>
        <p:nvSpPr>
          <p:cNvPr id="41" name="ZoneTexte 40">
            <a:extLst>
              <a:ext uri="{FF2B5EF4-FFF2-40B4-BE49-F238E27FC236}">
                <a16:creationId xmlns:a16="http://schemas.microsoft.com/office/drawing/2014/main" id="{86F30D3E-CD36-42A8-8F2B-9E6926BE1D88}"/>
              </a:ext>
            </a:extLst>
          </p:cNvPr>
          <p:cNvSpPr txBox="1"/>
          <p:nvPr/>
        </p:nvSpPr>
        <p:spPr>
          <a:xfrm>
            <a:off x="9248299" y="2818322"/>
            <a:ext cx="1040470" cy="369332"/>
          </a:xfrm>
          <a:prstGeom prst="rect">
            <a:avLst/>
          </a:prstGeom>
          <a:noFill/>
          <a:ln>
            <a:solidFill>
              <a:srgbClr val="002060"/>
            </a:solidFill>
          </a:ln>
        </p:spPr>
        <p:txBody>
          <a:bodyPr wrap="square" rtlCol="0">
            <a:spAutoFit/>
          </a:bodyPr>
          <a:lstStyle/>
          <a:p>
            <a:r>
              <a:rPr lang="fr-FR"/>
              <a:t>Asphyxie </a:t>
            </a:r>
          </a:p>
        </p:txBody>
      </p:sp>
      <p:sp>
        <p:nvSpPr>
          <p:cNvPr id="42" name="Rectangle 41">
            <a:extLst>
              <a:ext uri="{FF2B5EF4-FFF2-40B4-BE49-F238E27FC236}">
                <a16:creationId xmlns:a16="http://schemas.microsoft.com/office/drawing/2014/main" id="{66E13319-EA59-4061-BDBE-6D2084EF96C0}"/>
              </a:ext>
            </a:extLst>
          </p:cNvPr>
          <p:cNvSpPr/>
          <p:nvPr/>
        </p:nvSpPr>
        <p:spPr>
          <a:xfrm>
            <a:off x="410890" y="1022295"/>
            <a:ext cx="11329474" cy="16444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4" name="Image 43">
            <a:extLst>
              <a:ext uri="{FF2B5EF4-FFF2-40B4-BE49-F238E27FC236}">
                <a16:creationId xmlns:a16="http://schemas.microsoft.com/office/drawing/2014/main" id="{05355DFF-E5D4-4C1B-945F-AC026E7103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903" y="5057929"/>
            <a:ext cx="1326684" cy="931091"/>
          </a:xfrm>
          <a:prstGeom prst="rect">
            <a:avLst/>
          </a:prstGeom>
        </p:spPr>
      </p:pic>
      <p:cxnSp>
        <p:nvCxnSpPr>
          <p:cNvPr id="45" name="Connecteur droit avec flèche 44">
            <a:extLst>
              <a:ext uri="{FF2B5EF4-FFF2-40B4-BE49-F238E27FC236}">
                <a16:creationId xmlns:a16="http://schemas.microsoft.com/office/drawing/2014/main" id="{18CFBB20-AEFE-444E-9A10-C5B70CD97BE4}"/>
              </a:ext>
            </a:extLst>
          </p:cNvPr>
          <p:cNvCxnSpPr/>
          <p:nvPr/>
        </p:nvCxnSpPr>
        <p:spPr>
          <a:xfrm>
            <a:off x="1470670" y="4685974"/>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5BB7F8E4-2D84-413B-B2B3-F85FF10E479B}"/>
              </a:ext>
            </a:extLst>
          </p:cNvPr>
          <p:cNvCxnSpPr/>
          <p:nvPr/>
        </p:nvCxnSpPr>
        <p:spPr>
          <a:xfrm>
            <a:off x="5505320" y="4024083"/>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409AE645-F5A4-434B-9171-1D95D9787588}"/>
              </a:ext>
            </a:extLst>
          </p:cNvPr>
          <p:cNvCxnSpPr/>
          <p:nvPr/>
        </p:nvCxnSpPr>
        <p:spPr>
          <a:xfrm>
            <a:off x="9767917" y="3207805"/>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7" name="Image 56">
            <a:extLst>
              <a:ext uri="{FF2B5EF4-FFF2-40B4-BE49-F238E27FC236}">
                <a16:creationId xmlns:a16="http://schemas.microsoft.com/office/drawing/2014/main" id="{7EA5F8DC-6AF3-401E-88FB-7AC05EBD6C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3810" y="4407194"/>
            <a:ext cx="1837617" cy="572478"/>
          </a:xfrm>
          <a:prstGeom prst="rect">
            <a:avLst/>
          </a:prstGeom>
        </p:spPr>
      </p:pic>
      <p:sp>
        <p:nvSpPr>
          <p:cNvPr id="63" name="ZoneTexte 62">
            <a:extLst>
              <a:ext uri="{FF2B5EF4-FFF2-40B4-BE49-F238E27FC236}">
                <a16:creationId xmlns:a16="http://schemas.microsoft.com/office/drawing/2014/main" id="{B999BB43-A157-4A7D-B713-DB6C7044BCB4}"/>
              </a:ext>
            </a:extLst>
          </p:cNvPr>
          <p:cNvSpPr txBox="1"/>
          <p:nvPr/>
        </p:nvSpPr>
        <p:spPr>
          <a:xfrm>
            <a:off x="3051631" y="5151579"/>
            <a:ext cx="2622256" cy="646331"/>
          </a:xfrm>
          <a:prstGeom prst="rect">
            <a:avLst/>
          </a:prstGeom>
          <a:noFill/>
          <a:ln w="76200">
            <a:solidFill>
              <a:srgbClr val="92D050"/>
            </a:solidFill>
          </a:ln>
        </p:spPr>
        <p:txBody>
          <a:bodyPr wrap="none" rtlCol="0">
            <a:spAutoFit/>
          </a:bodyPr>
          <a:lstStyle/>
          <a:p>
            <a:r>
              <a:rPr lang="fr-FR"/>
              <a:t>Formations / Habilitations</a:t>
            </a:r>
          </a:p>
          <a:p>
            <a:r>
              <a:rPr lang="fr-FR"/>
              <a:t>Respecter la signalétique</a:t>
            </a:r>
          </a:p>
        </p:txBody>
      </p:sp>
      <p:pic>
        <p:nvPicPr>
          <p:cNvPr id="67" name="Image 66">
            <a:extLst>
              <a:ext uri="{FF2B5EF4-FFF2-40B4-BE49-F238E27FC236}">
                <a16:creationId xmlns:a16="http://schemas.microsoft.com/office/drawing/2014/main" id="{7BBFE929-1E5D-44C1-BFCC-B52922F2F2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80603" y="3591734"/>
            <a:ext cx="1142996" cy="1142996"/>
          </a:xfrm>
          <a:prstGeom prst="rect">
            <a:avLst/>
          </a:prstGeom>
        </p:spPr>
      </p:pic>
      <p:pic>
        <p:nvPicPr>
          <p:cNvPr id="69" name="Image 68">
            <a:extLst>
              <a:ext uri="{FF2B5EF4-FFF2-40B4-BE49-F238E27FC236}">
                <a16:creationId xmlns:a16="http://schemas.microsoft.com/office/drawing/2014/main" id="{1BE62FF6-9ED7-4CEE-A19B-62BB9F92AE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59632" y="3052019"/>
            <a:ext cx="781584" cy="1726756"/>
          </a:xfrm>
          <a:prstGeom prst="rect">
            <a:avLst/>
          </a:prstGeom>
        </p:spPr>
      </p:pic>
      <p:sp>
        <p:nvSpPr>
          <p:cNvPr id="76" name="ZoneTexte 75">
            <a:extLst>
              <a:ext uri="{FF2B5EF4-FFF2-40B4-BE49-F238E27FC236}">
                <a16:creationId xmlns:a16="http://schemas.microsoft.com/office/drawing/2014/main" id="{8083C57D-A859-4C45-B118-11C7C9EEF2F8}"/>
              </a:ext>
            </a:extLst>
          </p:cNvPr>
          <p:cNvSpPr txBox="1"/>
          <p:nvPr/>
        </p:nvSpPr>
        <p:spPr>
          <a:xfrm>
            <a:off x="8669403" y="5520911"/>
            <a:ext cx="2838502" cy="523220"/>
          </a:xfrm>
          <a:prstGeom prst="rect">
            <a:avLst/>
          </a:prstGeom>
          <a:noFill/>
        </p:spPr>
        <p:txBody>
          <a:bodyPr wrap="square" rtlCol="0">
            <a:spAutoFit/>
          </a:bodyPr>
          <a:lstStyle/>
          <a:p>
            <a:r>
              <a:rPr lang="fr-FR" sz="1400"/>
              <a:t>Passage obligatoire à la tribune B4 pour autorisation d’accès (four)</a:t>
            </a:r>
          </a:p>
        </p:txBody>
      </p:sp>
      <p:sp>
        <p:nvSpPr>
          <p:cNvPr id="77" name="ZoneTexte 76">
            <a:extLst>
              <a:ext uri="{FF2B5EF4-FFF2-40B4-BE49-F238E27FC236}">
                <a16:creationId xmlns:a16="http://schemas.microsoft.com/office/drawing/2014/main" id="{FE40E59E-D6A3-498B-ABA6-046DB00656A7}"/>
              </a:ext>
            </a:extLst>
          </p:cNvPr>
          <p:cNvSpPr txBox="1"/>
          <p:nvPr/>
        </p:nvSpPr>
        <p:spPr>
          <a:xfrm>
            <a:off x="8669403" y="5103939"/>
            <a:ext cx="2622256" cy="369332"/>
          </a:xfrm>
          <a:prstGeom prst="rect">
            <a:avLst/>
          </a:prstGeom>
          <a:noFill/>
          <a:ln w="76200">
            <a:solidFill>
              <a:srgbClr val="92D050"/>
            </a:solidFill>
          </a:ln>
        </p:spPr>
        <p:txBody>
          <a:bodyPr wrap="none" rtlCol="0">
            <a:spAutoFit/>
          </a:bodyPr>
          <a:lstStyle/>
          <a:p>
            <a:r>
              <a:rPr lang="fr-FR"/>
              <a:t>Formations / Habilitations</a:t>
            </a:r>
          </a:p>
        </p:txBody>
      </p:sp>
      <p:pic>
        <p:nvPicPr>
          <p:cNvPr id="82" name="Image 81">
            <a:extLst>
              <a:ext uri="{FF2B5EF4-FFF2-40B4-BE49-F238E27FC236}">
                <a16:creationId xmlns:a16="http://schemas.microsoft.com/office/drawing/2014/main" id="{68741386-3AA7-44A3-B0F4-B98DD4C02E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70790" y="2928882"/>
            <a:ext cx="734894" cy="2131192"/>
          </a:xfrm>
          <a:prstGeom prst="rect">
            <a:avLst/>
          </a:prstGeom>
        </p:spPr>
      </p:pic>
      <p:pic>
        <p:nvPicPr>
          <p:cNvPr id="84" name="Image 83">
            <a:extLst>
              <a:ext uri="{FF2B5EF4-FFF2-40B4-BE49-F238E27FC236}">
                <a16:creationId xmlns:a16="http://schemas.microsoft.com/office/drawing/2014/main" id="{BF17A925-DA41-459D-9372-08B7B6F772D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97974" y="4934561"/>
            <a:ext cx="514292" cy="890382"/>
          </a:xfrm>
          <a:prstGeom prst="rect">
            <a:avLst/>
          </a:prstGeom>
        </p:spPr>
      </p:pic>
      <p:pic>
        <p:nvPicPr>
          <p:cNvPr id="86" name="Image 85">
            <a:extLst>
              <a:ext uri="{FF2B5EF4-FFF2-40B4-BE49-F238E27FC236}">
                <a16:creationId xmlns:a16="http://schemas.microsoft.com/office/drawing/2014/main" id="{3F2FD759-2EB0-48FA-A061-30807828934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65675" y="4407194"/>
            <a:ext cx="1725853" cy="572478"/>
          </a:xfrm>
          <a:prstGeom prst="rect">
            <a:avLst/>
          </a:prstGeom>
        </p:spPr>
      </p:pic>
      <p:pic>
        <p:nvPicPr>
          <p:cNvPr id="89" name="Image 88">
            <a:extLst>
              <a:ext uri="{FF2B5EF4-FFF2-40B4-BE49-F238E27FC236}">
                <a16:creationId xmlns:a16="http://schemas.microsoft.com/office/drawing/2014/main" id="{BFC971F1-9882-43B4-88B3-F8D3D8C399F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41285" y="4991399"/>
            <a:ext cx="1078881" cy="1059024"/>
          </a:xfrm>
          <a:prstGeom prst="rect">
            <a:avLst/>
          </a:prstGeom>
        </p:spPr>
      </p:pic>
      <p:pic>
        <p:nvPicPr>
          <p:cNvPr id="33" name="Image 32">
            <a:extLst>
              <a:ext uri="{FF2B5EF4-FFF2-40B4-BE49-F238E27FC236}">
                <a16:creationId xmlns:a16="http://schemas.microsoft.com/office/drawing/2014/main" id="{B5D07970-15F4-4337-8231-7FA3EE5F898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35" name="ZoneTexte 34">
            <a:extLst>
              <a:ext uri="{FF2B5EF4-FFF2-40B4-BE49-F238E27FC236}">
                <a16:creationId xmlns:a16="http://schemas.microsoft.com/office/drawing/2014/main" id="{511DD262-454F-4C70-B5FC-004C892AF8CE}"/>
              </a:ext>
            </a:extLst>
          </p:cNvPr>
          <p:cNvSpPr txBox="1"/>
          <p:nvPr/>
        </p:nvSpPr>
        <p:spPr>
          <a:xfrm>
            <a:off x="1933674" y="638908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6" name="Espace réservé de la date 5">
            <a:extLst>
              <a:ext uri="{FF2B5EF4-FFF2-40B4-BE49-F238E27FC236}">
                <a16:creationId xmlns:a16="http://schemas.microsoft.com/office/drawing/2014/main" id="{4FB2CF4A-0F56-4FC0-88B2-F0E08E5EBA86}"/>
              </a:ext>
            </a:extLst>
          </p:cNvPr>
          <p:cNvSpPr>
            <a:spLocks noGrp="1"/>
          </p:cNvSpPr>
          <p:nvPr>
            <p:ph type="dt" sz="half" idx="10"/>
          </p:nvPr>
        </p:nvSpPr>
        <p:spPr>
          <a:xfrm>
            <a:off x="137926" y="6459784"/>
            <a:ext cx="2472271" cy="365125"/>
          </a:xfrm>
        </p:spPr>
        <p:txBody>
          <a:bodyPr/>
          <a:lstStyle/>
          <a:p>
            <a:fld id="{76359E06-949A-4D8D-99AA-81B541B1920D}" type="datetime1">
              <a:rPr lang="fr-FR" smtClean="0"/>
              <a:t>27/03/2024</a:t>
            </a:fld>
            <a:endParaRPr lang="fr-FR"/>
          </a:p>
        </p:txBody>
      </p:sp>
      <p:sp>
        <p:nvSpPr>
          <p:cNvPr id="7" name="Espace réservé du numéro de diapositive 6">
            <a:extLst>
              <a:ext uri="{FF2B5EF4-FFF2-40B4-BE49-F238E27FC236}">
                <a16:creationId xmlns:a16="http://schemas.microsoft.com/office/drawing/2014/main" id="{B20B4622-831F-4C38-B6BC-B1B24CFBB0D3}"/>
              </a:ext>
            </a:extLst>
          </p:cNvPr>
          <p:cNvSpPr>
            <a:spLocks noGrp="1"/>
          </p:cNvSpPr>
          <p:nvPr>
            <p:ph type="sldNum" sz="quarter" idx="12"/>
          </p:nvPr>
        </p:nvSpPr>
        <p:spPr/>
        <p:txBody>
          <a:bodyPr/>
          <a:lstStyle/>
          <a:p>
            <a:fld id="{3746BD9C-EB79-4C44-A661-EB129AA754D7}" type="slidenum">
              <a:rPr lang="fr-FR" smtClean="0"/>
              <a:t>43</a:t>
            </a:fld>
            <a:endParaRPr lang="fr-FR"/>
          </a:p>
        </p:txBody>
      </p:sp>
      <p:sp>
        <p:nvSpPr>
          <p:cNvPr id="40" name="ZoneTexte 39">
            <a:extLst>
              <a:ext uri="{FF2B5EF4-FFF2-40B4-BE49-F238E27FC236}">
                <a16:creationId xmlns:a16="http://schemas.microsoft.com/office/drawing/2014/main" id="{31532DF1-2FD6-426A-8E61-4F5FCEC597B3}"/>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922957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7C74C9-0ABD-4B2F-915B-045E88ADE6B9}"/>
              </a:ext>
            </a:extLst>
          </p:cNvPr>
          <p:cNvSpPr/>
          <p:nvPr/>
        </p:nvSpPr>
        <p:spPr>
          <a:xfrm>
            <a:off x="2963415" y="132019"/>
            <a:ext cx="6094874" cy="707886"/>
          </a:xfrm>
          <a:prstGeom prst="rect">
            <a:avLst/>
          </a:prstGeom>
        </p:spPr>
        <p:txBody>
          <a:bodyPr wrap="none">
            <a:spAutoFit/>
          </a:bodyPr>
          <a:lstStyle/>
          <a:p>
            <a:r>
              <a:rPr lang="fr-FR" sz="4000" b="1" u="sng">
                <a:solidFill>
                  <a:srgbClr val="002060"/>
                </a:solidFill>
              </a:rPr>
              <a:t>Risques communs généraux</a:t>
            </a:r>
            <a:endParaRPr lang="fr-FR" sz="4000"/>
          </a:p>
        </p:txBody>
      </p:sp>
      <p:pic>
        <p:nvPicPr>
          <p:cNvPr id="4" name="Image 3">
            <a:extLst>
              <a:ext uri="{FF2B5EF4-FFF2-40B4-BE49-F238E27FC236}">
                <a16:creationId xmlns:a16="http://schemas.microsoft.com/office/drawing/2014/main" id="{A6DCE2FB-C7EE-4728-9E04-A1B7BAA07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566" y="1178345"/>
            <a:ext cx="2360869" cy="775844"/>
          </a:xfrm>
          <a:prstGeom prst="rect">
            <a:avLst/>
          </a:prstGeom>
        </p:spPr>
      </p:pic>
      <p:sp>
        <p:nvSpPr>
          <p:cNvPr id="5" name="ZoneTexte 4">
            <a:extLst>
              <a:ext uri="{FF2B5EF4-FFF2-40B4-BE49-F238E27FC236}">
                <a16:creationId xmlns:a16="http://schemas.microsoft.com/office/drawing/2014/main" id="{1F4F4A78-24D9-43AF-9397-CF53D8F468A3}"/>
              </a:ext>
            </a:extLst>
          </p:cNvPr>
          <p:cNvSpPr txBox="1"/>
          <p:nvPr/>
        </p:nvSpPr>
        <p:spPr>
          <a:xfrm>
            <a:off x="1630741" y="2012912"/>
            <a:ext cx="1232517" cy="369332"/>
          </a:xfrm>
          <a:prstGeom prst="rect">
            <a:avLst/>
          </a:prstGeom>
          <a:noFill/>
        </p:spPr>
        <p:txBody>
          <a:bodyPr wrap="none" rtlCol="0">
            <a:spAutoFit/>
          </a:bodyPr>
          <a:lstStyle/>
          <a:p>
            <a:r>
              <a:rPr lang="fr-FR"/>
              <a:t>Projections</a:t>
            </a:r>
          </a:p>
        </p:txBody>
      </p:sp>
      <p:pic>
        <p:nvPicPr>
          <p:cNvPr id="7" name="Image 6">
            <a:extLst>
              <a:ext uri="{FF2B5EF4-FFF2-40B4-BE49-F238E27FC236}">
                <a16:creationId xmlns:a16="http://schemas.microsoft.com/office/drawing/2014/main" id="{1DB5E4EE-48FD-47A0-83EA-AD4EAFE1FE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2666" y="1065938"/>
            <a:ext cx="1156607" cy="1014660"/>
          </a:xfrm>
          <a:prstGeom prst="rect">
            <a:avLst/>
          </a:prstGeom>
        </p:spPr>
      </p:pic>
      <p:sp>
        <p:nvSpPr>
          <p:cNvPr id="8" name="ZoneTexte 7">
            <a:extLst>
              <a:ext uri="{FF2B5EF4-FFF2-40B4-BE49-F238E27FC236}">
                <a16:creationId xmlns:a16="http://schemas.microsoft.com/office/drawing/2014/main" id="{73840DBF-45E1-4F82-B63A-7425404A3618}"/>
              </a:ext>
            </a:extLst>
          </p:cNvPr>
          <p:cNvSpPr txBox="1"/>
          <p:nvPr/>
        </p:nvSpPr>
        <p:spPr>
          <a:xfrm>
            <a:off x="5584492" y="2070802"/>
            <a:ext cx="1180131" cy="369332"/>
          </a:xfrm>
          <a:prstGeom prst="rect">
            <a:avLst/>
          </a:prstGeom>
          <a:noFill/>
        </p:spPr>
        <p:txBody>
          <a:bodyPr wrap="none" rtlCol="0">
            <a:spAutoFit/>
          </a:bodyPr>
          <a:lstStyle/>
          <a:p>
            <a:r>
              <a:rPr lang="fr-FR"/>
              <a:t>Biologique</a:t>
            </a:r>
          </a:p>
        </p:txBody>
      </p:sp>
      <p:pic>
        <p:nvPicPr>
          <p:cNvPr id="10" name="Image 9">
            <a:extLst>
              <a:ext uri="{FF2B5EF4-FFF2-40B4-BE49-F238E27FC236}">
                <a16:creationId xmlns:a16="http://schemas.microsoft.com/office/drawing/2014/main" id="{B2FC2A45-3AC0-4582-AAF8-DE3AB4EF53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7902" y="1088366"/>
            <a:ext cx="2366919" cy="782148"/>
          </a:xfrm>
          <a:prstGeom prst="rect">
            <a:avLst/>
          </a:prstGeom>
        </p:spPr>
      </p:pic>
      <p:sp>
        <p:nvSpPr>
          <p:cNvPr id="11" name="ZoneTexte 10">
            <a:extLst>
              <a:ext uri="{FF2B5EF4-FFF2-40B4-BE49-F238E27FC236}">
                <a16:creationId xmlns:a16="http://schemas.microsoft.com/office/drawing/2014/main" id="{22F2F975-F888-4C87-90A9-9D49FA9CBEA3}"/>
              </a:ext>
            </a:extLst>
          </p:cNvPr>
          <p:cNvSpPr txBox="1"/>
          <p:nvPr/>
        </p:nvSpPr>
        <p:spPr>
          <a:xfrm>
            <a:off x="8707529" y="2012912"/>
            <a:ext cx="1986506" cy="369332"/>
          </a:xfrm>
          <a:prstGeom prst="rect">
            <a:avLst/>
          </a:prstGeom>
          <a:noFill/>
        </p:spPr>
        <p:txBody>
          <a:bodyPr wrap="none" rtlCol="0">
            <a:spAutoFit/>
          </a:bodyPr>
          <a:lstStyle/>
          <a:p>
            <a:r>
              <a:rPr lang="fr-FR"/>
              <a:t>Travaux en hauteur</a:t>
            </a:r>
          </a:p>
        </p:txBody>
      </p:sp>
      <p:cxnSp>
        <p:nvCxnSpPr>
          <p:cNvPr id="17" name="Connecteur droit avec flèche 16">
            <a:extLst>
              <a:ext uri="{FF2B5EF4-FFF2-40B4-BE49-F238E27FC236}">
                <a16:creationId xmlns:a16="http://schemas.microsoft.com/office/drawing/2014/main" id="{300289F5-C6FB-450D-9C47-60CE97BB5B0B}"/>
              </a:ext>
            </a:extLst>
          </p:cNvPr>
          <p:cNvCxnSpPr>
            <a:cxnSpLocks/>
          </p:cNvCxnSpPr>
          <p:nvPr/>
        </p:nvCxnSpPr>
        <p:spPr>
          <a:xfrm>
            <a:off x="2202935" y="2476708"/>
            <a:ext cx="0" cy="28975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8" name="ZoneTexte 17">
            <a:extLst>
              <a:ext uri="{FF2B5EF4-FFF2-40B4-BE49-F238E27FC236}">
                <a16:creationId xmlns:a16="http://schemas.microsoft.com/office/drawing/2014/main" id="{7FC022B6-E724-4AE9-80FA-B8C78CABFDDD}"/>
              </a:ext>
            </a:extLst>
          </p:cNvPr>
          <p:cNvSpPr txBox="1"/>
          <p:nvPr/>
        </p:nvSpPr>
        <p:spPr>
          <a:xfrm>
            <a:off x="1663772" y="2766464"/>
            <a:ext cx="1136369" cy="1200329"/>
          </a:xfrm>
          <a:prstGeom prst="rect">
            <a:avLst/>
          </a:prstGeom>
          <a:noFill/>
          <a:ln>
            <a:solidFill>
              <a:srgbClr val="002060"/>
            </a:solidFill>
          </a:ln>
        </p:spPr>
        <p:txBody>
          <a:bodyPr wrap="square" rtlCol="0">
            <a:spAutoFit/>
          </a:bodyPr>
          <a:lstStyle/>
          <a:p>
            <a:r>
              <a:rPr lang="fr-FR"/>
              <a:t>-Blessure</a:t>
            </a:r>
          </a:p>
          <a:p>
            <a:r>
              <a:rPr lang="fr-FR"/>
              <a:t>-Brûlure</a:t>
            </a:r>
          </a:p>
          <a:p>
            <a:r>
              <a:rPr lang="fr-FR"/>
              <a:t>-Coupure</a:t>
            </a:r>
          </a:p>
          <a:p>
            <a:r>
              <a:rPr lang="fr-FR"/>
              <a:t>-Heurt</a:t>
            </a:r>
          </a:p>
        </p:txBody>
      </p:sp>
      <p:cxnSp>
        <p:nvCxnSpPr>
          <p:cNvPr id="20" name="Connecteur droit avec flèche 19">
            <a:extLst>
              <a:ext uri="{FF2B5EF4-FFF2-40B4-BE49-F238E27FC236}">
                <a16:creationId xmlns:a16="http://schemas.microsoft.com/office/drawing/2014/main" id="{A0705969-75BD-490F-9593-4E5F7C4EDB02}"/>
              </a:ext>
            </a:extLst>
          </p:cNvPr>
          <p:cNvCxnSpPr>
            <a:cxnSpLocks/>
          </p:cNvCxnSpPr>
          <p:nvPr/>
        </p:nvCxnSpPr>
        <p:spPr>
          <a:xfrm>
            <a:off x="9911785" y="2474438"/>
            <a:ext cx="0" cy="35773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1" name="ZoneTexte 20">
            <a:extLst>
              <a:ext uri="{FF2B5EF4-FFF2-40B4-BE49-F238E27FC236}">
                <a16:creationId xmlns:a16="http://schemas.microsoft.com/office/drawing/2014/main" id="{03B5DB1C-CAE6-460D-8254-EBD0829F6695}"/>
              </a:ext>
            </a:extLst>
          </p:cNvPr>
          <p:cNvSpPr txBox="1"/>
          <p:nvPr/>
        </p:nvSpPr>
        <p:spPr>
          <a:xfrm>
            <a:off x="8991661" y="2853484"/>
            <a:ext cx="1986413" cy="923330"/>
          </a:xfrm>
          <a:prstGeom prst="rect">
            <a:avLst/>
          </a:prstGeom>
          <a:noFill/>
          <a:ln>
            <a:solidFill>
              <a:srgbClr val="002060"/>
            </a:solidFill>
          </a:ln>
        </p:spPr>
        <p:txBody>
          <a:bodyPr wrap="square" rtlCol="0">
            <a:spAutoFit/>
          </a:bodyPr>
          <a:lstStyle/>
          <a:p>
            <a:r>
              <a:rPr lang="fr-FR"/>
              <a:t>-Chute de hauteur </a:t>
            </a:r>
          </a:p>
          <a:p>
            <a:r>
              <a:rPr lang="fr-FR"/>
              <a:t>-Perte d’équilibre</a:t>
            </a:r>
          </a:p>
          <a:p>
            <a:r>
              <a:rPr lang="fr-FR"/>
              <a:t>-Blessure</a:t>
            </a:r>
          </a:p>
        </p:txBody>
      </p:sp>
      <p:cxnSp>
        <p:nvCxnSpPr>
          <p:cNvPr id="24" name="Connecteur droit avec flèche 23">
            <a:extLst>
              <a:ext uri="{FF2B5EF4-FFF2-40B4-BE49-F238E27FC236}">
                <a16:creationId xmlns:a16="http://schemas.microsoft.com/office/drawing/2014/main" id="{C9ACF24F-C792-4F5F-A43C-771C701488EF}"/>
              </a:ext>
            </a:extLst>
          </p:cNvPr>
          <p:cNvCxnSpPr>
            <a:cxnSpLocks/>
          </p:cNvCxnSpPr>
          <p:nvPr/>
        </p:nvCxnSpPr>
        <p:spPr>
          <a:xfrm>
            <a:off x="6162796" y="2476493"/>
            <a:ext cx="0" cy="21050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5" name="ZoneTexte 24">
            <a:extLst>
              <a:ext uri="{FF2B5EF4-FFF2-40B4-BE49-F238E27FC236}">
                <a16:creationId xmlns:a16="http://schemas.microsoft.com/office/drawing/2014/main" id="{5DAABE64-4697-46A8-8B91-FE819B3C4737}"/>
              </a:ext>
            </a:extLst>
          </p:cNvPr>
          <p:cNvSpPr txBox="1"/>
          <p:nvPr/>
        </p:nvSpPr>
        <p:spPr>
          <a:xfrm>
            <a:off x="5199046" y="2687001"/>
            <a:ext cx="2003890" cy="1200329"/>
          </a:xfrm>
          <a:prstGeom prst="rect">
            <a:avLst/>
          </a:prstGeom>
          <a:noFill/>
          <a:ln>
            <a:solidFill>
              <a:srgbClr val="002060"/>
            </a:solidFill>
          </a:ln>
        </p:spPr>
        <p:txBody>
          <a:bodyPr wrap="square" rtlCol="0">
            <a:spAutoFit/>
          </a:bodyPr>
          <a:lstStyle/>
          <a:p>
            <a:r>
              <a:rPr lang="fr-FR"/>
              <a:t>-Inhalation de micro-organismes</a:t>
            </a:r>
          </a:p>
          <a:p>
            <a:r>
              <a:rPr lang="fr-FR"/>
              <a:t>-Ingestion de micro-organismes</a:t>
            </a:r>
          </a:p>
        </p:txBody>
      </p:sp>
      <p:sp>
        <p:nvSpPr>
          <p:cNvPr id="30" name="Rectangle 29">
            <a:extLst>
              <a:ext uri="{FF2B5EF4-FFF2-40B4-BE49-F238E27FC236}">
                <a16:creationId xmlns:a16="http://schemas.microsoft.com/office/drawing/2014/main" id="{FAF46B00-4B81-422D-B298-C46C88747E88}"/>
              </a:ext>
            </a:extLst>
          </p:cNvPr>
          <p:cNvSpPr/>
          <p:nvPr/>
        </p:nvSpPr>
        <p:spPr>
          <a:xfrm>
            <a:off x="410890" y="966369"/>
            <a:ext cx="11329474" cy="15021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 name="Connecteur droit avec flèche 34">
            <a:extLst>
              <a:ext uri="{FF2B5EF4-FFF2-40B4-BE49-F238E27FC236}">
                <a16:creationId xmlns:a16="http://schemas.microsoft.com/office/drawing/2014/main" id="{BE66318D-27FD-45E2-964B-9E49E2F2426B}"/>
              </a:ext>
            </a:extLst>
          </p:cNvPr>
          <p:cNvCxnSpPr/>
          <p:nvPr/>
        </p:nvCxnSpPr>
        <p:spPr>
          <a:xfrm>
            <a:off x="2215823" y="3966793"/>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1A64DCBA-39F7-4498-8CFF-C5EE4A3DCC35}"/>
              </a:ext>
            </a:extLst>
          </p:cNvPr>
          <p:cNvCxnSpPr/>
          <p:nvPr/>
        </p:nvCxnSpPr>
        <p:spPr>
          <a:xfrm>
            <a:off x="6192602" y="3887330"/>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4F6F75FD-83CF-4A79-BAD9-E4C8967F8159}"/>
              </a:ext>
            </a:extLst>
          </p:cNvPr>
          <p:cNvCxnSpPr/>
          <p:nvPr/>
        </p:nvCxnSpPr>
        <p:spPr>
          <a:xfrm>
            <a:off x="10016357" y="3776814"/>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9" name="Image 38">
            <a:extLst>
              <a:ext uri="{FF2B5EF4-FFF2-40B4-BE49-F238E27FC236}">
                <a16:creationId xmlns:a16="http://schemas.microsoft.com/office/drawing/2014/main" id="{40E1DF62-F22E-4CE7-94A7-BA75C40B1D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849" y="4360724"/>
            <a:ext cx="2229787" cy="739637"/>
          </a:xfrm>
          <a:prstGeom prst="rect">
            <a:avLst/>
          </a:prstGeom>
        </p:spPr>
      </p:pic>
      <p:pic>
        <p:nvPicPr>
          <p:cNvPr id="41" name="Image 40">
            <a:extLst>
              <a:ext uri="{FF2B5EF4-FFF2-40B4-BE49-F238E27FC236}">
                <a16:creationId xmlns:a16="http://schemas.microsoft.com/office/drawing/2014/main" id="{30EA2835-5BF2-40D6-9144-DD993674A7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134" y="5265806"/>
            <a:ext cx="1471290" cy="943150"/>
          </a:xfrm>
          <a:prstGeom prst="rect">
            <a:avLst/>
          </a:prstGeom>
        </p:spPr>
      </p:pic>
      <p:pic>
        <p:nvPicPr>
          <p:cNvPr id="43" name="Image 42">
            <a:extLst>
              <a:ext uri="{FF2B5EF4-FFF2-40B4-BE49-F238E27FC236}">
                <a16:creationId xmlns:a16="http://schemas.microsoft.com/office/drawing/2014/main" id="{8C5C1019-6992-463E-AA04-B5C7BBA770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9937" y="3966793"/>
            <a:ext cx="1231529" cy="1208863"/>
          </a:xfrm>
          <a:prstGeom prst="rect">
            <a:avLst/>
          </a:prstGeom>
        </p:spPr>
      </p:pic>
      <p:pic>
        <p:nvPicPr>
          <p:cNvPr id="45" name="Image 44">
            <a:extLst>
              <a:ext uri="{FF2B5EF4-FFF2-40B4-BE49-F238E27FC236}">
                <a16:creationId xmlns:a16="http://schemas.microsoft.com/office/drawing/2014/main" id="{C8A435ED-71A6-4F3D-ABB2-6D8B79E951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63416" y="5316409"/>
            <a:ext cx="786764" cy="841943"/>
          </a:xfrm>
          <a:prstGeom prst="rect">
            <a:avLst/>
          </a:prstGeom>
        </p:spPr>
      </p:pic>
      <p:pic>
        <p:nvPicPr>
          <p:cNvPr id="48" name="Image 47">
            <a:extLst>
              <a:ext uri="{FF2B5EF4-FFF2-40B4-BE49-F238E27FC236}">
                <a16:creationId xmlns:a16="http://schemas.microsoft.com/office/drawing/2014/main" id="{E6F597E2-2CAB-45BC-B300-A1B24067EF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73805" y="4130045"/>
            <a:ext cx="959841" cy="959841"/>
          </a:xfrm>
          <a:prstGeom prst="rect">
            <a:avLst/>
          </a:prstGeom>
        </p:spPr>
      </p:pic>
      <p:pic>
        <p:nvPicPr>
          <p:cNvPr id="50" name="Image 49">
            <a:extLst>
              <a:ext uri="{FF2B5EF4-FFF2-40B4-BE49-F238E27FC236}">
                <a16:creationId xmlns:a16="http://schemas.microsoft.com/office/drawing/2014/main" id="{AA9BE677-17AE-4798-B628-A100788DCB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00793" y="4034394"/>
            <a:ext cx="1021334" cy="1021334"/>
          </a:xfrm>
          <a:prstGeom prst="rect">
            <a:avLst/>
          </a:prstGeom>
        </p:spPr>
      </p:pic>
      <p:pic>
        <p:nvPicPr>
          <p:cNvPr id="54" name="Image 53">
            <a:extLst>
              <a:ext uri="{FF2B5EF4-FFF2-40B4-BE49-F238E27FC236}">
                <a16:creationId xmlns:a16="http://schemas.microsoft.com/office/drawing/2014/main" id="{FE0E1856-0D1C-46D4-8774-8C0D7527901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22831" y="5620307"/>
            <a:ext cx="2414592" cy="644276"/>
          </a:xfrm>
          <a:prstGeom prst="rect">
            <a:avLst/>
          </a:prstGeom>
        </p:spPr>
      </p:pic>
      <p:pic>
        <p:nvPicPr>
          <p:cNvPr id="57" name="Image 56">
            <a:extLst>
              <a:ext uri="{FF2B5EF4-FFF2-40B4-BE49-F238E27FC236}">
                <a16:creationId xmlns:a16="http://schemas.microsoft.com/office/drawing/2014/main" id="{9876B507-2952-472D-B397-7FA54C43D04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10786" y="4371487"/>
            <a:ext cx="852656" cy="842669"/>
          </a:xfrm>
          <a:prstGeom prst="rect">
            <a:avLst/>
          </a:prstGeom>
        </p:spPr>
      </p:pic>
      <p:pic>
        <p:nvPicPr>
          <p:cNvPr id="59" name="Image 58">
            <a:extLst>
              <a:ext uri="{FF2B5EF4-FFF2-40B4-BE49-F238E27FC236}">
                <a16:creationId xmlns:a16="http://schemas.microsoft.com/office/drawing/2014/main" id="{61E32785-FC94-4FE3-B5DE-FCC42A1AF1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47912" y="5316409"/>
            <a:ext cx="552870" cy="721135"/>
          </a:xfrm>
          <a:prstGeom prst="rect">
            <a:avLst/>
          </a:prstGeom>
        </p:spPr>
      </p:pic>
      <p:sp>
        <p:nvSpPr>
          <p:cNvPr id="60" name="ZoneTexte 59">
            <a:extLst>
              <a:ext uri="{FF2B5EF4-FFF2-40B4-BE49-F238E27FC236}">
                <a16:creationId xmlns:a16="http://schemas.microsoft.com/office/drawing/2014/main" id="{71305766-2E5C-4682-A284-AD48F3165377}"/>
              </a:ext>
            </a:extLst>
          </p:cNvPr>
          <p:cNvSpPr txBox="1"/>
          <p:nvPr/>
        </p:nvSpPr>
        <p:spPr>
          <a:xfrm>
            <a:off x="9821515" y="5583274"/>
            <a:ext cx="1286058" cy="369332"/>
          </a:xfrm>
          <a:prstGeom prst="rect">
            <a:avLst/>
          </a:prstGeom>
          <a:noFill/>
        </p:spPr>
        <p:txBody>
          <a:bodyPr wrap="none" rtlCol="0">
            <a:spAutoFit/>
          </a:bodyPr>
          <a:lstStyle/>
          <a:p>
            <a:r>
              <a:rPr lang="fr-FR"/>
              <a:t>Règle d’or 2</a:t>
            </a:r>
          </a:p>
        </p:txBody>
      </p:sp>
      <p:pic>
        <p:nvPicPr>
          <p:cNvPr id="62" name="Image 61">
            <a:extLst>
              <a:ext uri="{FF2B5EF4-FFF2-40B4-BE49-F238E27FC236}">
                <a16:creationId xmlns:a16="http://schemas.microsoft.com/office/drawing/2014/main" id="{C89DAA6B-CB77-4971-8A65-C86BC13FFE9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976770" y="4360724"/>
            <a:ext cx="837687" cy="823306"/>
          </a:xfrm>
          <a:prstGeom prst="rect">
            <a:avLst/>
          </a:prstGeom>
        </p:spPr>
      </p:pic>
      <p:pic>
        <p:nvPicPr>
          <p:cNvPr id="64" name="Image 63">
            <a:extLst>
              <a:ext uri="{FF2B5EF4-FFF2-40B4-BE49-F238E27FC236}">
                <a16:creationId xmlns:a16="http://schemas.microsoft.com/office/drawing/2014/main" id="{93283441-4D7D-4286-9C72-C4AFED60F6E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831235" y="4287678"/>
            <a:ext cx="909129" cy="909129"/>
          </a:xfrm>
          <a:prstGeom prst="rect">
            <a:avLst/>
          </a:prstGeom>
        </p:spPr>
      </p:pic>
      <p:pic>
        <p:nvPicPr>
          <p:cNvPr id="6" name="Image 5">
            <a:extLst>
              <a:ext uri="{FF2B5EF4-FFF2-40B4-BE49-F238E27FC236}">
                <a16:creationId xmlns:a16="http://schemas.microsoft.com/office/drawing/2014/main" id="{186C72B1-5F75-4F3A-B717-1080015B2FD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188775" y="4360724"/>
            <a:ext cx="913622" cy="913622"/>
          </a:xfrm>
          <a:prstGeom prst="rect">
            <a:avLst/>
          </a:prstGeom>
        </p:spPr>
      </p:pic>
      <p:pic>
        <p:nvPicPr>
          <p:cNvPr id="32" name="Image 31">
            <a:extLst>
              <a:ext uri="{FF2B5EF4-FFF2-40B4-BE49-F238E27FC236}">
                <a16:creationId xmlns:a16="http://schemas.microsoft.com/office/drawing/2014/main" id="{4E809F62-AE05-434B-BB90-57D54794DE1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33" name="ZoneTexte 32">
            <a:extLst>
              <a:ext uri="{FF2B5EF4-FFF2-40B4-BE49-F238E27FC236}">
                <a16:creationId xmlns:a16="http://schemas.microsoft.com/office/drawing/2014/main" id="{D0BCDB95-490F-49CF-A7A0-B1B5FC7F9DE5}"/>
              </a:ext>
            </a:extLst>
          </p:cNvPr>
          <p:cNvSpPr txBox="1"/>
          <p:nvPr/>
        </p:nvSpPr>
        <p:spPr>
          <a:xfrm>
            <a:off x="1891075" y="6374218"/>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9" name="Image 8">
            <a:extLst>
              <a:ext uri="{FF2B5EF4-FFF2-40B4-BE49-F238E27FC236}">
                <a16:creationId xmlns:a16="http://schemas.microsoft.com/office/drawing/2014/main" id="{6BFA90F3-3956-4A57-9B6F-E1C6B39F314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311412" y="1072820"/>
            <a:ext cx="1075037" cy="1029772"/>
          </a:xfrm>
          <a:prstGeom prst="rect">
            <a:avLst/>
          </a:prstGeom>
        </p:spPr>
      </p:pic>
      <p:pic>
        <p:nvPicPr>
          <p:cNvPr id="13" name="Image 12">
            <a:extLst>
              <a:ext uri="{FF2B5EF4-FFF2-40B4-BE49-F238E27FC236}">
                <a16:creationId xmlns:a16="http://schemas.microsoft.com/office/drawing/2014/main" id="{C528A0FB-706F-4132-965B-5D16A6FA9A0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635480" y="5010410"/>
            <a:ext cx="1978370" cy="527871"/>
          </a:xfrm>
          <a:prstGeom prst="rect">
            <a:avLst/>
          </a:prstGeom>
        </p:spPr>
      </p:pic>
      <p:sp>
        <p:nvSpPr>
          <p:cNvPr id="14" name="Espace réservé de la date 13">
            <a:extLst>
              <a:ext uri="{FF2B5EF4-FFF2-40B4-BE49-F238E27FC236}">
                <a16:creationId xmlns:a16="http://schemas.microsoft.com/office/drawing/2014/main" id="{9149E2DD-287A-4307-9D43-5D71801493F6}"/>
              </a:ext>
            </a:extLst>
          </p:cNvPr>
          <p:cNvSpPr>
            <a:spLocks noGrp="1"/>
          </p:cNvSpPr>
          <p:nvPr>
            <p:ph type="dt" sz="half" idx="10"/>
          </p:nvPr>
        </p:nvSpPr>
        <p:spPr>
          <a:xfrm>
            <a:off x="255365" y="6449940"/>
            <a:ext cx="2472271" cy="365125"/>
          </a:xfrm>
        </p:spPr>
        <p:txBody>
          <a:bodyPr/>
          <a:lstStyle/>
          <a:p>
            <a:fld id="{102ABD02-50C5-4BE0-AC20-C8E0A63D0B5D}" type="datetime1">
              <a:rPr lang="fr-FR" smtClean="0"/>
              <a:t>27/03/2024</a:t>
            </a:fld>
            <a:endParaRPr lang="fr-FR"/>
          </a:p>
        </p:txBody>
      </p:sp>
      <p:sp>
        <p:nvSpPr>
          <p:cNvPr id="15" name="Espace réservé du numéro de diapositive 14">
            <a:extLst>
              <a:ext uri="{FF2B5EF4-FFF2-40B4-BE49-F238E27FC236}">
                <a16:creationId xmlns:a16="http://schemas.microsoft.com/office/drawing/2014/main" id="{434CC954-6605-4754-9340-4C862CE07020}"/>
              </a:ext>
            </a:extLst>
          </p:cNvPr>
          <p:cNvSpPr>
            <a:spLocks noGrp="1"/>
          </p:cNvSpPr>
          <p:nvPr>
            <p:ph type="sldNum" sz="quarter" idx="12"/>
          </p:nvPr>
        </p:nvSpPr>
        <p:spPr/>
        <p:txBody>
          <a:bodyPr/>
          <a:lstStyle/>
          <a:p>
            <a:fld id="{3746BD9C-EB79-4C44-A661-EB129AA754D7}" type="slidenum">
              <a:rPr lang="fr-FR" smtClean="0"/>
              <a:t>44</a:t>
            </a:fld>
            <a:endParaRPr lang="fr-FR"/>
          </a:p>
        </p:txBody>
      </p:sp>
      <p:sp>
        <p:nvSpPr>
          <p:cNvPr id="40" name="ZoneTexte 39">
            <a:extLst>
              <a:ext uri="{FF2B5EF4-FFF2-40B4-BE49-F238E27FC236}">
                <a16:creationId xmlns:a16="http://schemas.microsoft.com/office/drawing/2014/main" id="{A7F594EE-C8B3-4387-9F9D-15DD68C50320}"/>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3" name="Image 11">
            <a:extLst>
              <a:ext uri="{FF2B5EF4-FFF2-40B4-BE49-F238E27FC236}">
                <a16:creationId xmlns:a16="http://schemas.microsoft.com/office/drawing/2014/main" id="{D07AD13A-1FC1-44C0-8114-3B2E018D5707}"/>
              </a:ext>
            </a:extLst>
          </p:cNvPr>
          <p:cNvPicPr>
            <a:picLocks noChangeAspect="1"/>
          </p:cNvPicPr>
          <p:nvPr/>
        </p:nvPicPr>
        <p:blipFill>
          <a:blip r:embed="rId19"/>
          <a:stretch>
            <a:fillRect/>
          </a:stretch>
        </p:blipFill>
        <p:spPr>
          <a:xfrm>
            <a:off x="5606143" y="4216853"/>
            <a:ext cx="1025072" cy="746579"/>
          </a:xfrm>
          <a:prstGeom prst="rect">
            <a:avLst/>
          </a:prstGeom>
        </p:spPr>
      </p:pic>
    </p:spTree>
    <p:extLst>
      <p:ext uri="{BB962C8B-B14F-4D97-AF65-F5344CB8AC3E}">
        <p14:creationId xmlns:p14="http://schemas.microsoft.com/office/powerpoint/2010/main" val="4937710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FD0612D-A36B-4CE8-B39D-8EA2B2CCA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3100" y="1133724"/>
            <a:ext cx="1004352" cy="1004352"/>
          </a:xfrm>
          <a:prstGeom prst="rect">
            <a:avLst/>
          </a:prstGeom>
        </p:spPr>
      </p:pic>
      <p:sp>
        <p:nvSpPr>
          <p:cNvPr id="3" name="ZoneTexte 2">
            <a:extLst>
              <a:ext uri="{FF2B5EF4-FFF2-40B4-BE49-F238E27FC236}">
                <a16:creationId xmlns:a16="http://schemas.microsoft.com/office/drawing/2014/main" id="{39C547AE-89DB-4606-B9B8-06741E4A4D7C}"/>
              </a:ext>
            </a:extLst>
          </p:cNvPr>
          <p:cNvSpPr txBox="1"/>
          <p:nvPr/>
        </p:nvSpPr>
        <p:spPr>
          <a:xfrm>
            <a:off x="1563538" y="2119554"/>
            <a:ext cx="989373" cy="369332"/>
          </a:xfrm>
          <a:prstGeom prst="rect">
            <a:avLst/>
          </a:prstGeom>
          <a:noFill/>
        </p:spPr>
        <p:txBody>
          <a:bodyPr wrap="none" rtlCol="0">
            <a:spAutoFit/>
          </a:bodyPr>
          <a:lstStyle/>
          <a:p>
            <a:r>
              <a:rPr lang="fr-FR"/>
              <a:t>Incendie</a:t>
            </a:r>
          </a:p>
        </p:txBody>
      </p:sp>
      <p:cxnSp>
        <p:nvCxnSpPr>
          <p:cNvPr id="4" name="Connecteur droit avec flèche 3">
            <a:extLst>
              <a:ext uri="{FF2B5EF4-FFF2-40B4-BE49-F238E27FC236}">
                <a16:creationId xmlns:a16="http://schemas.microsoft.com/office/drawing/2014/main" id="{A1CC380B-5102-443E-9941-FC0424AB77E0}"/>
              </a:ext>
            </a:extLst>
          </p:cNvPr>
          <p:cNvCxnSpPr>
            <a:cxnSpLocks/>
          </p:cNvCxnSpPr>
          <p:nvPr/>
        </p:nvCxnSpPr>
        <p:spPr>
          <a:xfrm>
            <a:off x="2087209" y="2569803"/>
            <a:ext cx="0" cy="30621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5" name="ZoneTexte 4">
            <a:extLst>
              <a:ext uri="{FF2B5EF4-FFF2-40B4-BE49-F238E27FC236}">
                <a16:creationId xmlns:a16="http://schemas.microsoft.com/office/drawing/2014/main" id="{4D7EE973-3569-41CA-9511-3C0BF704475C}"/>
              </a:ext>
            </a:extLst>
          </p:cNvPr>
          <p:cNvSpPr txBox="1"/>
          <p:nvPr/>
        </p:nvSpPr>
        <p:spPr>
          <a:xfrm>
            <a:off x="1515471" y="2876018"/>
            <a:ext cx="1136369" cy="646331"/>
          </a:xfrm>
          <a:prstGeom prst="rect">
            <a:avLst/>
          </a:prstGeom>
          <a:noFill/>
          <a:ln>
            <a:solidFill>
              <a:srgbClr val="002060"/>
            </a:solidFill>
          </a:ln>
        </p:spPr>
        <p:txBody>
          <a:bodyPr wrap="square" rtlCol="0">
            <a:spAutoFit/>
          </a:bodyPr>
          <a:lstStyle/>
          <a:p>
            <a:r>
              <a:rPr lang="fr-FR"/>
              <a:t>-Blessure</a:t>
            </a:r>
          </a:p>
          <a:p>
            <a:r>
              <a:rPr lang="fr-FR"/>
              <a:t>-Brûlure</a:t>
            </a:r>
          </a:p>
        </p:txBody>
      </p:sp>
      <p:pic>
        <p:nvPicPr>
          <p:cNvPr id="6" name="Image 5">
            <a:extLst>
              <a:ext uri="{FF2B5EF4-FFF2-40B4-BE49-F238E27FC236}">
                <a16:creationId xmlns:a16="http://schemas.microsoft.com/office/drawing/2014/main" id="{A1312993-C97A-420C-8AF2-40444177B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1997" y="1041974"/>
            <a:ext cx="1083403" cy="968342"/>
          </a:xfrm>
          <a:prstGeom prst="rect">
            <a:avLst/>
          </a:prstGeom>
        </p:spPr>
      </p:pic>
      <p:sp>
        <p:nvSpPr>
          <p:cNvPr id="7" name="ZoneTexte 6">
            <a:extLst>
              <a:ext uri="{FF2B5EF4-FFF2-40B4-BE49-F238E27FC236}">
                <a16:creationId xmlns:a16="http://schemas.microsoft.com/office/drawing/2014/main" id="{E5721749-DEEF-470A-931B-94ADDFFD94CC}"/>
              </a:ext>
            </a:extLst>
          </p:cNvPr>
          <p:cNvSpPr txBox="1"/>
          <p:nvPr/>
        </p:nvSpPr>
        <p:spPr>
          <a:xfrm>
            <a:off x="9426740" y="1995629"/>
            <a:ext cx="2509978" cy="553998"/>
          </a:xfrm>
          <a:prstGeom prst="rect">
            <a:avLst/>
          </a:prstGeom>
          <a:noFill/>
        </p:spPr>
        <p:txBody>
          <a:bodyPr wrap="square" rtlCol="0">
            <a:spAutoFit/>
          </a:bodyPr>
          <a:lstStyle/>
          <a:p>
            <a:r>
              <a:rPr lang="fr-FR" sz="1500" dirty="0"/>
              <a:t>Zone ATEX</a:t>
            </a:r>
          </a:p>
          <a:p>
            <a:r>
              <a:rPr lang="fr-FR" sz="1500" dirty="0"/>
              <a:t>Explosion (zone four) </a:t>
            </a:r>
          </a:p>
        </p:txBody>
      </p:sp>
      <p:sp>
        <p:nvSpPr>
          <p:cNvPr id="8" name="ZoneTexte 7">
            <a:extLst>
              <a:ext uri="{FF2B5EF4-FFF2-40B4-BE49-F238E27FC236}">
                <a16:creationId xmlns:a16="http://schemas.microsoft.com/office/drawing/2014/main" id="{99226B2F-B87B-43F0-86BC-7AA96EC4DBD8}"/>
              </a:ext>
            </a:extLst>
          </p:cNvPr>
          <p:cNvSpPr txBox="1"/>
          <p:nvPr/>
        </p:nvSpPr>
        <p:spPr>
          <a:xfrm>
            <a:off x="9323391" y="2940140"/>
            <a:ext cx="1271206" cy="646331"/>
          </a:xfrm>
          <a:prstGeom prst="rect">
            <a:avLst/>
          </a:prstGeom>
          <a:noFill/>
          <a:ln>
            <a:solidFill>
              <a:srgbClr val="002060"/>
            </a:solidFill>
          </a:ln>
        </p:spPr>
        <p:txBody>
          <a:bodyPr wrap="square" rtlCol="0">
            <a:spAutoFit/>
          </a:bodyPr>
          <a:lstStyle/>
          <a:p>
            <a:r>
              <a:rPr lang="fr-FR"/>
              <a:t>-Brûlures</a:t>
            </a:r>
          </a:p>
          <a:p>
            <a:r>
              <a:rPr lang="fr-FR"/>
              <a:t>- Blessures </a:t>
            </a:r>
          </a:p>
        </p:txBody>
      </p:sp>
      <p:cxnSp>
        <p:nvCxnSpPr>
          <p:cNvPr id="9" name="Connecteur droit avec flèche 8">
            <a:extLst>
              <a:ext uri="{FF2B5EF4-FFF2-40B4-BE49-F238E27FC236}">
                <a16:creationId xmlns:a16="http://schemas.microsoft.com/office/drawing/2014/main" id="{492B32BB-A70E-4BFB-844B-E52F453495D5}"/>
              </a:ext>
            </a:extLst>
          </p:cNvPr>
          <p:cNvCxnSpPr>
            <a:cxnSpLocks/>
          </p:cNvCxnSpPr>
          <p:nvPr/>
        </p:nvCxnSpPr>
        <p:spPr>
          <a:xfrm>
            <a:off x="9944930" y="2577726"/>
            <a:ext cx="0" cy="30621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109677FE-1234-47AE-9FEF-B96231443336}"/>
              </a:ext>
            </a:extLst>
          </p:cNvPr>
          <p:cNvSpPr/>
          <p:nvPr/>
        </p:nvSpPr>
        <p:spPr>
          <a:xfrm>
            <a:off x="717218" y="991505"/>
            <a:ext cx="10913829" cy="15966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968EC38D-6E5F-404F-9772-7A4146465223}"/>
              </a:ext>
            </a:extLst>
          </p:cNvPr>
          <p:cNvSpPr/>
          <p:nvPr/>
        </p:nvSpPr>
        <p:spPr>
          <a:xfrm>
            <a:off x="2963415" y="132019"/>
            <a:ext cx="6094874" cy="707886"/>
          </a:xfrm>
          <a:prstGeom prst="rect">
            <a:avLst/>
          </a:prstGeom>
        </p:spPr>
        <p:txBody>
          <a:bodyPr wrap="none">
            <a:spAutoFit/>
          </a:bodyPr>
          <a:lstStyle/>
          <a:p>
            <a:r>
              <a:rPr lang="fr-FR" sz="4000" b="1" u="sng">
                <a:solidFill>
                  <a:srgbClr val="002060"/>
                </a:solidFill>
              </a:rPr>
              <a:t>Risques communs généraux</a:t>
            </a:r>
            <a:endParaRPr lang="fr-FR" sz="4000"/>
          </a:p>
        </p:txBody>
      </p:sp>
      <p:pic>
        <p:nvPicPr>
          <p:cNvPr id="17" name="Image 16">
            <a:extLst>
              <a:ext uri="{FF2B5EF4-FFF2-40B4-BE49-F238E27FC236}">
                <a16:creationId xmlns:a16="http://schemas.microsoft.com/office/drawing/2014/main" id="{21EC172A-B8D4-4311-9264-7828EB732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929" y="3972212"/>
            <a:ext cx="824887" cy="814915"/>
          </a:xfrm>
          <a:prstGeom prst="rect">
            <a:avLst/>
          </a:prstGeom>
        </p:spPr>
      </p:pic>
      <p:cxnSp>
        <p:nvCxnSpPr>
          <p:cNvPr id="18" name="Connecteur droit avec flèche 17">
            <a:extLst>
              <a:ext uri="{FF2B5EF4-FFF2-40B4-BE49-F238E27FC236}">
                <a16:creationId xmlns:a16="http://schemas.microsoft.com/office/drawing/2014/main" id="{57D65258-6586-4592-AD1A-F3B8A1803986}"/>
              </a:ext>
            </a:extLst>
          </p:cNvPr>
          <p:cNvCxnSpPr/>
          <p:nvPr/>
        </p:nvCxnSpPr>
        <p:spPr>
          <a:xfrm>
            <a:off x="2087209" y="3522349"/>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3B2BB825-2B99-4D4A-A8B7-36C2B97A8A00}"/>
              </a:ext>
            </a:extLst>
          </p:cNvPr>
          <p:cNvCxnSpPr/>
          <p:nvPr/>
        </p:nvCxnSpPr>
        <p:spPr>
          <a:xfrm>
            <a:off x="9958994" y="3586471"/>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1" name="Image 20">
            <a:extLst>
              <a:ext uri="{FF2B5EF4-FFF2-40B4-BE49-F238E27FC236}">
                <a16:creationId xmlns:a16="http://schemas.microsoft.com/office/drawing/2014/main" id="{7FA050E7-2714-4F2C-8AC8-6640C6F17D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1269" y="3903184"/>
            <a:ext cx="936302" cy="945374"/>
          </a:xfrm>
          <a:prstGeom prst="rect">
            <a:avLst/>
          </a:prstGeom>
        </p:spPr>
      </p:pic>
      <p:pic>
        <p:nvPicPr>
          <p:cNvPr id="23" name="Image 22">
            <a:extLst>
              <a:ext uri="{FF2B5EF4-FFF2-40B4-BE49-F238E27FC236}">
                <a16:creationId xmlns:a16="http://schemas.microsoft.com/office/drawing/2014/main" id="{5BC50FF5-7ECF-4F77-9595-96FBC36BD4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8595" y="4878495"/>
            <a:ext cx="1678806" cy="533896"/>
          </a:xfrm>
          <a:prstGeom prst="rect">
            <a:avLst/>
          </a:prstGeom>
        </p:spPr>
      </p:pic>
      <p:pic>
        <p:nvPicPr>
          <p:cNvPr id="25" name="Image 24">
            <a:extLst>
              <a:ext uri="{FF2B5EF4-FFF2-40B4-BE49-F238E27FC236}">
                <a16:creationId xmlns:a16="http://schemas.microsoft.com/office/drawing/2014/main" id="{D2F0CE3C-6B5E-42EC-AC6D-D07898BAB6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28056" y="3849332"/>
            <a:ext cx="987070" cy="974802"/>
          </a:xfrm>
          <a:prstGeom prst="rect">
            <a:avLst/>
          </a:prstGeom>
        </p:spPr>
      </p:pic>
      <p:pic>
        <p:nvPicPr>
          <p:cNvPr id="27" name="Image 26">
            <a:extLst>
              <a:ext uri="{FF2B5EF4-FFF2-40B4-BE49-F238E27FC236}">
                <a16:creationId xmlns:a16="http://schemas.microsoft.com/office/drawing/2014/main" id="{646317DD-424A-4A91-AA31-F66F3B8B12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907" y="5503245"/>
            <a:ext cx="1835289" cy="539443"/>
          </a:xfrm>
          <a:prstGeom prst="rect">
            <a:avLst/>
          </a:prstGeom>
        </p:spPr>
      </p:pic>
      <p:pic>
        <p:nvPicPr>
          <p:cNvPr id="29" name="Image 28">
            <a:extLst>
              <a:ext uri="{FF2B5EF4-FFF2-40B4-BE49-F238E27FC236}">
                <a16:creationId xmlns:a16="http://schemas.microsoft.com/office/drawing/2014/main" id="{FA0E736E-9AED-4566-8D04-8A19018059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729" y="4379151"/>
            <a:ext cx="920602" cy="911195"/>
          </a:xfrm>
          <a:prstGeom prst="rect">
            <a:avLst/>
          </a:prstGeom>
        </p:spPr>
      </p:pic>
      <p:pic>
        <p:nvPicPr>
          <p:cNvPr id="31" name="Image 30">
            <a:extLst>
              <a:ext uri="{FF2B5EF4-FFF2-40B4-BE49-F238E27FC236}">
                <a16:creationId xmlns:a16="http://schemas.microsoft.com/office/drawing/2014/main" id="{9B3B24DD-A37B-4C30-9EC8-05285CA80D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61774" y="3890754"/>
            <a:ext cx="1702791" cy="1385324"/>
          </a:xfrm>
          <a:prstGeom prst="rect">
            <a:avLst/>
          </a:prstGeom>
        </p:spPr>
      </p:pic>
      <p:pic>
        <p:nvPicPr>
          <p:cNvPr id="33" name="Image 32">
            <a:extLst>
              <a:ext uri="{FF2B5EF4-FFF2-40B4-BE49-F238E27FC236}">
                <a16:creationId xmlns:a16="http://schemas.microsoft.com/office/drawing/2014/main" id="{905E6F19-E52C-4C34-82E7-F4AD36261F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8994" y="3408330"/>
            <a:ext cx="980690" cy="961949"/>
          </a:xfrm>
          <a:prstGeom prst="rect">
            <a:avLst/>
          </a:prstGeom>
        </p:spPr>
      </p:pic>
      <p:sp>
        <p:nvSpPr>
          <p:cNvPr id="34" name="ZoneTexte 33">
            <a:extLst>
              <a:ext uri="{FF2B5EF4-FFF2-40B4-BE49-F238E27FC236}">
                <a16:creationId xmlns:a16="http://schemas.microsoft.com/office/drawing/2014/main" id="{55E9E04E-DC5D-4636-BF6E-526626898F10}"/>
              </a:ext>
            </a:extLst>
          </p:cNvPr>
          <p:cNvSpPr txBox="1"/>
          <p:nvPr/>
        </p:nvSpPr>
        <p:spPr>
          <a:xfrm>
            <a:off x="8428556" y="5389805"/>
            <a:ext cx="3255159" cy="646331"/>
          </a:xfrm>
          <a:prstGeom prst="rect">
            <a:avLst/>
          </a:prstGeom>
          <a:noFill/>
          <a:ln w="57150">
            <a:solidFill>
              <a:srgbClr val="92D050"/>
            </a:solidFill>
          </a:ln>
        </p:spPr>
        <p:txBody>
          <a:bodyPr wrap="square" rtlCol="0">
            <a:spAutoFit/>
          </a:bodyPr>
          <a:lstStyle/>
          <a:p>
            <a:r>
              <a:rPr lang="fr-FR"/>
              <a:t>Autorisation d’accès/Formations/Habilitations</a:t>
            </a:r>
          </a:p>
        </p:txBody>
      </p:sp>
      <p:pic>
        <p:nvPicPr>
          <p:cNvPr id="24" name="Image 23">
            <a:extLst>
              <a:ext uri="{FF2B5EF4-FFF2-40B4-BE49-F238E27FC236}">
                <a16:creationId xmlns:a16="http://schemas.microsoft.com/office/drawing/2014/main" id="{4C4089DE-95D8-47DF-920D-E978EA0EF89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02159" y="125355"/>
            <a:ext cx="1595683" cy="671601"/>
          </a:xfrm>
          <a:prstGeom prst="rect">
            <a:avLst/>
          </a:prstGeom>
        </p:spPr>
      </p:pic>
      <p:sp>
        <p:nvSpPr>
          <p:cNvPr id="26" name="ZoneTexte 25">
            <a:extLst>
              <a:ext uri="{FF2B5EF4-FFF2-40B4-BE49-F238E27FC236}">
                <a16:creationId xmlns:a16="http://schemas.microsoft.com/office/drawing/2014/main" id="{86A9DAD3-77BA-4EDA-A2C2-CFAC15F980B5}"/>
              </a:ext>
            </a:extLst>
          </p:cNvPr>
          <p:cNvSpPr txBox="1"/>
          <p:nvPr/>
        </p:nvSpPr>
        <p:spPr>
          <a:xfrm>
            <a:off x="1870140"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4" name="Espace réservé de la date 13">
            <a:extLst>
              <a:ext uri="{FF2B5EF4-FFF2-40B4-BE49-F238E27FC236}">
                <a16:creationId xmlns:a16="http://schemas.microsoft.com/office/drawing/2014/main" id="{BB92397A-5756-4A17-A414-8EA360836247}"/>
              </a:ext>
            </a:extLst>
          </p:cNvPr>
          <p:cNvSpPr>
            <a:spLocks noGrp="1"/>
          </p:cNvSpPr>
          <p:nvPr>
            <p:ph type="dt" sz="half" idx="10"/>
          </p:nvPr>
        </p:nvSpPr>
        <p:spPr>
          <a:xfrm>
            <a:off x="144447" y="6444604"/>
            <a:ext cx="2472271" cy="365125"/>
          </a:xfrm>
        </p:spPr>
        <p:txBody>
          <a:bodyPr/>
          <a:lstStyle/>
          <a:p>
            <a:fld id="{609893B3-A3FC-4C72-9539-A28B7115132B}" type="datetime1">
              <a:rPr lang="fr-FR" smtClean="0"/>
              <a:t>27/03/2024</a:t>
            </a:fld>
            <a:endParaRPr lang="fr-FR"/>
          </a:p>
        </p:txBody>
      </p:sp>
      <p:sp>
        <p:nvSpPr>
          <p:cNvPr id="15" name="Espace réservé du numéro de diapositive 14">
            <a:extLst>
              <a:ext uri="{FF2B5EF4-FFF2-40B4-BE49-F238E27FC236}">
                <a16:creationId xmlns:a16="http://schemas.microsoft.com/office/drawing/2014/main" id="{A0E27700-C5E3-493F-AA05-9FC159117501}"/>
              </a:ext>
            </a:extLst>
          </p:cNvPr>
          <p:cNvSpPr>
            <a:spLocks noGrp="1"/>
          </p:cNvSpPr>
          <p:nvPr>
            <p:ph type="sldNum" sz="quarter" idx="12"/>
          </p:nvPr>
        </p:nvSpPr>
        <p:spPr/>
        <p:txBody>
          <a:bodyPr/>
          <a:lstStyle/>
          <a:p>
            <a:fld id="{3746BD9C-EB79-4C44-A661-EB129AA754D7}" type="slidenum">
              <a:rPr lang="fr-FR" smtClean="0"/>
              <a:t>45</a:t>
            </a:fld>
            <a:endParaRPr lang="fr-FR"/>
          </a:p>
        </p:txBody>
      </p:sp>
      <p:sp>
        <p:nvSpPr>
          <p:cNvPr id="30" name="ZoneTexte 29">
            <a:extLst>
              <a:ext uri="{FF2B5EF4-FFF2-40B4-BE49-F238E27FC236}">
                <a16:creationId xmlns:a16="http://schemas.microsoft.com/office/drawing/2014/main" id="{3A0476C2-B21A-459C-BBE6-CCD1919429C9}"/>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28" name="ZoneTexte 27">
            <a:extLst>
              <a:ext uri="{FF2B5EF4-FFF2-40B4-BE49-F238E27FC236}">
                <a16:creationId xmlns:a16="http://schemas.microsoft.com/office/drawing/2014/main" id="{FD9691BE-FF71-4B25-91B3-C7332D09DDF4}"/>
              </a:ext>
            </a:extLst>
          </p:cNvPr>
          <p:cNvSpPr txBox="1"/>
          <p:nvPr/>
        </p:nvSpPr>
        <p:spPr>
          <a:xfrm>
            <a:off x="4929036" y="2101411"/>
            <a:ext cx="1079142" cy="369332"/>
          </a:xfrm>
          <a:prstGeom prst="rect">
            <a:avLst/>
          </a:prstGeom>
          <a:noFill/>
        </p:spPr>
        <p:txBody>
          <a:bodyPr wrap="none" rtlCol="0" anchor="t">
            <a:spAutoFit/>
          </a:bodyPr>
          <a:lstStyle/>
          <a:p>
            <a:r>
              <a:rPr lang="fr-FR"/>
              <a:t>Chimique</a:t>
            </a:r>
            <a:endParaRPr lang="fr-FR">
              <a:cs typeface="Calibri"/>
            </a:endParaRPr>
          </a:p>
        </p:txBody>
      </p:sp>
      <p:pic>
        <p:nvPicPr>
          <p:cNvPr id="12" name="Image 12">
            <a:extLst>
              <a:ext uri="{FF2B5EF4-FFF2-40B4-BE49-F238E27FC236}">
                <a16:creationId xmlns:a16="http://schemas.microsoft.com/office/drawing/2014/main" id="{BC7594FA-B203-43B7-929D-3CA0DADCE5D5}"/>
              </a:ext>
            </a:extLst>
          </p:cNvPr>
          <p:cNvPicPr>
            <a:picLocks noChangeAspect="1"/>
          </p:cNvPicPr>
          <p:nvPr/>
        </p:nvPicPr>
        <p:blipFill>
          <a:blip r:embed="rId12"/>
          <a:stretch>
            <a:fillRect/>
          </a:stretch>
        </p:blipFill>
        <p:spPr>
          <a:xfrm>
            <a:off x="4839304" y="1091554"/>
            <a:ext cx="1171828" cy="973413"/>
          </a:xfrm>
          <a:prstGeom prst="rect">
            <a:avLst/>
          </a:prstGeom>
        </p:spPr>
      </p:pic>
      <p:cxnSp>
        <p:nvCxnSpPr>
          <p:cNvPr id="32" name="Connecteur droit avec flèche 31">
            <a:extLst>
              <a:ext uri="{FF2B5EF4-FFF2-40B4-BE49-F238E27FC236}">
                <a16:creationId xmlns:a16="http://schemas.microsoft.com/office/drawing/2014/main" id="{584350EC-AF77-4B87-B30C-A280B40F1EDA}"/>
              </a:ext>
            </a:extLst>
          </p:cNvPr>
          <p:cNvCxnSpPr>
            <a:cxnSpLocks/>
          </p:cNvCxnSpPr>
          <p:nvPr/>
        </p:nvCxnSpPr>
        <p:spPr>
          <a:xfrm flipH="1">
            <a:off x="5470851" y="2589287"/>
            <a:ext cx="0" cy="13688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5" name="ZoneTexte 34">
            <a:extLst>
              <a:ext uri="{FF2B5EF4-FFF2-40B4-BE49-F238E27FC236}">
                <a16:creationId xmlns:a16="http://schemas.microsoft.com/office/drawing/2014/main" id="{DB7DCD88-D092-4379-9D18-2D4CA9C210B8}"/>
              </a:ext>
            </a:extLst>
          </p:cNvPr>
          <p:cNvSpPr txBox="1"/>
          <p:nvPr/>
        </p:nvSpPr>
        <p:spPr>
          <a:xfrm>
            <a:off x="4226483" y="2744985"/>
            <a:ext cx="2492378" cy="1200329"/>
          </a:xfrm>
          <a:prstGeom prst="rect">
            <a:avLst/>
          </a:prstGeom>
          <a:noFill/>
          <a:ln>
            <a:solidFill>
              <a:srgbClr val="002060"/>
            </a:solidFill>
          </a:ln>
        </p:spPr>
        <p:txBody>
          <a:bodyPr wrap="square" rtlCol="0" anchor="t">
            <a:spAutoFit/>
          </a:bodyPr>
          <a:lstStyle/>
          <a:p>
            <a:r>
              <a:rPr lang="fr-FR"/>
              <a:t>-Blessure</a:t>
            </a:r>
          </a:p>
          <a:p>
            <a:r>
              <a:rPr lang="fr-FR"/>
              <a:t>-Brûlure </a:t>
            </a:r>
          </a:p>
          <a:p>
            <a:r>
              <a:rPr lang="fr-FR">
                <a:cs typeface="Calibri"/>
              </a:rPr>
              <a:t>-Intoxication/irritation</a:t>
            </a:r>
          </a:p>
          <a:p>
            <a:r>
              <a:rPr lang="fr-FR">
                <a:cs typeface="Calibri"/>
              </a:rPr>
              <a:t>-Explosion</a:t>
            </a:r>
          </a:p>
        </p:txBody>
      </p:sp>
      <p:cxnSp>
        <p:nvCxnSpPr>
          <p:cNvPr id="36" name="Connecteur droit avec flèche 35">
            <a:extLst>
              <a:ext uri="{FF2B5EF4-FFF2-40B4-BE49-F238E27FC236}">
                <a16:creationId xmlns:a16="http://schemas.microsoft.com/office/drawing/2014/main" id="{FD164EB1-F3D1-4CA0-9621-75D04462C092}"/>
              </a:ext>
            </a:extLst>
          </p:cNvPr>
          <p:cNvCxnSpPr>
            <a:cxnSpLocks/>
          </p:cNvCxnSpPr>
          <p:nvPr/>
        </p:nvCxnSpPr>
        <p:spPr>
          <a:xfrm>
            <a:off x="5470851" y="3935602"/>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 15" descr="Une image contenant dessin&#10;&#10;Description générée avec un niveau de confiance très élevé">
            <a:extLst>
              <a:ext uri="{FF2B5EF4-FFF2-40B4-BE49-F238E27FC236}">
                <a16:creationId xmlns:a16="http://schemas.microsoft.com/office/drawing/2014/main" id="{6FAB7AC0-F82D-4B51-82B3-65396BC6D2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5345" y="4352496"/>
            <a:ext cx="986937" cy="983086"/>
          </a:xfrm>
          <a:prstGeom prst="rect">
            <a:avLst/>
          </a:prstGeom>
        </p:spPr>
      </p:pic>
      <p:pic>
        <p:nvPicPr>
          <p:cNvPr id="20" name="Image 19" descr="Une image contenant dessin&#10;&#10;Description générée avec un niveau de confiance très élevé">
            <a:extLst>
              <a:ext uri="{FF2B5EF4-FFF2-40B4-BE49-F238E27FC236}">
                <a16:creationId xmlns:a16="http://schemas.microsoft.com/office/drawing/2014/main" id="{2409F7CD-2722-4FB6-917C-AED84831A2D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422620" y="4384045"/>
            <a:ext cx="959841" cy="959841"/>
          </a:xfrm>
          <a:prstGeom prst="rect">
            <a:avLst/>
          </a:prstGeom>
        </p:spPr>
      </p:pic>
      <p:pic>
        <p:nvPicPr>
          <p:cNvPr id="22" name="Image 21">
            <a:extLst>
              <a:ext uri="{FF2B5EF4-FFF2-40B4-BE49-F238E27FC236}">
                <a16:creationId xmlns:a16="http://schemas.microsoft.com/office/drawing/2014/main" id="{FCEFAB64-0FC8-434C-9EA6-55D47E29415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84885" y="4029986"/>
            <a:ext cx="1168399" cy="1655353"/>
          </a:xfrm>
          <a:prstGeom prst="rect">
            <a:avLst/>
          </a:prstGeom>
        </p:spPr>
      </p:pic>
      <p:sp>
        <p:nvSpPr>
          <p:cNvPr id="41" name="ZoneTexte 40">
            <a:extLst>
              <a:ext uri="{FF2B5EF4-FFF2-40B4-BE49-F238E27FC236}">
                <a16:creationId xmlns:a16="http://schemas.microsoft.com/office/drawing/2014/main" id="{27EE8564-2724-40B4-8B57-4A38090C3F0A}"/>
              </a:ext>
            </a:extLst>
          </p:cNvPr>
          <p:cNvSpPr txBox="1"/>
          <p:nvPr/>
        </p:nvSpPr>
        <p:spPr>
          <a:xfrm>
            <a:off x="4239263" y="5585339"/>
            <a:ext cx="3211493" cy="646331"/>
          </a:xfrm>
          <a:prstGeom prst="rect">
            <a:avLst/>
          </a:prstGeom>
          <a:noFill/>
        </p:spPr>
        <p:txBody>
          <a:bodyPr wrap="square" rtlCol="0" anchor="t">
            <a:spAutoFit/>
          </a:bodyPr>
          <a:lstStyle/>
          <a:p>
            <a:r>
              <a:rPr lang="fr-FR">
                <a:cs typeface="Calibri"/>
              </a:rPr>
              <a:t>FDS accessible dans le ¼ d'heure</a:t>
            </a:r>
          </a:p>
          <a:p>
            <a:r>
              <a:rPr lang="fr-FR">
                <a:cs typeface="Calibri"/>
              </a:rPr>
              <a:t>Date de - de 3 ans</a:t>
            </a:r>
          </a:p>
        </p:txBody>
      </p:sp>
    </p:spTree>
    <p:extLst>
      <p:ext uri="{BB962C8B-B14F-4D97-AF65-F5344CB8AC3E}">
        <p14:creationId xmlns:p14="http://schemas.microsoft.com/office/powerpoint/2010/main" val="3901986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97CD97-5B09-4B02-B5F8-153F01B98C0D}"/>
              </a:ext>
            </a:extLst>
          </p:cNvPr>
          <p:cNvSpPr/>
          <p:nvPr/>
        </p:nvSpPr>
        <p:spPr>
          <a:xfrm>
            <a:off x="2963415" y="132019"/>
            <a:ext cx="6094874" cy="707886"/>
          </a:xfrm>
          <a:prstGeom prst="rect">
            <a:avLst/>
          </a:prstGeom>
        </p:spPr>
        <p:txBody>
          <a:bodyPr wrap="none">
            <a:spAutoFit/>
          </a:bodyPr>
          <a:lstStyle/>
          <a:p>
            <a:r>
              <a:rPr lang="fr-FR" sz="4000" b="1" u="sng">
                <a:solidFill>
                  <a:srgbClr val="002060"/>
                </a:solidFill>
              </a:rPr>
              <a:t>Risques communs généraux</a:t>
            </a:r>
            <a:endParaRPr lang="fr-FR" sz="4000"/>
          </a:p>
        </p:txBody>
      </p:sp>
      <p:cxnSp>
        <p:nvCxnSpPr>
          <p:cNvPr id="3" name="Connecteur droit avec flèche 2">
            <a:extLst>
              <a:ext uri="{FF2B5EF4-FFF2-40B4-BE49-F238E27FC236}">
                <a16:creationId xmlns:a16="http://schemas.microsoft.com/office/drawing/2014/main" id="{99CA3BEC-9339-43EE-A82F-DEE3E7290236}"/>
              </a:ext>
            </a:extLst>
          </p:cNvPr>
          <p:cNvCxnSpPr>
            <a:cxnSpLocks/>
          </p:cNvCxnSpPr>
          <p:nvPr/>
        </p:nvCxnSpPr>
        <p:spPr>
          <a:xfrm>
            <a:off x="2278241" y="2737652"/>
            <a:ext cx="0" cy="30621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 name="ZoneTexte 3">
            <a:extLst>
              <a:ext uri="{FF2B5EF4-FFF2-40B4-BE49-F238E27FC236}">
                <a16:creationId xmlns:a16="http://schemas.microsoft.com/office/drawing/2014/main" id="{6BBA2DF4-89C0-4932-A9F4-562900E9CEAB}"/>
              </a:ext>
            </a:extLst>
          </p:cNvPr>
          <p:cNvSpPr txBox="1"/>
          <p:nvPr/>
        </p:nvSpPr>
        <p:spPr>
          <a:xfrm>
            <a:off x="940544" y="3042620"/>
            <a:ext cx="2474130" cy="923330"/>
          </a:xfrm>
          <a:prstGeom prst="rect">
            <a:avLst/>
          </a:prstGeom>
          <a:noFill/>
          <a:ln>
            <a:solidFill>
              <a:srgbClr val="002060"/>
            </a:solidFill>
          </a:ln>
        </p:spPr>
        <p:txBody>
          <a:bodyPr wrap="square" rtlCol="0">
            <a:spAutoFit/>
          </a:bodyPr>
          <a:lstStyle/>
          <a:p>
            <a:r>
              <a:rPr lang="fr-FR"/>
              <a:t>-Blessure</a:t>
            </a:r>
          </a:p>
          <a:p>
            <a:r>
              <a:rPr lang="fr-FR"/>
              <a:t>-Chute de hauteur </a:t>
            </a:r>
          </a:p>
          <a:p>
            <a:r>
              <a:rPr lang="fr-FR"/>
              <a:t>-Brûlure (rayonnements)</a:t>
            </a:r>
          </a:p>
        </p:txBody>
      </p:sp>
      <p:sp>
        <p:nvSpPr>
          <p:cNvPr id="5" name="ZoneTexte 4">
            <a:extLst>
              <a:ext uri="{FF2B5EF4-FFF2-40B4-BE49-F238E27FC236}">
                <a16:creationId xmlns:a16="http://schemas.microsoft.com/office/drawing/2014/main" id="{C47FFE18-1B20-4BB8-AB76-1CB089A43A99}"/>
              </a:ext>
            </a:extLst>
          </p:cNvPr>
          <p:cNvSpPr txBox="1"/>
          <p:nvPr/>
        </p:nvSpPr>
        <p:spPr>
          <a:xfrm>
            <a:off x="8289035" y="2889248"/>
            <a:ext cx="2700287" cy="1477328"/>
          </a:xfrm>
          <a:prstGeom prst="rect">
            <a:avLst/>
          </a:prstGeom>
          <a:noFill/>
          <a:ln>
            <a:solidFill>
              <a:srgbClr val="002060"/>
            </a:solidFill>
          </a:ln>
        </p:spPr>
        <p:txBody>
          <a:bodyPr wrap="square" rtlCol="0" anchor="t">
            <a:spAutoFit/>
          </a:bodyPr>
          <a:lstStyle/>
          <a:p>
            <a:r>
              <a:rPr lang="fr-FR"/>
              <a:t>-Coincement, écrasement </a:t>
            </a:r>
          </a:p>
          <a:p>
            <a:r>
              <a:rPr lang="fr-FR"/>
              <a:t>-Être happé</a:t>
            </a:r>
            <a:endParaRPr lang="fr-FR">
              <a:cs typeface="Calibri"/>
            </a:endParaRPr>
          </a:p>
          <a:p>
            <a:r>
              <a:rPr lang="fr-FR"/>
              <a:t>-Heurt, blessure, coupure</a:t>
            </a:r>
            <a:endParaRPr lang="fr-FR">
              <a:cs typeface="Calibri"/>
            </a:endParaRPr>
          </a:p>
          <a:p>
            <a:r>
              <a:rPr lang="fr-FR"/>
              <a:t>-Être projeté, glissade </a:t>
            </a:r>
            <a:endParaRPr lang="fr-FR">
              <a:cs typeface="Calibri"/>
            </a:endParaRPr>
          </a:p>
          <a:p>
            <a:r>
              <a:rPr lang="fr-FR"/>
              <a:t>-Irritation, ingestion </a:t>
            </a:r>
            <a:endParaRPr lang="fr-FR">
              <a:cs typeface="Calibri"/>
            </a:endParaRPr>
          </a:p>
        </p:txBody>
      </p:sp>
      <p:cxnSp>
        <p:nvCxnSpPr>
          <p:cNvPr id="6" name="Connecteur droit avec flèche 5">
            <a:extLst>
              <a:ext uri="{FF2B5EF4-FFF2-40B4-BE49-F238E27FC236}">
                <a16:creationId xmlns:a16="http://schemas.microsoft.com/office/drawing/2014/main" id="{45107D57-3557-4697-8A41-ECBA94577E61}"/>
              </a:ext>
            </a:extLst>
          </p:cNvPr>
          <p:cNvCxnSpPr>
            <a:cxnSpLocks/>
          </p:cNvCxnSpPr>
          <p:nvPr/>
        </p:nvCxnSpPr>
        <p:spPr>
          <a:xfrm>
            <a:off x="9304414" y="2735671"/>
            <a:ext cx="0" cy="15310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7" name="Rectangle 6">
            <a:extLst>
              <a:ext uri="{FF2B5EF4-FFF2-40B4-BE49-F238E27FC236}">
                <a16:creationId xmlns:a16="http://schemas.microsoft.com/office/drawing/2014/main" id="{C8622DF6-031B-45FF-8C25-FF35BA0E7CFF}"/>
              </a:ext>
            </a:extLst>
          </p:cNvPr>
          <p:cNvSpPr/>
          <p:nvPr/>
        </p:nvSpPr>
        <p:spPr>
          <a:xfrm>
            <a:off x="763398" y="1009648"/>
            <a:ext cx="10528184" cy="17280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droit avec flèche 7">
            <a:extLst>
              <a:ext uri="{FF2B5EF4-FFF2-40B4-BE49-F238E27FC236}">
                <a16:creationId xmlns:a16="http://schemas.microsoft.com/office/drawing/2014/main" id="{B9A0422D-D683-465B-8B15-4F25137CF281}"/>
              </a:ext>
            </a:extLst>
          </p:cNvPr>
          <p:cNvCxnSpPr/>
          <p:nvPr/>
        </p:nvCxnSpPr>
        <p:spPr>
          <a:xfrm>
            <a:off x="2249510" y="3965950"/>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CC650D20-CE06-496E-9CEC-ECBCEF7137E8}"/>
              </a:ext>
            </a:extLst>
          </p:cNvPr>
          <p:cNvCxnSpPr/>
          <p:nvPr/>
        </p:nvCxnSpPr>
        <p:spPr>
          <a:xfrm>
            <a:off x="9549918" y="4366576"/>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D23C4475-00EF-4706-A932-05AF31C61C1D}"/>
              </a:ext>
            </a:extLst>
          </p:cNvPr>
          <p:cNvSpPr txBox="1"/>
          <p:nvPr/>
        </p:nvSpPr>
        <p:spPr>
          <a:xfrm>
            <a:off x="1178474" y="2014166"/>
            <a:ext cx="2535759" cy="646331"/>
          </a:xfrm>
          <a:prstGeom prst="rect">
            <a:avLst/>
          </a:prstGeom>
          <a:noFill/>
        </p:spPr>
        <p:txBody>
          <a:bodyPr wrap="none" rtlCol="0" anchor="t">
            <a:spAutoFit/>
          </a:bodyPr>
          <a:lstStyle/>
          <a:p>
            <a:r>
              <a:rPr lang="fr-FR"/>
              <a:t>Cheminement au-dessus </a:t>
            </a:r>
          </a:p>
          <a:p>
            <a:r>
              <a:rPr lang="fr-FR"/>
              <a:t>de la ligne de passe </a:t>
            </a:r>
            <a:endParaRPr lang="fr-FR">
              <a:cs typeface="Calibri"/>
            </a:endParaRPr>
          </a:p>
        </p:txBody>
      </p:sp>
      <p:sp>
        <p:nvSpPr>
          <p:cNvPr id="14" name="ZoneTexte 13">
            <a:extLst>
              <a:ext uri="{FF2B5EF4-FFF2-40B4-BE49-F238E27FC236}">
                <a16:creationId xmlns:a16="http://schemas.microsoft.com/office/drawing/2014/main" id="{CABC314B-55F9-47E1-B70D-8257CE1B3F28}"/>
              </a:ext>
            </a:extLst>
          </p:cNvPr>
          <p:cNvSpPr txBox="1"/>
          <p:nvPr/>
        </p:nvSpPr>
        <p:spPr>
          <a:xfrm>
            <a:off x="7890873" y="1787086"/>
            <a:ext cx="2736472" cy="923330"/>
          </a:xfrm>
          <a:prstGeom prst="rect">
            <a:avLst/>
          </a:prstGeom>
          <a:noFill/>
        </p:spPr>
        <p:txBody>
          <a:bodyPr wrap="square" rtlCol="0">
            <a:spAutoFit/>
          </a:bodyPr>
          <a:lstStyle/>
          <a:p>
            <a:r>
              <a:rPr lang="fr-FR"/>
              <a:t>Equipements </a:t>
            </a:r>
          </a:p>
          <a:p>
            <a:r>
              <a:rPr lang="fr-FR"/>
              <a:t>sous pression (fuite haute pression, explosion) </a:t>
            </a:r>
          </a:p>
        </p:txBody>
      </p:sp>
      <p:sp>
        <p:nvSpPr>
          <p:cNvPr id="15" name="ZoneTexte 14">
            <a:extLst>
              <a:ext uri="{FF2B5EF4-FFF2-40B4-BE49-F238E27FC236}">
                <a16:creationId xmlns:a16="http://schemas.microsoft.com/office/drawing/2014/main" id="{1001DFB3-4E8E-444B-BE5F-0279CF588AA7}"/>
              </a:ext>
            </a:extLst>
          </p:cNvPr>
          <p:cNvSpPr txBox="1"/>
          <p:nvPr/>
        </p:nvSpPr>
        <p:spPr>
          <a:xfrm>
            <a:off x="4398392" y="3051216"/>
            <a:ext cx="2593958" cy="1200329"/>
          </a:xfrm>
          <a:prstGeom prst="rect">
            <a:avLst/>
          </a:prstGeom>
          <a:noFill/>
          <a:ln>
            <a:solidFill>
              <a:srgbClr val="002060"/>
            </a:solidFill>
          </a:ln>
        </p:spPr>
        <p:txBody>
          <a:bodyPr wrap="square" rtlCol="0">
            <a:spAutoFit/>
          </a:bodyPr>
          <a:lstStyle/>
          <a:p>
            <a:r>
              <a:rPr lang="fr-FR"/>
              <a:t>-Inhalation de poussières </a:t>
            </a:r>
          </a:p>
          <a:p>
            <a:r>
              <a:rPr lang="fr-FR"/>
              <a:t>-Ingestion de poussières</a:t>
            </a:r>
          </a:p>
          <a:p>
            <a:r>
              <a:rPr lang="fr-FR"/>
              <a:t>-Poussières dans les yeux, lésions oculaires</a:t>
            </a:r>
          </a:p>
        </p:txBody>
      </p:sp>
      <p:cxnSp>
        <p:nvCxnSpPr>
          <p:cNvPr id="16" name="Connecteur droit avec flèche 15">
            <a:extLst>
              <a:ext uri="{FF2B5EF4-FFF2-40B4-BE49-F238E27FC236}">
                <a16:creationId xmlns:a16="http://schemas.microsoft.com/office/drawing/2014/main" id="{1A09C30C-6934-46F9-A971-AF4AD3EB4038}"/>
              </a:ext>
            </a:extLst>
          </p:cNvPr>
          <p:cNvCxnSpPr>
            <a:cxnSpLocks/>
          </p:cNvCxnSpPr>
          <p:nvPr/>
        </p:nvCxnSpPr>
        <p:spPr>
          <a:xfrm>
            <a:off x="5660430" y="2745001"/>
            <a:ext cx="0" cy="30621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7" name="Connecteur droit avec flèche 16">
            <a:extLst>
              <a:ext uri="{FF2B5EF4-FFF2-40B4-BE49-F238E27FC236}">
                <a16:creationId xmlns:a16="http://schemas.microsoft.com/office/drawing/2014/main" id="{D2CDDA4E-214E-4516-97CF-80E60B37485E}"/>
              </a:ext>
            </a:extLst>
          </p:cNvPr>
          <p:cNvCxnSpPr/>
          <p:nvPr/>
        </p:nvCxnSpPr>
        <p:spPr>
          <a:xfrm>
            <a:off x="5622609" y="4272437"/>
            <a:ext cx="0" cy="3271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BC1829BE-4FE5-40A0-A28B-0AAA8CBCAE78}"/>
              </a:ext>
            </a:extLst>
          </p:cNvPr>
          <p:cNvSpPr txBox="1"/>
          <p:nvPr/>
        </p:nvSpPr>
        <p:spPr>
          <a:xfrm>
            <a:off x="4856071" y="2049821"/>
            <a:ext cx="1678601" cy="646331"/>
          </a:xfrm>
          <a:prstGeom prst="rect">
            <a:avLst/>
          </a:prstGeom>
          <a:noFill/>
        </p:spPr>
        <p:txBody>
          <a:bodyPr wrap="none" rtlCol="0">
            <a:spAutoFit/>
          </a:bodyPr>
          <a:lstStyle/>
          <a:p>
            <a:r>
              <a:rPr lang="fr-FR"/>
              <a:t>Environnement </a:t>
            </a:r>
          </a:p>
          <a:p>
            <a:r>
              <a:rPr lang="fr-FR"/>
              <a:t>poussiéreux</a:t>
            </a:r>
          </a:p>
        </p:txBody>
      </p:sp>
      <p:pic>
        <p:nvPicPr>
          <p:cNvPr id="23" name="Image 22">
            <a:extLst>
              <a:ext uri="{FF2B5EF4-FFF2-40B4-BE49-F238E27FC236}">
                <a16:creationId xmlns:a16="http://schemas.microsoft.com/office/drawing/2014/main" id="{C2261701-5C49-4B9D-94B9-17C5E52B15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6071" y="1190321"/>
            <a:ext cx="1426499" cy="876149"/>
          </a:xfrm>
          <a:prstGeom prst="rect">
            <a:avLst/>
          </a:prstGeom>
        </p:spPr>
      </p:pic>
      <p:pic>
        <p:nvPicPr>
          <p:cNvPr id="25" name="Image 24">
            <a:extLst>
              <a:ext uri="{FF2B5EF4-FFF2-40B4-BE49-F238E27FC236}">
                <a16:creationId xmlns:a16="http://schemas.microsoft.com/office/drawing/2014/main" id="{115E7BEF-A93A-4265-8B3F-A3BCAA07A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800" y="1089753"/>
            <a:ext cx="2077950" cy="707509"/>
          </a:xfrm>
          <a:prstGeom prst="rect">
            <a:avLst/>
          </a:prstGeom>
        </p:spPr>
      </p:pic>
      <p:pic>
        <p:nvPicPr>
          <p:cNvPr id="27" name="Image 26">
            <a:extLst>
              <a:ext uri="{FF2B5EF4-FFF2-40B4-BE49-F238E27FC236}">
                <a16:creationId xmlns:a16="http://schemas.microsoft.com/office/drawing/2014/main" id="{9DA49CCA-761E-4CC7-9A44-A4961EADD0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8474" y="1151767"/>
            <a:ext cx="2441832" cy="823822"/>
          </a:xfrm>
          <a:prstGeom prst="rect">
            <a:avLst/>
          </a:prstGeom>
        </p:spPr>
      </p:pic>
      <p:pic>
        <p:nvPicPr>
          <p:cNvPr id="29" name="Image 28">
            <a:extLst>
              <a:ext uri="{FF2B5EF4-FFF2-40B4-BE49-F238E27FC236}">
                <a16:creationId xmlns:a16="http://schemas.microsoft.com/office/drawing/2014/main" id="{5C3A572D-3E0F-4910-8C2C-A1FA0DC56F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8112" y="4310396"/>
            <a:ext cx="559786" cy="1260021"/>
          </a:xfrm>
          <a:prstGeom prst="rect">
            <a:avLst/>
          </a:prstGeom>
        </p:spPr>
      </p:pic>
      <p:pic>
        <p:nvPicPr>
          <p:cNvPr id="31" name="Image 30">
            <a:extLst>
              <a:ext uri="{FF2B5EF4-FFF2-40B4-BE49-F238E27FC236}">
                <a16:creationId xmlns:a16="http://schemas.microsoft.com/office/drawing/2014/main" id="{06E9C359-DF0D-4953-9886-F723D1AA0E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150" y="4392108"/>
            <a:ext cx="1059294" cy="1023721"/>
          </a:xfrm>
          <a:prstGeom prst="rect">
            <a:avLst/>
          </a:prstGeom>
        </p:spPr>
      </p:pic>
      <p:pic>
        <p:nvPicPr>
          <p:cNvPr id="33" name="Image 32">
            <a:extLst>
              <a:ext uri="{FF2B5EF4-FFF2-40B4-BE49-F238E27FC236}">
                <a16:creationId xmlns:a16="http://schemas.microsoft.com/office/drawing/2014/main" id="{546015B1-AD4D-4913-838A-7DA85B0D0A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04064" y="4290517"/>
            <a:ext cx="1197524" cy="1197524"/>
          </a:xfrm>
          <a:prstGeom prst="rect">
            <a:avLst/>
          </a:prstGeom>
        </p:spPr>
      </p:pic>
      <p:sp>
        <p:nvSpPr>
          <p:cNvPr id="34" name="ZoneTexte 33">
            <a:extLst>
              <a:ext uri="{FF2B5EF4-FFF2-40B4-BE49-F238E27FC236}">
                <a16:creationId xmlns:a16="http://schemas.microsoft.com/office/drawing/2014/main" id="{AD75A90A-C051-4533-B046-8F960C335F6B}"/>
              </a:ext>
            </a:extLst>
          </p:cNvPr>
          <p:cNvSpPr txBox="1"/>
          <p:nvPr/>
        </p:nvSpPr>
        <p:spPr>
          <a:xfrm>
            <a:off x="2363744" y="5401140"/>
            <a:ext cx="1534779" cy="338554"/>
          </a:xfrm>
          <a:prstGeom prst="rect">
            <a:avLst/>
          </a:prstGeom>
          <a:noFill/>
        </p:spPr>
        <p:txBody>
          <a:bodyPr wrap="none" rtlCol="0">
            <a:spAutoFit/>
          </a:bodyPr>
          <a:lstStyle/>
          <a:p>
            <a:r>
              <a:rPr lang="fr-FR" sz="1600"/>
              <a:t>En bord de ligne</a:t>
            </a:r>
          </a:p>
        </p:txBody>
      </p:sp>
      <p:pic>
        <p:nvPicPr>
          <p:cNvPr id="37" name="Image 36">
            <a:extLst>
              <a:ext uri="{FF2B5EF4-FFF2-40B4-BE49-F238E27FC236}">
                <a16:creationId xmlns:a16="http://schemas.microsoft.com/office/drawing/2014/main" id="{807878FB-7CC1-4EA5-A32F-34F3976564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33901" y="4782249"/>
            <a:ext cx="1013515" cy="1001644"/>
          </a:xfrm>
          <a:prstGeom prst="rect">
            <a:avLst/>
          </a:prstGeom>
        </p:spPr>
      </p:pic>
      <p:sp>
        <p:nvSpPr>
          <p:cNvPr id="48" name="ZoneTexte 47">
            <a:extLst>
              <a:ext uri="{FF2B5EF4-FFF2-40B4-BE49-F238E27FC236}">
                <a16:creationId xmlns:a16="http://schemas.microsoft.com/office/drawing/2014/main" id="{3909551A-D0F4-49B4-942F-BE13BEE27971}"/>
              </a:ext>
            </a:extLst>
          </p:cNvPr>
          <p:cNvSpPr txBox="1"/>
          <p:nvPr/>
        </p:nvSpPr>
        <p:spPr>
          <a:xfrm>
            <a:off x="9440142" y="5385751"/>
            <a:ext cx="2568841" cy="369332"/>
          </a:xfrm>
          <a:prstGeom prst="rect">
            <a:avLst/>
          </a:prstGeom>
          <a:noFill/>
          <a:ln w="57150">
            <a:solidFill>
              <a:srgbClr val="92D050"/>
            </a:solidFill>
          </a:ln>
        </p:spPr>
        <p:txBody>
          <a:bodyPr wrap="square" rtlCol="0">
            <a:spAutoFit/>
          </a:bodyPr>
          <a:lstStyle/>
          <a:p>
            <a:r>
              <a:rPr lang="fr-FR"/>
              <a:t>Formations/Habilitations</a:t>
            </a:r>
          </a:p>
        </p:txBody>
      </p:sp>
      <p:pic>
        <p:nvPicPr>
          <p:cNvPr id="52" name="Image 51">
            <a:extLst>
              <a:ext uri="{FF2B5EF4-FFF2-40B4-BE49-F238E27FC236}">
                <a16:creationId xmlns:a16="http://schemas.microsoft.com/office/drawing/2014/main" id="{101EAB2A-C30E-43D0-ADEE-41B63FAE550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93667" y="4736915"/>
            <a:ext cx="1434802" cy="486433"/>
          </a:xfrm>
          <a:prstGeom prst="rect">
            <a:avLst/>
          </a:prstGeom>
        </p:spPr>
      </p:pic>
      <p:pic>
        <p:nvPicPr>
          <p:cNvPr id="54" name="Image 53">
            <a:extLst>
              <a:ext uri="{FF2B5EF4-FFF2-40B4-BE49-F238E27FC236}">
                <a16:creationId xmlns:a16="http://schemas.microsoft.com/office/drawing/2014/main" id="{32AA6A9E-08D6-4FFF-BA8E-BA246982B46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74181" y="4747413"/>
            <a:ext cx="1434802" cy="475935"/>
          </a:xfrm>
          <a:prstGeom prst="rect">
            <a:avLst/>
          </a:prstGeom>
        </p:spPr>
      </p:pic>
      <p:pic>
        <p:nvPicPr>
          <p:cNvPr id="58" name="Image 57">
            <a:extLst>
              <a:ext uri="{FF2B5EF4-FFF2-40B4-BE49-F238E27FC236}">
                <a16:creationId xmlns:a16="http://schemas.microsoft.com/office/drawing/2014/main" id="{FCEAE8B4-CEAB-4FD5-A188-E795AA19EC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5045" y="5260571"/>
            <a:ext cx="666577" cy="658769"/>
          </a:xfrm>
          <a:prstGeom prst="rect">
            <a:avLst/>
          </a:prstGeom>
        </p:spPr>
      </p:pic>
      <p:sp>
        <p:nvSpPr>
          <p:cNvPr id="61" name="ZoneTexte 60">
            <a:extLst>
              <a:ext uri="{FF2B5EF4-FFF2-40B4-BE49-F238E27FC236}">
                <a16:creationId xmlns:a16="http://schemas.microsoft.com/office/drawing/2014/main" id="{A705E44D-4D62-4680-A098-AB9158902CE2}"/>
              </a:ext>
            </a:extLst>
          </p:cNvPr>
          <p:cNvSpPr txBox="1"/>
          <p:nvPr/>
        </p:nvSpPr>
        <p:spPr>
          <a:xfrm>
            <a:off x="7951622" y="5385751"/>
            <a:ext cx="1463542" cy="369332"/>
          </a:xfrm>
          <a:prstGeom prst="rect">
            <a:avLst/>
          </a:prstGeom>
          <a:noFill/>
        </p:spPr>
        <p:txBody>
          <a:bodyPr wrap="none" rtlCol="0">
            <a:spAutoFit/>
          </a:bodyPr>
          <a:lstStyle/>
          <a:p>
            <a:r>
              <a:rPr lang="fr-FR"/>
              <a:t>(EPI adaptés) </a:t>
            </a:r>
          </a:p>
        </p:txBody>
      </p:sp>
      <p:pic>
        <p:nvPicPr>
          <p:cNvPr id="63" name="Image 62">
            <a:extLst>
              <a:ext uri="{FF2B5EF4-FFF2-40B4-BE49-F238E27FC236}">
                <a16:creationId xmlns:a16="http://schemas.microsoft.com/office/drawing/2014/main" id="{30BD7F2F-638F-4D63-BD71-6C9E9765E1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66542" y="4727534"/>
            <a:ext cx="1576103" cy="533037"/>
          </a:xfrm>
          <a:prstGeom prst="rect">
            <a:avLst/>
          </a:prstGeom>
        </p:spPr>
      </p:pic>
      <p:pic>
        <p:nvPicPr>
          <p:cNvPr id="65" name="Image 64">
            <a:extLst>
              <a:ext uri="{FF2B5EF4-FFF2-40B4-BE49-F238E27FC236}">
                <a16:creationId xmlns:a16="http://schemas.microsoft.com/office/drawing/2014/main" id="{BE3D90F6-50A5-405E-A91B-B8144C6660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78476" y="4771024"/>
            <a:ext cx="1059599" cy="1059599"/>
          </a:xfrm>
          <a:prstGeom prst="rect">
            <a:avLst/>
          </a:prstGeom>
        </p:spPr>
      </p:pic>
      <p:pic>
        <p:nvPicPr>
          <p:cNvPr id="32" name="Image 31">
            <a:extLst>
              <a:ext uri="{FF2B5EF4-FFF2-40B4-BE49-F238E27FC236}">
                <a16:creationId xmlns:a16="http://schemas.microsoft.com/office/drawing/2014/main" id="{E7AC071A-5DB7-4BA2-8021-BF52BCD4CAA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36" name="ZoneTexte 35">
            <a:extLst>
              <a:ext uri="{FF2B5EF4-FFF2-40B4-BE49-F238E27FC236}">
                <a16:creationId xmlns:a16="http://schemas.microsoft.com/office/drawing/2014/main" id="{22FAD9FD-E760-4763-A6AF-DD985DA686C1}"/>
              </a:ext>
            </a:extLst>
          </p:cNvPr>
          <p:cNvSpPr txBox="1"/>
          <p:nvPr/>
        </p:nvSpPr>
        <p:spPr>
          <a:xfrm>
            <a:off x="1947933" y="6388652"/>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3" name="Espace réservé de la date 12">
            <a:extLst>
              <a:ext uri="{FF2B5EF4-FFF2-40B4-BE49-F238E27FC236}">
                <a16:creationId xmlns:a16="http://schemas.microsoft.com/office/drawing/2014/main" id="{FB60CAB3-3F64-4500-AE42-18186156E989}"/>
              </a:ext>
            </a:extLst>
          </p:cNvPr>
          <p:cNvSpPr>
            <a:spLocks noGrp="1"/>
          </p:cNvSpPr>
          <p:nvPr>
            <p:ph type="dt" sz="half" idx="10"/>
          </p:nvPr>
        </p:nvSpPr>
        <p:spPr>
          <a:xfrm>
            <a:off x="199813" y="6446875"/>
            <a:ext cx="2472271" cy="365125"/>
          </a:xfrm>
        </p:spPr>
        <p:txBody>
          <a:bodyPr/>
          <a:lstStyle/>
          <a:p>
            <a:fld id="{FCA258ED-136C-46B3-AB0C-D3AB47BF522C}" type="datetime1">
              <a:rPr lang="fr-FR" smtClean="0"/>
              <a:t>27/03/2024</a:t>
            </a:fld>
            <a:endParaRPr lang="fr-FR"/>
          </a:p>
        </p:txBody>
      </p:sp>
      <p:sp>
        <p:nvSpPr>
          <p:cNvPr id="19" name="Espace réservé du numéro de diapositive 18">
            <a:extLst>
              <a:ext uri="{FF2B5EF4-FFF2-40B4-BE49-F238E27FC236}">
                <a16:creationId xmlns:a16="http://schemas.microsoft.com/office/drawing/2014/main" id="{9CD3315C-7F49-4019-B0FE-8C518EB01772}"/>
              </a:ext>
            </a:extLst>
          </p:cNvPr>
          <p:cNvSpPr>
            <a:spLocks noGrp="1"/>
          </p:cNvSpPr>
          <p:nvPr>
            <p:ph type="sldNum" sz="quarter" idx="12"/>
          </p:nvPr>
        </p:nvSpPr>
        <p:spPr/>
        <p:txBody>
          <a:bodyPr/>
          <a:lstStyle/>
          <a:p>
            <a:fld id="{3746BD9C-EB79-4C44-A661-EB129AA754D7}" type="slidenum">
              <a:rPr lang="fr-FR" smtClean="0"/>
              <a:t>46</a:t>
            </a:fld>
            <a:endParaRPr lang="fr-FR"/>
          </a:p>
        </p:txBody>
      </p:sp>
      <p:sp>
        <p:nvSpPr>
          <p:cNvPr id="38" name="ZoneTexte 37">
            <a:extLst>
              <a:ext uri="{FF2B5EF4-FFF2-40B4-BE49-F238E27FC236}">
                <a16:creationId xmlns:a16="http://schemas.microsoft.com/office/drawing/2014/main" id="{FDA3849C-E3DD-4915-92AD-88DFBE9D6E79}"/>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39" name="ZoneTexte 38">
            <a:extLst>
              <a:ext uri="{FF2B5EF4-FFF2-40B4-BE49-F238E27FC236}">
                <a16:creationId xmlns:a16="http://schemas.microsoft.com/office/drawing/2014/main" id="{EF10DD63-5D6F-4C84-AC5C-544FBF0A96CE}"/>
              </a:ext>
            </a:extLst>
          </p:cNvPr>
          <p:cNvSpPr txBox="1"/>
          <p:nvPr/>
        </p:nvSpPr>
        <p:spPr>
          <a:xfrm>
            <a:off x="331927" y="5388378"/>
            <a:ext cx="1629781" cy="830997"/>
          </a:xfrm>
          <a:prstGeom prst="rect">
            <a:avLst/>
          </a:prstGeom>
          <a:noFill/>
        </p:spPr>
        <p:txBody>
          <a:bodyPr wrap="square" rtlCol="0">
            <a:spAutoFit/>
          </a:bodyPr>
          <a:lstStyle/>
          <a:p>
            <a:r>
              <a:rPr lang="fr-FR" sz="1600"/>
              <a:t>Ou R6, ou tunnel E1, cisaille, 1</a:t>
            </a:r>
            <a:r>
              <a:rPr lang="fr-FR" sz="1600" baseline="30000"/>
              <a:t>er</a:t>
            </a:r>
            <a:r>
              <a:rPr lang="fr-FR" sz="1600"/>
              <a:t> groupe, SIAS </a:t>
            </a:r>
          </a:p>
        </p:txBody>
      </p:sp>
    </p:spTree>
    <p:extLst>
      <p:ext uri="{BB962C8B-B14F-4D97-AF65-F5344CB8AC3E}">
        <p14:creationId xmlns:p14="http://schemas.microsoft.com/office/powerpoint/2010/main" val="27222097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20" name="Rectangle 12"/>
          <p:cNvSpPr>
            <a:spLocks noChangeArrowheads="1"/>
          </p:cNvSpPr>
          <p:nvPr/>
        </p:nvSpPr>
        <p:spPr bwMode="auto">
          <a:xfrm>
            <a:off x="869769" y="274516"/>
            <a:ext cx="7069138" cy="792163"/>
          </a:xfrm>
          <a:prstGeom prst="rect">
            <a:avLst/>
          </a:prstGeom>
          <a:noFill/>
          <a:ln w="9525">
            <a:noFill/>
            <a:miter lim="800000"/>
            <a:headEnd/>
            <a:tailEnd/>
          </a:ln>
        </p:spPr>
        <p:txBody>
          <a:bodyPr lIns="0" tIns="0" rIns="0" bIns="0" anchor="b"/>
          <a:lstStyle/>
          <a:p>
            <a:pPr eaLnBrk="1" hangingPunct="1"/>
            <a:r>
              <a:rPr lang="en-GB" sz="4800" b="1">
                <a:solidFill>
                  <a:srgbClr val="002060"/>
                </a:solidFill>
              </a:rPr>
              <a:t>Les </a:t>
            </a:r>
            <a:r>
              <a:rPr lang="en-GB" sz="4800" b="1" err="1">
                <a:solidFill>
                  <a:srgbClr val="002060"/>
                </a:solidFill>
              </a:rPr>
              <a:t>Espaces</a:t>
            </a:r>
            <a:r>
              <a:rPr lang="en-GB" sz="4800" b="1">
                <a:solidFill>
                  <a:srgbClr val="002060"/>
                </a:solidFill>
              </a:rPr>
              <a:t> </a:t>
            </a:r>
            <a:r>
              <a:rPr lang="en-GB" sz="4800" b="1" err="1">
                <a:solidFill>
                  <a:srgbClr val="002060"/>
                </a:solidFill>
              </a:rPr>
              <a:t>Confinés</a:t>
            </a:r>
            <a:r>
              <a:rPr lang="en-GB" sz="4800" b="1">
                <a:solidFill>
                  <a:srgbClr val="002060"/>
                </a:solidFill>
              </a:rPr>
              <a:t>: EC </a:t>
            </a:r>
          </a:p>
        </p:txBody>
      </p:sp>
      <p:pic>
        <p:nvPicPr>
          <p:cNvPr id="9" name="Image 8" descr="Trappe avec panneaux.jpg"/>
          <p:cNvPicPr>
            <a:picLocks noChangeAspect="1"/>
          </p:cNvPicPr>
          <p:nvPr/>
        </p:nvPicPr>
        <p:blipFill>
          <a:blip r:embed="rId2" cstate="print"/>
          <a:srcRect/>
          <a:stretch>
            <a:fillRect/>
          </a:stretch>
        </p:blipFill>
        <p:spPr bwMode="auto">
          <a:xfrm>
            <a:off x="5910090" y="3814593"/>
            <a:ext cx="2563402" cy="1652720"/>
          </a:xfrm>
          <a:prstGeom prst="rect">
            <a:avLst/>
          </a:prstGeom>
          <a:noFill/>
          <a:ln w="9525">
            <a:noFill/>
            <a:miter lim="800000"/>
            <a:headEnd/>
            <a:tailEnd/>
          </a:ln>
        </p:spPr>
      </p:pic>
      <p:pic>
        <p:nvPicPr>
          <p:cNvPr id="10" name="Picture 6"/>
          <p:cNvPicPr>
            <a:picLocks noChangeAspect="1" noChangeArrowheads="1"/>
          </p:cNvPicPr>
          <p:nvPr/>
        </p:nvPicPr>
        <p:blipFill>
          <a:blip r:embed="rId3" cstate="print"/>
          <a:srcRect/>
          <a:stretch>
            <a:fillRect/>
          </a:stretch>
        </p:blipFill>
        <p:spPr bwMode="auto">
          <a:xfrm>
            <a:off x="8345310" y="3024049"/>
            <a:ext cx="2941114" cy="1786411"/>
          </a:xfrm>
          <a:prstGeom prst="rect">
            <a:avLst/>
          </a:prstGeom>
          <a:noFill/>
          <a:ln w="9525">
            <a:solidFill>
              <a:schemeClr val="tx1"/>
            </a:solidFill>
            <a:miter lim="800000"/>
            <a:headEnd/>
            <a:tailEnd/>
          </a:ln>
        </p:spPr>
      </p:pic>
      <p:pic>
        <p:nvPicPr>
          <p:cNvPr id="11" name="Picture 39"/>
          <p:cNvPicPr>
            <a:picLocks noChangeAspect="1" noChangeArrowheads="1"/>
          </p:cNvPicPr>
          <p:nvPr/>
        </p:nvPicPr>
        <p:blipFill>
          <a:blip r:embed="rId4" cstate="print"/>
          <a:srcRect/>
          <a:stretch>
            <a:fillRect/>
          </a:stretch>
        </p:blipFill>
        <p:spPr bwMode="auto">
          <a:xfrm>
            <a:off x="9232438" y="1459675"/>
            <a:ext cx="2250233" cy="1250130"/>
          </a:xfrm>
          <a:prstGeom prst="rect">
            <a:avLst/>
          </a:prstGeom>
          <a:noFill/>
          <a:ln w="1">
            <a:noFill/>
            <a:miter lim="800000"/>
            <a:headEnd/>
            <a:tailEnd/>
          </a:ln>
          <a:effectLst/>
        </p:spPr>
      </p:pic>
      <p:sp>
        <p:nvSpPr>
          <p:cNvPr id="12" name="Rectangle 11"/>
          <p:cNvSpPr txBox="1">
            <a:spLocks noChangeArrowheads="1"/>
          </p:cNvSpPr>
          <p:nvPr/>
        </p:nvSpPr>
        <p:spPr>
          <a:xfrm>
            <a:off x="426608" y="1306206"/>
            <a:ext cx="4360580" cy="1159248"/>
          </a:xfrm>
          <a:prstGeom prst="rect">
            <a:avLst/>
          </a:prstGeom>
        </p:spPr>
        <p:txBody>
          <a:bodyPr/>
          <a:lstStyle/>
          <a:p>
            <a:pPr defTabSz="914400" fontAlgn="base">
              <a:spcBef>
                <a:spcPct val="20000"/>
              </a:spcBef>
              <a:spcAft>
                <a:spcPct val="0"/>
              </a:spcAft>
              <a:buClr>
                <a:schemeClr val="tx2"/>
              </a:buClr>
              <a:defRPr/>
            </a:pPr>
            <a:r>
              <a:rPr lang="fr-FR" sz="2000" kern="0"/>
              <a:t>Dangers : </a:t>
            </a:r>
          </a:p>
          <a:p>
            <a:pPr marL="342900" indent="-342900" defTabSz="914400" fontAlgn="base">
              <a:spcBef>
                <a:spcPct val="20000"/>
              </a:spcBef>
              <a:spcAft>
                <a:spcPct val="0"/>
              </a:spcAft>
              <a:buClr>
                <a:schemeClr val="tx2"/>
              </a:buClr>
              <a:buFontTx/>
              <a:buChar char="-"/>
              <a:defRPr/>
            </a:pPr>
            <a:r>
              <a:rPr lang="fr-FR" sz="2000" kern="0"/>
              <a:t>A</a:t>
            </a:r>
            <a:r>
              <a:rPr lang="fr-FR" sz="2000"/>
              <a:t>tmosphère déficiente en oxygène</a:t>
            </a:r>
          </a:p>
          <a:p>
            <a:pPr marL="342900" indent="-342900" defTabSz="914400" fontAlgn="base">
              <a:spcBef>
                <a:spcPct val="20000"/>
              </a:spcBef>
              <a:spcAft>
                <a:spcPct val="0"/>
              </a:spcAft>
              <a:buClr>
                <a:schemeClr val="tx2"/>
              </a:buClr>
              <a:buFontTx/>
              <a:buChar char="-"/>
              <a:defRPr/>
            </a:pPr>
            <a:r>
              <a:rPr lang="fr-FR" sz="2000" kern="0"/>
              <a:t>Accès restreint </a:t>
            </a:r>
          </a:p>
          <a:p>
            <a:pPr defTabSz="914400" fontAlgn="base">
              <a:spcBef>
                <a:spcPct val="20000"/>
              </a:spcBef>
              <a:spcAft>
                <a:spcPct val="0"/>
              </a:spcAft>
              <a:buClr>
                <a:schemeClr val="tx2"/>
              </a:buClr>
              <a:defRPr/>
            </a:pPr>
            <a:endParaRPr lang="fr-FR" sz="2000" kern="0"/>
          </a:p>
        </p:txBody>
      </p:sp>
      <p:pic>
        <p:nvPicPr>
          <p:cNvPr id="13" name="Image 12">
            <a:extLst>
              <a:ext uri="{FF2B5EF4-FFF2-40B4-BE49-F238E27FC236}">
                <a16:creationId xmlns:a16="http://schemas.microsoft.com/office/drawing/2014/main" id="{3783C468-0EE2-494E-8627-BCA8B40564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67960" y="147124"/>
            <a:ext cx="1875541" cy="789389"/>
          </a:xfrm>
          <a:prstGeom prst="rect">
            <a:avLst/>
          </a:prstGeom>
        </p:spPr>
      </p:pic>
      <p:sp>
        <p:nvSpPr>
          <p:cNvPr id="14" name="ZoneTexte 13">
            <a:extLst>
              <a:ext uri="{FF2B5EF4-FFF2-40B4-BE49-F238E27FC236}">
                <a16:creationId xmlns:a16="http://schemas.microsoft.com/office/drawing/2014/main" id="{4B006F72-5926-44E6-965E-4417DEB664AB}"/>
              </a:ext>
            </a:extLst>
          </p:cNvPr>
          <p:cNvSpPr txBox="1"/>
          <p:nvPr/>
        </p:nvSpPr>
        <p:spPr>
          <a:xfrm>
            <a:off x="2128408" y="640686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2" name="ZoneTexte 1">
            <a:extLst>
              <a:ext uri="{FF2B5EF4-FFF2-40B4-BE49-F238E27FC236}">
                <a16:creationId xmlns:a16="http://schemas.microsoft.com/office/drawing/2014/main" id="{66FAC369-A4A0-4367-A550-BE27073764A8}"/>
              </a:ext>
            </a:extLst>
          </p:cNvPr>
          <p:cNvSpPr txBox="1"/>
          <p:nvPr/>
        </p:nvSpPr>
        <p:spPr>
          <a:xfrm>
            <a:off x="5269909" y="1231614"/>
            <a:ext cx="3379451" cy="1785104"/>
          </a:xfrm>
          <a:prstGeom prst="rect">
            <a:avLst/>
          </a:prstGeom>
          <a:noFill/>
        </p:spPr>
        <p:txBody>
          <a:bodyPr wrap="none" rtlCol="0">
            <a:spAutoFit/>
          </a:bodyPr>
          <a:lstStyle/>
          <a:p>
            <a:pPr defTabSz="914400" fontAlgn="base">
              <a:spcBef>
                <a:spcPct val="20000"/>
              </a:spcBef>
              <a:spcAft>
                <a:spcPct val="0"/>
              </a:spcAft>
              <a:buClr>
                <a:schemeClr val="tx2"/>
              </a:buClr>
              <a:defRPr/>
            </a:pPr>
            <a:r>
              <a:rPr lang="fr-FR" sz="2000" kern="0"/>
              <a:t>Risques: </a:t>
            </a:r>
          </a:p>
          <a:p>
            <a:pPr marL="342900" indent="-342900" defTabSz="914400" fontAlgn="base">
              <a:spcBef>
                <a:spcPct val="20000"/>
              </a:spcBef>
              <a:spcAft>
                <a:spcPct val="0"/>
              </a:spcAft>
              <a:buClr>
                <a:schemeClr val="tx2"/>
              </a:buClr>
              <a:buFontTx/>
              <a:buChar char="-"/>
              <a:defRPr/>
            </a:pPr>
            <a:r>
              <a:rPr lang="fr-FR" sz="2000" kern="0"/>
              <a:t>Asphyxie/ hypoxie</a:t>
            </a:r>
          </a:p>
          <a:p>
            <a:pPr marL="342900" indent="-342900" defTabSz="914400" fontAlgn="base">
              <a:spcBef>
                <a:spcPct val="20000"/>
              </a:spcBef>
              <a:spcAft>
                <a:spcPct val="0"/>
              </a:spcAft>
              <a:buClr>
                <a:schemeClr val="tx2"/>
              </a:buClr>
              <a:buFontTx/>
              <a:buChar char="-"/>
              <a:defRPr/>
            </a:pPr>
            <a:r>
              <a:rPr lang="fr-FR" sz="2000" kern="0"/>
              <a:t>Malaise </a:t>
            </a:r>
          </a:p>
          <a:p>
            <a:pPr marL="342900" indent="-342900" defTabSz="914400" fontAlgn="base">
              <a:spcBef>
                <a:spcPct val="20000"/>
              </a:spcBef>
              <a:spcAft>
                <a:spcPct val="0"/>
              </a:spcAft>
              <a:buClr>
                <a:schemeClr val="tx2"/>
              </a:buClr>
              <a:buFontTx/>
              <a:buChar char="-"/>
              <a:defRPr/>
            </a:pPr>
            <a:r>
              <a:rPr lang="fr-FR" sz="2000" kern="0"/>
              <a:t>Difficulté de porter secours</a:t>
            </a:r>
          </a:p>
          <a:p>
            <a:endParaRPr lang="fr-FR"/>
          </a:p>
        </p:txBody>
      </p:sp>
      <p:sp>
        <p:nvSpPr>
          <p:cNvPr id="3" name="Rectangle 2">
            <a:extLst>
              <a:ext uri="{FF2B5EF4-FFF2-40B4-BE49-F238E27FC236}">
                <a16:creationId xmlns:a16="http://schemas.microsoft.com/office/drawing/2014/main" id="{8DA42B1B-B42F-4857-8188-35E6C1015BF2}"/>
              </a:ext>
            </a:extLst>
          </p:cNvPr>
          <p:cNvSpPr/>
          <p:nvPr/>
        </p:nvSpPr>
        <p:spPr>
          <a:xfrm>
            <a:off x="316096" y="1215324"/>
            <a:ext cx="8433621" cy="16033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8D55B267-53BE-4581-AA4E-CDB8378438D8}"/>
              </a:ext>
            </a:extLst>
          </p:cNvPr>
          <p:cNvSpPr txBox="1"/>
          <p:nvPr/>
        </p:nvSpPr>
        <p:spPr>
          <a:xfrm>
            <a:off x="426608" y="3016718"/>
            <a:ext cx="5942092" cy="3262432"/>
          </a:xfrm>
          <a:prstGeom prst="rect">
            <a:avLst/>
          </a:prstGeom>
          <a:noFill/>
        </p:spPr>
        <p:txBody>
          <a:bodyPr wrap="square" lIns="91440" tIns="45720" rIns="91440" bIns="45720" rtlCol="0" anchor="t">
            <a:spAutoFit/>
          </a:bodyPr>
          <a:lstStyle/>
          <a:p>
            <a:pPr marL="342900" indent="-342900" defTabSz="914400" fontAlgn="base">
              <a:spcBef>
                <a:spcPct val="20000"/>
              </a:spcBef>
              <a:spcAft>
                <a:spcPct val="0"/>
              </a:spcAft>
              <a:buClr>
                <a:schemeClr val="tx2"/>
              </a:buClr>
              <a:buFontTx/>
              <a:buChar char="-"/>
              <a:defRPr/>
            </a:pPr>
            <a:r>
              <a:rPr lang="fr-FR" sz="2000" kern="0" dirty="0"/>
              <a:t>Formation EC </a:t>
            </a:r>
          </a:p>
          <a:p>
            <a:pPr marL="342900" indent="-342900" defTabSz="914400" fontAlgn="base">
              <a:spcBef>
                <a:spcPct val="20000"/>
              </a:spcBef>
              <a:spcAft>
                <a:spcPct val="0"/>
              </a:spcAft>
              <a:buClr>
                <a:schemeClr val="tx2"/>
              </a:buClr>
              <a:buFontTx/>
              <a:buChar char="-"/>
              <a:defRPr/>
            </a:pPr>
            <a:r>
              <a:rPr lang="fr-FR" sz="2000" kern="0" dirty="0"/>
              <a:t>Avoir un permis de pénétrer validé par un DO </a:t>
            </a:r>
            <a:endParaRPr lang="fr-FR" sz="2000" kern="0" dirty="0">
              <a:cs typeface="Calibri"/>
            </a:endParaRPr>
          </a:p>
          <a:p>
            <a:pPr marL="342900" indent="-342900" defTabSz="914400" fontAlgn="base">
              <a:spcBef>
                <a:spcPct val="20000"/>
              </a:spcBef>
              <a:spcAft>
                <a:spcPct val="0"/>
              </a:spcAft>
              <a:buClr>
                <a:schemeClr val="tx2"/>
              </a:buClr>
              <a:buFontTx/>
              <a:buChar char="-"/>
              <a:defRPr/>
            </a:pPr>
            <a:r>
              <a:rPr lang="fr-FR" sz="2000" kern="0" dirty="0"/>
              <a:t>Avoir une vigie dédiée uniquement à cette opération</a:t>
            </a:r>
            <a:endParaRPr lang="fr-FR" sz="2000" kern="0" dirty="0">
              <a:cs typeface="Calibri"/>
            </a:endParaRPr>
          </a:p>
          <a:p>
            <a:pPr marL="342900" indent="-342900" defTabSz="914400" fontAlgn="base">
              <a:spcBef>
                <a:spcPct val="20000"/>
              </a:spcBef>
              <a:spcAft>
                <a:spcPct val="0"/>
              </a:spcAft>
              <a:buClr>
                <a:schemeClr val="tx2"/>
              </a:buClr>
              <a:buFontTx/>
              <a:buChar char="-"/>
              <a:defRPr/>
            </a:pPr>
            <a:r>
              <a:rPr lang="fr-FR" sz="2000" kern="0" dirty="0"/>
              <a:t>Analyses de risques, contrôles atmosphériques</a:t>
            </a:r>
            <a:endParaRPr lang="fr-FR" sz="2000" kern="0" dirty="0">
              <a:cs typeface="Calibri"/>
            </a:endParaRPr>
          </a:p>
          <a:p>
            <a:pPr marL="342900" indent="-342900" defTabSz="914400" fontAlgn="base">
              <a:spcBef>
                <a:spcPct val="20000"/>
              </a:spcBef>
              <a:spcAft>
                <a:spcPct val="0"/>
              </a:spcAft>
              <a:buClr>
                <a:schemeClr val="tx2"/>
              </a:buClr>
              <a:buFontTx/>
              <a:buChar char="-"/>
              <a:defRPr/>
            </a:pPr>
            <a:r>
              <a:rPr lang="fr-FR" sz="2000" kern="0" dirty="0"/>
              <a:t>Consignation</a:t>
            </a:r>
            <a:endParaRPr lang="fr-FR" sz="2000" kern="0" dirty="0">
              <a:cs typeface="Calibri"/>
            </a:endParaRPr>
          </a:p>
          <a:p>
            <a:pPr marL="342900" indent="-342900" defTabSz="914400" fontAlgn="base">
              <a:spcBef>
                <a:spcPct val="20000"/>
              </a:spcBef>
              <a:spcAft>
                <a:spcPct val="0"/>
              </a:spcAft>
              <a:buClr>
                <a:schemeClr val="tx2"/>
              </a:buClr>
              <a:buFontTx/>
              <a:buChar char="-"/>
              <a:defRPr/>
            </a:pPr>
            <a:r>
              <a:rPr lang="fr-FR" sz="2000" kern="0" dirty="0"/>
              <a:t>PPS, procédures d’intervention, instructions </a:t>
            </a:r>
            <a:endParaRPr lang="fr-FR" sz="2000" kern="0" dirty="0">
              <a:cs typeface="Calibri"/>
            </a:endParaRPr>
          </a:p>
          <a:p>
            <a:pPr marL="342900" indent="-342900" defTabSz="914400" fontAlgn="base">
              <a:spcBef>
                <a:spcPct val="20000"/>
              </a:spcBef>
              <a:spcAft>
                <a:spcPct val="0"/>
              </a:spcAft>
              <a:buClr>
                <a:schemeClr val="tx2"/>
              </a:buClr>
              <a:buFontTx/>
              <a:buChar char="-"/>
              <a:defRPr/>
            </a:pPr>
            <a:r>
              <a:rPr lang="fr-FR" sz="2000" kern="0" dirty="0"/>
              <a:t>Ventilation renforcée</a:t>
            </a:r>
            <a:endParaRPr lang="fr-FR" sz="2000" kern="0" dirty="0">
              <a:cs typeface="Calibri"/>
            </a:endParaRPr>
          </a:p>
          <a:p>
            <a:pPr>
              <a:spcBef>
                <a:spcPct val="20000"/>
              </a:spcBef>
              <a:spcAft>
                <a:spcPct val="0"/>
              </a:spcAft>
              <a:buClr>
                <a:srgbClr val="637052"/>
              </a:buClr>
            </a:pPr>
            <a:endParaRPr lang="fr-FR" sz="1000" kern="0" dirty="0">
              <a:ea typeface="+mn-lt"/>
              <a:cs typeface="+mn-lt"/>
            </a:endParaRPr>
          </a:p>
          <a:p>
            <a:endParaRPr lang="fr-FR" sz="1000" dirty="0">
              <a:cs typeface="Calibri" panose="020F0502020204030204"/>
            </a:endParaRPr>
          </a:p>
        </p:txBody>
      </p:sp>
      <p:sp>
        <p:nvSpPr>
          <p:cNvPr id="7" name="Espace réservé de la date 6">
            <a:extLst>
              <a:ext uri="{FF2B5EF4-FFF2-40B4-BE49-F238E27FC236}">
                <a16:creationId xmlns:a16="http://schemas.microsoft.com/office/drawing/2014/main" id="{700C5AEA-D2E2-455B-A587-20EEFEE1EAF3}"/>
              </a:ext>
            </a:extLst>
          </p:cNvPr>
          <p:cNvSpPr>
            <a:spLocks noGrp="1"/>
          </p:cNvSpPr>
          <p:nvPr>
            <p:ph type="dt" sz="half" idx="10"/>
          </p:nvPr>
        </p:nvSpPr>
        <p:spPr>
          <a:xfrm>
            <a:off x="225213" y="6459785"/>
            <a:ext cx="2472271" cy="365125"/>
          </a:xfrm>
        </p:spPr>
        <p:txBody>
          <a:bodyPr/>
          <a:lstStyle/>
          <a:p>
            <a:fld id="{8D19D577-81EC-442C-A7F3-B5E381AF2C7C}"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13A486AD-3531-4C40-861D-5B03D42EA3C0}"/>
              </a:ext>
            </a:extLst>
          </p:cNvPr>
          <p:cNvSpPr>
            <a:spLocks noGrp="1"/>
          </p:cNvSpPr>
          <p:nvPr>
            <p:ph type="sldNum" sz="quarter" idx="12"/>
          </p:nvPr>
        </p:nvSpPr>
        <p:spPr/>
        <p:txBody>
          <a:bodyPr/>
          <a:lstStyle/>
          <a:p>
            <a:fld id="{3746BD9C-EB79-4C44-A661-EB129AA754D7}" type="slidenum">
              <a:rPr lang="fr-FR" smtClean="0"/>
              <a:t>47</a:t>
            </a:fld>
            <a:endParaRPr lang="fr-FR"/>
          </a:p>
        </p:txBody>
      </p:sp>
      <p:sp>
        <p:nvSpPr>
          <p:cNvPr id="16" name="ZoneTexte 15">
            <a:extLst>
              <a:ext uri="{FF2B5EF4-FFF2-40B4-BE49-F238E27FC236}">
                <a16:creationId xmlns:a16="http://schemas.microsoft.com/office/drawing/2014/main" id="{80B03DA1-3D2C-403F-9925-698AF54AB6E4}"/>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5" name="ZoneTexte 4">
            <a:extLst>
              <a:ext uri="{FF2B5EF4-FFF2-40B4-BE49-F238E27FC236}">
                <a16:creationId xmlns:a16="http://schemas.microsoft.com/office/drawing/2014/main" id="{D0021A38-D150-4A89-D73A-EBDC7B736526}"/>
              </a:ext>
            </a:extLst>
          </p:cNvPr>
          <p:cNvSpPr txBox="1"/>
          <p:nvPr/>
        </p:nvSpPr>
        <p:spPr>
          <a:xfrm>
            <a:off x="8481059" y="4952047"/>
            <a:ext cx="317754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000" b="1" dirty="0">
                <a:solidFill>
                  <a:srgbClr val="FF0000"/>
                </a:solidFill>
                <a:ea typeface="+mn-lt"/>
                <a:cs typeface="+mn-lt"/>
              </a:rPr>
              <a:t>Registre espaces confinés TAB - Share Point : </a:t>
            </a:r>
            <a:r>
              <a:rPr lang="fr-FR" sz="1000" dirty="0">
                <a:ea typeface="+mn-lt"/>
                <a:cs typeface="+mn-lt"/>
              </a:rPr>
              <a:t>  </a:t>
            </a:r>
            <a:r>
              <a:rPr lang="fr-FR" sz="1000" dirty="0">
                <a:cs typeface="Calibri"/>
              </a:rPr>
              <a:t>N° DMSI : 1637538348-488</a:t>
            </a:r>
          </a:p>
        </p:txBody>
      </p:sp>
    </p:spTree>
    <p:extLst>
      <p:ext uri="{BB962C8B-B14F-4D97-AF65-F5344CB8AC3E}">
        <p14:creationId xmlns:p14="http://schemas.microsoft.com/office/powerpoint/2010/main" val="12273172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D22980ED-E691-4165-BBC1-3F79279B3BFC}" type="slidenum">
              <a:rPr lang="en-GB"/>
              <a:pPr/>
              <a:t>48</a:t>
            </a:fld>
            <a:endParaRPr lang="en-GB"/>
          </a:p>
        </p:txBody>
      </p:sp>
      <p:sp>
        <p:nvSpPr>
          <p:cNvPr id="172041" name="Rectangle 9"/>
          <p:cNvSpPr>
            <a:spLocks noGrp="1" noChangeArrowheads="1"/>
          </p:cNvSpPr>
          <p:nvPr>
            <p:ph type="title" idx="4294967295"/>
          </p:nvPr>
        </p:nvSpPr>
        <p:spPr>
          <a:xfrm>
            <a:off x="281940" y="213762"/>
            <a:ext cx="8019875" cy="787909"/>
          </a:xfrm>
        </p:spPr>
        <p:txBody>
          <a:bodyPr/>
          <a:lstStyle/>
          <a:p>
            <a:r>
              <a:rPr lang="fr-FR" b="1">
                <a:solidFill>
                  <a:srgbClr val="002060"/>
                </a:solidFill>
                <a:latin typeface="Calibri (Corps)"/>
              </a:rPr>
              <a:t>Les ouvertures dans le sol:</a:t>
            </a:r>
            <a:endParaRPr lang="en-GB" b="1">
              <a:solidFill>
                <a:srgbClr val="002060"/>
              </a:solidFill>
              <a:latin typeface="Calibri (Corps)"/>
            </a:endParaRPr>
          </a:p>
        </p:txBody>
      </p:sp>
      <p:pic>
        <p:nvPicPr>
          <p:cNvPr id="6" name="Image 5" descr="Levage.jpg"/>
          <p:cNvPicPr>
            <a:picLocks noChangeAspect="1"/>
          </p:cNvPicPr>
          <p:nvPr/>
        </p:nvPicPr>
        <p:blipFill>
          <a:blip r:embed="rId2" cstate="email"/>
          <a:srcRect/>
          <a:stretch>
            <a:fillRect/>
          </a:stretch>
        </p:blipFill>
        <p:spPr>
          <a:xfrm>
            <a:off x="6907555" y="1368349"/>
            <a:ext cx="4304928" cy="4176464"/>
          </a:xfrm>
          <a:prstGeom prst="rect">
            <a:avLst/>
          </a:prstGeom>
        </p:spPr>
      </p:pic>
      <p:pic>
        <p:nvPicPr>
          <p:cNvPr id="7" name="Image 6">
            <a:extLst>
              <a:ext uri="{FF2B5EF4-FFF2-40B4-BE49-F238E27FC236}">
                <a16:creationId xmlns:a16="http://schemas.microsoft.com/office/drawing/2014/main" id="{9019F599-DA40-4906-A8D9-4E7688E17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8" name="ZoneTexte 7">
            <a:extLst>
              <a:ext uri="{FF2B5EF4-FFF2-40B4-BE49-F238E27FC236}">
                <a16:creationId xmlns:a16="http://schemas.microsoft.com/office/drawing/2014/main" id="{DFE95758-02DE-4A1F-9F36-CF31DB0D9F3E}"/>
              </a:ext>
            </a:extLst>
          </p:cNvPr>
          <p:cNvSpPr txBox="1"/>
          <p:nvPr/>
        </p:nvSpPr>
        <p:spPr>
          <a:xfrm>
            <a:off x="2018342"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2" name="ZoneTexte 1">
            <a:extLst>
              <a:ext uri="{FF2B5EF4-FFF2-40B4-BE49-F238E27FC236}">
                <a16:creationId xmlns:a16="http://schemas.microsoft.com/office/drawing/2014/main" id="{F11C67F4-48C1-48BD-9CA4-4CB2E5766764}"/>
              </a:ext>
            </a:extLst>
          </p:cNvPr>
          <p:cNvSpPr txBox="1"/>
          <p:nvPr/>
        </p:nvSpPr>
        <p:spPr>
          <a:xfrm>
            <a:off x="645952" y="2284374"/>
            <a:ext cx="5900650" cy="1754326"/>
          </a:xfrm>
          <a:prstGeom prst="rect">
            <a:avLst/>
          </a:prstGeom>
          <a:noFill/>
        </p:spPr>
        <p:txBody>
          <a:bodyPr wrap="square" rtlCol="0">
            <a:spAutoFit/>
          </a:bodyPr>
          <a:lstStyle/>
          <a:p>
            <a:r>
              <a:rPr lang="fr-FR">
                <a:solidFill>
                  <a:srgbClr val="FF0000"/>
                </a:solidFill>
              </a:rPr>
              <a:t>Toute ouverture (trappe, puisard, fosse,…) est protégée </a:t>
            </a:r>
          </a:p>
          <a:p>
            <a:pPr marL="285750" indent="-285750">
              <a:buFontTx/>
              <a:buChar char="-"/>
            </a:pPr>
            <a:r>
              <a:rPr lang="fr-FR"/>
              <a:t>Par un garde-corps</a:t>
            </a:r>
          </a:p>
          <a:p>
            <a:pPr marL="285750" indent="-285750">
              <a:buFontTx/>
              <a:buChar char="-"/>
            </a:pPr>
            <a:r>
              <a:rPr lang="fr-FR"/>
              <a:t>Ou par un balisage à distance</a:t>
            </a:r>
          </a:p>
          <a:p>
            <a:endParaRPr lang="fr-FR"/>
          </a:p>
          <a:p>
            <a:r>
              <a:rPr lang="fr-FR"/>
              <a:t>Les garde-corps et balisages sont définis (standards Fos)</a:t>
            </a:r>
          </a:p>
          <a:p>
            <a:r>
              <a:rPr lang="fr-FR"/>
              <a:t>L’utilisation des balisages est réglementée par procédure</a:t>
            </a:r>
          </a:p>
        </p:txBody>
      </p:sp>
      <p:pic>
        <p:nvPicPr>
          <p:cNvPr id="4" name="Image 3">
            <a:extLst>
              <a:ext uri="{FF2B5EF4-FFF2-40B4-BE49-F238E27FC236}">
                <a16:creationId xmlns:a16="http://schemas.microsoft.com/office/drawing/2014/main" id="{31DEFE5D-8D2C-45B7-9C65-5DAAA1DDCE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899" y="4333583"/>
            <a:ext cx="4916451" cy="1634296"/>
          </a:xfrm>
          <a:prstGeom prst="rect">
            <a:avLst/>
          </a:prstGeom>
        </p:spPr>
      </p:pic>
      <p:sp>
        <p:nvSpPr>
          <p:cNvPr id="9" name="ZoneTexte 8">
            <a:extLst>
              <a:ext uri="{FF2B5EF4-FFF2-40B4-BE49-F238E27FC236}">
                <a16:creationId xmlns:a16="http://schemas.microsoft.com/office/drawing/2014/main" id="{E2EFFAE2-2327-4604-9171-026BC0B4F069}"/>
              </a:ext>
            </a:extLst>
          </p:cNvPr>
          <p:cNvSpPr txBox="1"/>
          <p:nvPr/>
        </p:nvSpPr>
        <p:spPr>
          <a:xfrm>
            <a:off x="3712949" y="1146816"/>
            <a:ext cx="2119298" cy="923330"/>
          </a:xfrm>
          <a:prstGeom prst="rect">
            <a:avLst/>
          </a:prstGeom>
          <a:noFill/>
        </p:spPr>
        <p:txBody>
          <a:bodyPr wrap="none" rtlCol="0">
            <a:spAutoFit/>
          </a:bodyPr>
          <a:lstStyle/>
          <a:p>
            <a:r>
              <a:rPr lang="fr-FR"/>
              <a:t>Risques:</a:t>
            </a:r>
          </a:p>
          <a:p>
            <a:pPr marL="285750" indent="-285750">
              <a:buFontTx/>
              <a:buChar char="-"/>
            </a:pPr>
            <a:r>
              <a:rPr lang="fr-FR"/>
              <a:t>Chute de hauteur</a:t>
            </a:r>
          </a:p>
          <a:p>
            <a:pPr marL="285750" indent="-285750">
              <a:buFontTx/>
              <a:buChar char="-"/>
            </a:pPr>
            <a:r>
              <a:rPr lang="fr-FR"/>
              <a:t>Blessures  </a:t>
            </a:r>
          </a:p>
        </p:txBody>
      </p:sp>
      <p:sp>
        <p:nvSpPr>
          <p:cNvPr id="10" name="ZoneTexte 9">
            <a:extLst>
              <a:ext uri="{FF2B5EF4-FFF2-40B4-BE49-F238E27FC236}">
                <a16:creationId xmlns:a16="http://schemas.microsoft.com/office/drawing/2014/main" id="{F2631F37-76B9-4686-9B55-3A78BA1AB7B9}"/>
              </a:ext>
            </a:extLst>
          </p:cNvPr>
          <p:cNvSpPr txBox="1"/>
          <p:nvPr/>
        </p:nvSpPr>
        <p:spPr>
          <a:xfrm>
            <a:off x="738231" y="1215899"/>
            <a:ext cx="2069349" cy="646331"/>
          </a:xfrm>
          <a:prstGeom prst="rect">
            <a:avLst/>
          </a:prstGeom>
          <a:noFill/>
        </p:spPr>
        <p:txBody>
          <a:bodyPr wrap="none" rtlCol="0">
            <a:spAutoFit/>
          </a:bodyPr>
          <a:lstStyle/>
          <a:p>
            <a:r>
              <a:rPr lang="fr-FR"/>
              <a:t>Dangers:</a:t>
            </a:r>
          </a:p>
          <a:p>
            <a:r>
              <a:rPr lang="fr-FR"/>
              <a:t>- Ouvertures au sol  </a:t>
            </a:r>
          </a:p>
        </p:txBody>
      </p:sp>
      <p:sp>
        <p:nvSpPr>
          <p:cNvPr id="13" name="Rectangle 12">
            <a:extLst>
              <a:ext uri="{FF2B5EF4-FFF2-40B4-BE49-F238E27FC236}">
                <a16:creationId xmlns:a16="http://schemas.microsoft.com/office/drawing/2014/main" id="{DA6B9481-8CA4-4616-B61D-785783D6DE79}"/>
              </a:ext>
            </a:extLst>
          </p:cNvPr>
          <p:cNvSpPr/>
          <p:nvPr/>
        </p:nvSpPr>
        <p:spPr>
          <a:xfrm>
            <a:off x="645952" y="1181070"/>
            <a:ext cx="5186295" cy="8548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e la date 10">
            <a:extLst>
              <a:ext uri="{FF2B5EF4-FFF2-40B4-BE49-F238E27FC236}">
                <a16:creationId xmlns:a16="http://schemas.microsoft.com/office/drawing/2014/main" id="{0F89AFAD-C0EE-48F3-8AE9-9F6679B35760}"/>
              </a:ext>
            </a:extLst>
          </p:cNvPr>
          <p:cNvSpPr>
            <a:spLocks noGrp="1"/>
          </p:cNvSpPr>
          <p:nvPr>
            <p:ph type="dt" sz="half" idx="10"/>
          </p:nvPr>
        </p:nvSpPr>
        <p:spPr>
          <a:xfrm>
            <a:off x="281940" y="6459784"/>
            <a:ext cx="2472271" cy="365125"/>
          </a:xfrm>
        </p:spPr>
        <p:txBody>
          <a:bodyPr/>
          <a:lstStyle/>
          <a:p>
            <a:fld id="{C2D7ADBF-2537-420E-8AFC-B262863F5421}" type="datetime1">
              <a:rPr lang="fr-FR" smtClean="0"/>
              <a:t>27/03/2024</a:t>
            </a:fld>
            <a:endParaRPr lang="fr-FR"/>
          </a:p>
        </p:txBody>
      </p:sp>
      <p:sp>
        <p:nvSpPr>
          <p:cNvPr id="14" name="ZoneTexte 13">
            <a:extLst>
              <a:ext uri="{FF2B5EF4-FFF2-40B4-BE49-F238E27FC236}">
                <a16:creationId xmlns:a16="http://schemas.microsoft.com/office/drawing/2014/main" id="{8477F579-9FB5-4CEC-A9E0-DC4547B9E4FB}"/>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883794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D22980ED-E691-4165-BBC1-3F79279B3BFC}" type="slidenum">
              <a:rPr lang="en-GB"/>
              <a:pPr/>
              <a:t>49</a:t>
            </a:fld>
            <a:endParaRPr lang="en-GB"/>
          </a:p>
        </p:txBody>
      </p:sp>
      <p:sp>
        <p:nvSpPr>
          <p:cNvPr id="172041" name="Rectangle 9"/>
          <p:cNvSpPr>
            <a:spLocks noGrp="1" noChangeArrowheads="1"/>
          </p:cNvSpPr>
          <p:nvPr>
            <p:ph type="title" idx="4294967295"/>
          </p:nvPr>
        </p:nvSpPr>
        <p:spPr>
          <a:xfrm>
            <a:off x="281940" y="213762"/>
            <a:ext cx="8019875" cy="787909"/>
          </a:xfrm>
        </p:spPr>
        <p:txBody>
          <a:bodyPr/>
          <a:lstStyle/>
          <a:p>
            <a:r>
              <a:rPr lang="fr-FR" b="1" dirty="0">
                <a:solidFill>
                  <a:srgbClr val="002060"/>
                </a:solidFill>
                <a:latin typeface="Calibri (Corps)"/>
              </a:rPr>
              <a:t>Tables à rouleaux - TAB</a:t>
            </a:r>
          </a:p>
        </p:txBody>
      </p:sp>
      <p:pic>
        <p:nvPicPr>
          <p:cNvPr id="7" name="Image 6">
            <a:extLst>
              <a:ext uri="{FF2B5EF4-FFF2-40B4-BE49-F238E27FC236}">
                <a16:creationId xmlns:a16="http://schemas.microsoft.com/office/drawing/2014/main" id="{9019F599-DA40-4906-A8D9-4E7688E172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2301" y="85461"/>
            <a:ext cx="1875541" cy="789389"/>
          </a:xfrm>
          <a:prstGeom prst="rect">
            <a:avLst/>
          </a:prstGeom>
        </p:spPr>
      </p:pic>
      <p:sp>
        <p:nvSpPr>
          <p:cNvPr id="8" name="ZoneTexte 7">
            <a:extLst>
              <a:ext uri="{FF2B5EF4-FFF2-40B4-BE49-F238E27FC236}">
                <a16:creationId xmlns:a16="http://schemas.microsoft.com/office/drawing/2014/main" id="{DFE95758-02DE-4A1F-9F36-CF31DB0D9F3E}"/>
              </a:ext>
            </a:extLst>
          </p:cNvPr>
          <p:cNvSpPr txBox="1"/>
          <p:nvPr/>
        </p:nvSpPr>
        <p:spPr>
          <a:xfrm>
            <a:off x="2018342"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2" name="ZoneTexte 1">
            <a:extLst>
              <a:ext uri="{FF2B5EF4-FFF2-40B4-BE49-F238E27FC236}">
                <a16:creationId xmlns:a16="http://schemas.microsoft.com/office/drawing/2014/main" id="{F11C67F4-48C1-48BD-9CA4-4CB2E5766764}"/>
              </a:ext>
            </a:extLst>
          </p:cNvPr>
          <p:cNvSpPr txBox="1"/>
          <p:nvPr/>
        </p:nvSpPr>
        <p:spPr>
          <a:xfrm>
            <a:off x="717792" y="1214595"/>
            <a:ext cx="5900650" cy="4632037"/>
          </a:xfrm>
          <a:prstGeom prst="rect">
            <a:avLst/>
          </a:prstGeom>
          <a:noFill/>
        </p:spPr>
        <p:txBody>
          <a:bodyPr wrap="square" lIns="91440" tIns="45720" rIns="91440" bIns="45720" rtlCol="0" anchor="t">
            <a:spAutoFit/>
          </a:bodyPr>
          <a:lstStyle/>
          <a:p>
            <a:r>
              <a:rPr lang="fr-FR" sz="2500" b="1" dirty="0">
                <a:solidFill>
                  <a:srgbClr val="FF0000"/>
                </a:solidFill>
                <a:ea typeface="+mn-lt"/>
                <a:cs typeface="+mn-lt"/>
              </a:rPr>
              <a:t>Rappel pour supprimer le risque de chute et donc d’accident : </a:t>
            </a:r>
            <a:endParaRPr lang="fr-FR" sz="2500">
              <a:cs typeface="Calibri"/>
            </a:endParaRPr>
          </a:p>
          <a:p>
            <a:r>
              <a:rPr lang="fr-FR" sz="2500" dirty="0">
                <a:ea typeface="+mn-lt"/>
                <a:cs typeface="+mn-lt"/>
              </a:rPr>
              <a:t>Lors d’intervention sur les tables à rouleaux au TAB: utilisation de moyens contre le risque de chute de hauteur lorsque le risque est présent (utiliser les platelages (plaques), s’attacher …) </a:t>
            </a:r>
            <a:endParaRPr lang="fr-FR" sz="2500" dirty="0"/>
          </a:p>
          <a:p>
            <a:endParaRPr lang="fr-FR" sz="3000" dirty="0">
              <a:solidFill>
                <a:srgbClr val="FF0000"/>
              </a:solidFill>
              <a:latin typeface="Arial"/>
              <a:cs typeface="Arial"/>
            </a:endParaRPr>
          </a:p>
          <a:p>
            <a:r>
              <a:rPr lang="fr-FR" sz="3000" dirty="0">
                <a:solidFill>
                  <a:srgbClr val="FF0000"/>
                </a:solidFill>
                <a:latin typeface="Arial"/>
                <a:cs typeface="Arial"/>
              </a:rPr>
              <a:t>INTERDICTION de passer sur les tables sans moyens de protections</a:t>
            </a:r>
            <a:endParaRPr lang="fr-FR">
              <a:cs typeface="Calibri"/>
            </a:endParaRPr>
          </a:p>
        </p:txBody>
      </p:sp>
      <p:sp>
        <p:nvSpPr>
          <p:cNvPr id="11" name="Espace réservé de la date 10">
            <a:extLst>
              <a:ext uri="{FF2B5EF4-FFF2-40B4-BE49-F238E27FC236}">
                <a16:creationId xmlns:a16="http://schemas.microsoft.com/office/drawing/2014/main" id="{0F89AFAD-C0EE-48F3-8AE9-9F6679B35760}"/>
              </a:ext>
            </a:extLst>
          </p:cNvPr>
          <p:cNvSpPr>
            <a:spLocks noGrp="1"/>
          </p:cNvSpPr>
          <p:nvPr>
            <p:ph type="dt" sz="half" idx="10"/>
          </p:nvPr>
        </p:nvSpPr>
        <p:spPr>
          <a:xfrm>
            <a:off x="281940" y="6459784"/>
            <a:ext cx="2472271" cy="365125"/>
          </a:xfrm>
        </p:spPr>
        <p:txBody>
          <a:bodyPr/>
          <a:lstStyle/>
          <a:p>
            <a:fld id="{C2D7ADBF-2537-420E-8AFC-B262863F5421}" type="datetime1">
              <a:rPr lang="fr-FR" smtClean="0"/>
              <a:t>27/03/2024</a:t>
            </a:fld>
            <a:endParaRPr lang="fr-FR"/>
          </a:p>
        </p:txBody>
      </p:sp>
      <p:sp>
        <p:nvSpPr>
          <p:cNvPr id="14" name="ZoneTexte 13">
            <a:extLst>
              <a:ext uri="{FF2B5EF4-FFF2-40B4-BE49-F238E27FC236}">
                <a16:creationId xmlns:a16="http://schemas.microsoft.com/office/drawing/2014/main" id="{8477F579-9FB5-4CEC-A9E0-DC4547B9E4FB}"/>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pic>
        <p:nvPicPr>
          <p:cNvPr id="3" name="Image 2" descr="Une image contenant texte, capture d’écran&#10;&#10;Description générée automatiquement">
            <a:extLst>
              <a:ext uri="{FF2B5EF4-FFF2-40B4-BE49-F238E27FC236}">
                <a16:creationId xmlns:a16="http://schemas.microsoft.com/office/drawing/2014/main" id="{24615F28-9D34-5A5D-4E57-6123483D45A0}"/>
              </a:ext>
            </a:extLst>
          </p:cNvPr>
          <p:cNvPicPr>
            <a:picLocks noChangeAspect="1"/>
          </p:cNvPicPr>
          <p:nvPr/>
        </p:nvPicPr>
        <p:blipFill>
          <a:blip r:embed="rId3"/>
          <a:stretch>
            <a:fillRect/>
          </a:stretch>
        </p:blipFill>
        <p:spPr>
          <a:xfrm>
            <a:off x="7448811" y="1006899"/>
            <a:ext cx="3609583" cy="5052969"/>
          </a:xfrm>
          <a:prstGeom prst="rect">
            <a:avLst/>
          </a:prstGeom>
        </p:spPr>
      </p:pic>
    </p:spTree>
    <p:extLst>
      <p:ext uri="{BB962C8B-B14F-4D97-AF65-F5344CB8AC3E}">
        <p14:creationId xmlns:p14="http://schemas.microsoft.com/office/powerpoint/2010/main" val="19355395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2D9B5-C962-4A36-BDBE-5D10B84EFC50}"/>
              </a:ext>
            </a:extLst>
          </p:cNvPr>
          <p:cNvSpPr>
            <a:spLocks noGrp="1"/>
          </p:cNvSpPr>
          <p:nvPr>
            <p:ph type="ctrTitle"/>
          </p:nvPr>
        </p:nvSpPr>
        <p:spPr>
          <a:xfrm>
            <a:off x="527538" y="758952"/>
            <a:ext cx="10972800" cy="3566160"/>
          </a:xfrm>
        </p:spPr>
        <p:txBody>
          <a:bodyPr>
            <a:normAutofit/>
          </a:bodyPr>
          <a:lstStyle/>
          <a:p>
            <a:pPr algn="ctr"/>
            <a:r>
              <a:rPr lang="fr-FR" sz="7000" b="1" u="sng">
                <a:solidFill>
                  <a:srgbClr val="002060"/>
                </a:solidFill>
              </a:rPr>
              <a:t>Dangers / risques spécifiques dans les différentes zones</a:t>
            </a:r>
            <a:endParaRPr lang="fr-FR" sz="7000">
              <a:solidFill>
                <a:srgbClr val="002060"/>
              </a:solidFill>
            </a:endParaRPr>
          </a:p>
        </p:txBody>
      </p:sp>
      <p:pic>
        <p:nvPicPr>
          <p:cNvPr id="5" name="Image 4">
            <a:extLst>
              <a:ext uri="{FF2B5EF4-FFF2-40B4-BE49-F238E27FC236}">
                <a16:creationId xmlns:a16="http://schemas.microsoft.com/office/drawing/2014/main" id="{88E33919-244F-42C1-984C-074D505E0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7999" y="0"/>
            <a:ext cx="3010320" cy="1267002"/>
          </a:xfrm>
          <a:prstGeom prst="rect">
            <a:avLst/>
          </a:prstGeom>
        </p:spPr>
      </p:pic>
      <p:sp>
        <p:nvSpPr>
          <p:cNvPr id="6" name="ZoneTexte 5">
            <a:extLst>
              <a:ext uri="{FF2B5EF4-FFF2-40B4-BE49-F238E27FC236}">
                <a16:creationId xmlns:a16="http://schemas.microsoft.com/office/drawing/2014/main" id="{A52F3670-987D-4F9A-A046-D94B1CAA4B92}"/>
              </a:ext>
            </a:extLst>
          </p:cNvPr>
          <p:cNvSpPr txBox="1"/>
          <p:nvPr/>
        </p:nvSpPr>
        <p:spPr>
          <a:xfrm>
            <a:off x="1916741"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963BBFBB-B77E-4C30-9CF1-59DF03DF5409}"/>
              </a:ext>
            </a:extLst>
          </p:cNvPr>
          <p:cNvSpPr>
            <a:spLocks noGrp="1"/>
          </p:cNvSpPr>
          <p:nvPr>
            <p:ph type="dt" sz="half" idx="10"/>
          </p:nvPr>
        </p:nvSpPr>
        <p:spPr>
          <a:xfrm>
            <a:off x="233680" y="6444604"/>
            <a:ext cx="2472271" cy="365125"/>
          </a:xfrm>
        </p:spPr>
        <p:txBody>
          <a:bodyPr/>
          <a:lstStyle/>
          <a:p>
            <a:fld id="{255D4CFD-A04D-463D-8487-F6C944A35867}"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855C0B3B-2766-4076-8F8B-BF588670738B}"/>
              </a:ext>
            </a:extLst>
          </p:cNvPr>
          <p:cNvSpPr>
            <a:spLocks noGrp="1"/>
          </p:cNvSpPr>
          <p:nvPr>
            <p:ph type="sldNum" sz="quarter" idx="12"/>
          </p:nvPr>
        </p:nvSpPr>
        <p:spPr/>
        <p:txBody>
          <a:bodyPr/>
          <a:lstStyle/>
          <a:p>
            <a:fld id="{3746BD9C-EB79-4C44-A661-EB129AA754D7}" type="slidenum">
              <a:rPr lang="fr-FR" smtClean="0"/>
              <a:t>50</a:t>
            </a:fld>
            <a:endParaRPr lang="fr-FR"/>
          </a:p>
        </p:txBody>
      </p:sp>
      <p:sp>
        <p:nvSpPr>
          <p:cNvPr id="9" name="ZoneTexte 8">
            <a:extLst>
              <a:ext uri="{FF2B5EF4-FFF2-40B4-BE49-F238E27FC236}">
                <a16:creationId xmlns:a16="http://schemas.microsoft.com/office/drawing/2014/main" id="{23EA7533-A1C5-4B93-A19C-080790AE09AB}"/>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414500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72D6A-EBEC-4C31-A133-6E67C08ED97A}"/>
              </a:ext>
            </a:extLst>
          </p:cNvPr>
          <p:cNvSpPr>
            <a:spLocks noGrp="1"/>
          </p:cNvSpPr>
          <p:nvPr>
            <p:ph type="ctrTitle"/>
          </p:nvPr>
        </p:nvSpPr>
        <p:spPr/>
        <p:txBody>
          <a:bodyPr/>
          <a:lstStyle/>
          <a:p>
            <a:pPr algn="ctr"/>
            <a:r>
              <a:rPr lang="fr-FR"/>
              <a:t>Zone fours </a:t>
            </a:r>
          </a:p>
        </p:txBody>
      </p:sp>
      <p:pic>
        <p:nvPicPr>
          <p:cNvPr id="4" name="Image 3">
            <a:extLst>
              <a:ext uri="{FF2B5EF4-FFF2-40B4-BE49-F238E27FC236}">
                <a16:creationId xmlns:a16="http://schemas.microsoft.com/office/drawing/2014/main" id="{07EE5F99-DC43-43AF-B07F-639807B02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5" name="ZoneTexte 4">
            <a:extLst>
              <a:ext uri="{FF2B5EF4-FFF2-40B4-BE49-F238E27FC236}">
                <a16:creationId xmlns:a16="http://schemas.microsoft.com/office/drawing/2014/main" id="{B7148951-CE5E-4438-95A4-67480C572211}"/>
              </a:ext>
            </a:extLst>
          </p:cNvPr>
          <p:cNvSpPr txBox="1"/>
          <p:nvPr/>
        </p:nvSpPr>
        <p:spPr>
          <a:xfrm>
            <a:off x="1992942"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6918D842-C7FB-4D73-8218-2A6EF1DB3303}"/>
              </a:ext>
            </a:extLst>
          </p:cNvPr>
          <p:cNvSpPr>
            <a:spLocks noGrp="1"/>
          </p:cNvSpPr>
          <p:nvPr>
            <p:ph type="dt" sz="half" idx="10"/>
          </p:nvPr>
        </p:nvSpPr>
        <p:spPr>
          <a:xfrm>
            <a:off x="250613" y="6451037"/>
            <a:ext cx="2472271" cy="365125"/>
          </a:xfrm>
        </p:spPr>
        <p:txBody>
          <a:bodyPr/>
          <a:lstStyle/>
          <a:p>
            <a:fld id="{78EEFD75-6A01-404C-A1FA-5D21C393BB99}"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A1293528-8456-4118-9E3E-40038D4B5921}"/>
              </a:ext>
            </a:extLst>
          </p:cNvPr>
          <p:cNvSpPr>
            <a:spLocks noGrp="1"/>
          </p:cNvSpPr>
          <p:nvPr>
            <p:ph type="sldNum" sz="quarter" idx="12"/>
          </p:nvPr>
        </p:nvSpPr>
        <p:spPr/>
        <p:txBody>
          <a:bodyPr/>
          <a:lstStyle/>
          <a:p>
            <a:fld id="{3746BD9C-EB79-4C44-A661-EB129AA754D7}" type="slidenum">
              <a:rPr lang="fr-FR" smtClean="0"/>
              <a:t>51</a:t>
            </a:fld>
            <a:endParaRPr lang="fr-FR"/>
          </a:p>
        </p:txBody>
      </p:sp>
      <p:sp>
        <p:nvSpPr>
          <p:cNvPr id="9" name="ZoneTexte 8">
            <a:extLst>
              <a:ext uri="{FF2B5EF4-FFF2-40B4-BE49-F238E27FC236}">
                <a16:creationId xmlns:a16="http://schemas.microsoft.com/office/drawing/2014/main" id="{E6FB086D-177E-4D05-AC14-9D43E3059199}"/>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8379351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0D8638-3D4F-4F2E-955B-400FA7373B2C}"/>
              </a:ext>
            </a:extLst>
          </p:cNvPr>
          <p:cNvSpPr txBox="1">
            <a:spLocks/>
          </p:cNvSpPr>
          <p:nvPr/>
        </p:nvSpPr>
        <p:spPr>
          <a:xfrm>
            <a:off x="1079696" y="192956"/>
            <a:ext cx="1005840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four </a:t>
            </a:r>
            <a:br>
              <a:rPr lang="fr-FR">
                <a:solidFill>
                  <a:srgbClr val="002060"/>
                </a:solidFill>
              </a:rPr>
            </a:br>
            <a:endParaRPr lang="fr-FR">
              <a:solidFill>
                <a:srgbClr val="002060"/>
              </a:solidFill>
            </a:endParaRPr>
          </a:p>
        </p:txBody>
      </p:sp>
      <p:sp>
        <p:nvSpPr>
          <p:cNvPr id="8" name="ZoneTexte 7">
            <a:extLst>
              <a:ext uri="{FF2B5EF4-FFF2-40B4-BE49-F238E27FC236}">
                <a16:creationId xmlns:a16="http://schemas.microsoft.com/office/drawing/2014/main" id="{A8C55008-9C28-4AF5-88B2-043AEF06ED5E}"/>
              </a:ext>
            </a:extLst>
          </p:cNvPr>
          <p:cNvSpPr txBox="1"/>
          <p:nvPr/>
        </p:nvSpPr>
        <p:spPr>
          <a:xfrm>
            <a:off x="6874967" y="1476498"/>
            <a:ext cx="2305740" cy="923330"/>
          </a:xfrm>
          <a:prstGeom prst="rect">
            <a:avLst/>
          </a:prstGeom>
          <a:noFill/>
          <a:ln w="12700">
            <a:solidFill>
              <a:schemeClr val="accent1">
                <a:lumMod val="75000"/>
              </a:schemeClr>
            </a:solidFill>
          </a:ln>
        </p:spPr>
        <p:txBody>
          <a:bodyPr wrap="square" rtlCol="0">
            <a:spAutoFit/>
          </a:bodyPr>
          <a:lstStyle/>
          <a:p>
            <a:r>
              <a:rPr lang="fr-FR"/>
              <a:t>Difficulté respiratoire avec le port du masque FFP3</a:t>
            </a:r>
          </a:p>
        </p:txBody>
      </p:sp>
      <p:cxnSp>
        <p:nvCxnSpPr>
          <p:cNvPr id="9" name="Connecteur droit avec flèche 8">
            <a:extLst>
              <a:ext uri="{FF2B5EF4-FFF2-40B4-BE49-F238E27FC236}">
                <a16:creationId xmlns:a16="http://schemas.microsoft.com/office/drawing/2014/main" id="{B9B8F766-7428-411E-9728-CE00D147016B}"/>
              </a:ext>
            </a:extLst>
          </p:cNvPr>
          <p:cNvCxnSpPr>
            <a:cxnSpLocks/>
          </p:cNvCxnSpPr>
          <p:nvPr/>
        </p:nvCxnSpPr>
        <p:spPr>
          <a:xfrm>
            <a:off x="7993577" y="2401610"/>
            <a:ext cx="0" cy="533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E1F57E1D-7588-44DA-B35E-A8BD6105F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8825" y="3131629"/>
            <a:ext cx="1709548" cy="1709548"/>
          </a:xfrm>
          <a:prstGeom prst="rect">
            <a:avLst/>
          </a:prstGeom>
        </p:spPr>
      </p:pic>
      <p:sp>
        <p:nvSpPr>
          <p:cNvPr id="16" name="ZoneTexte 15">
            <a:extLst>
              <a:ext uri="{FF2B5EF4-FFF2-40B4-BE49-F238E27FC236}">
                <a16:creationId xmlns:a16="http://schemas.microsoft.com/office/drawing/2014/main" id="{ABCCC5C8-FA74-4F43-BC2B-F6B3AE5EEF41}"/>
              </a:ext>
            </a:extLst>
          </p:cNvPr>
          <p:cNvSpPr txBox="1"/>
          <p:nvPr/>
        </p:nvSpPr>
        <p:spPr>
          <a:xfrm>
            <a:off x="2891091" y="1474718"/>
            <a:ext cx="3434398" cy="923330"/>
          </a:xfrm>
          <a:prstGeom prst="rect">
            <a:avLst/>
          </a:prstGeom>
          <a:noFill/>
          <a:ln w="12700">
            <a:solidFill>
              <a:schemeClr val="accent1">
                <a:lumMod val="75000"/>
              </a:schemeClr>
            </a:solidFill>
          </a:ln>
        </p:spPr>
        <p:txBody>
          <a:bodyPr wrap="square" rtlCol="0">
            <a:spAutoFit/>
          </a:bodyPr>
          <a:lstStyle/>
          <a:p>
            <a:pPr lvl="0" defTabSz="914400">
              <a:defRPr/>
            </a:pPr>
            <a:r>
              <a:rPr lang="fr-FR"/>
              <a:t>Présence d’eau </a:t>
            </a:r>
            <a:r>
              <a:rPr lang="fr-FR" err="1"/>
              <a:t>benzolée</a:t>
            </a:r>
            <a:r>
              <a:rPr lang="fr-FR"/>
              <a:t>, résidus de gaz coke et benzène lors d’ouverture de conduite</a:t>
            </a:r>
            <a:endParaRPr lang="fr-FR">
              <a:solidFill>
                <a:schemeClr val="dk1"/>
              </a:solidFill>
              <a:latin typeface="Arial" panose="020B0604020202020204" pitchFamily="34" charset="0"/>
              <a:cs typeface="Arial" panose="020B0604020202020204" pitchFamily="34" charset="0"/>
            </a:endParaRPr>
          </a:p>
        </p:txBody>
      </p:sp>
      <p:cxnSp>
        <p:nvCxnSpPr>
          <p:cNvPr id="17" name="Connecteur droit avec flèche 16">
            <a:extLst>
              <a:ext uri="{FF2B5EF4-FFF2-40B4-BE49-F238E27FC236}">
                <a16:creationId xmlns:a16="http://schemas.microsoft.com/office/drawing/2014/main" id="{A43768FB-76BC-4B4F-B4CC-E77319224208}"/>
              </a:ext>
            </a:extLst>
          </p:cNvPr>
          <p:cNvCxnSpPr>
            <a:cxnSpLocks/>
          </p:cNvCxnSpPr>
          <p:nvPr/>
        </p:nvCxnSpPr>
        <p:spPr>
          <a:xfrm>
            <a:off x="4527944" y="2398048"/>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2CF8B1A3-FC96-4E94-BF4C-D5CF9B861B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7829" y="2909915"/>
            <a:ext cx="2048783" cy="2048783"/>
          </a:xfrm>
          <a:prstGeom prst="rect">
            <a:avLst/>
          </a:prstGeom>
        </p:spPr>
      </p:pic>
      <p:pic>
        <p:nvPicPr>
          <p:cNvPr id="21" name="Image 20">
            <a:extLst>
              <a:ext uri="{FF2B5EF4-FFF2-40B4-BE49-F238E27FC236}">
                <a16:creationId xmlns:a16="http://schemas.microsoft.com/office/drawing/2014/main" id="{0FD63F7F-1139-4B36-93FC-44BAA4747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4401" y="3466405"/>
            <a:ext cx="2106654" cy="1221911"/>
          </a:xfrm>
          <a:prstGeom prst="rect">
            <a:avLst/>
          </a:prstGeom>
        </p:spPr>
      </p:pic>
      <p:pic>
        <p:nvPicPr>
          <p:cNvPr id="12" name="Image 11">
            <a:extLst>
              <a:ext uri="{FF2B5EF4-FFF2-40B4-BE49-F238E27FC236}">
                <a16:creationId xmlns:a16="http://schemas.microsoft.com/office/drawing/2014/main" id="{7CC1BF72-1828-4CF7-938D-F9A2935DEE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27568" y="162437"/>
            <a:ext cx="1875541" cy="789389"/>
          </a:xfrm>
          <a:prstGeom prst="rect">
            <a:avLst/>
          </a:prstGeom>
        </p:spPr>
      </p:pic>
      <p:sp>
        <p:nvSpPr>
          <p:cNvPr id="13" name="ZoneTexte 12">
            <a:extLst>
              <a:ext uri="{FF2B5EF4-FFF2-40B4-BE49-F238E27FC236}">
                <a16:creationId xmlns:a16="http://schemas.microsoft.com/office/drawing/2014/main" id="{F6A8FCD5-D084-4442-9A26-549480DE79B9}"/>
              </a:ext>
            </a:extLst>
          </p:cNvPr>
          <p:cNvSpPr txBox="1"/>
          <p:nvPr/>
        </p:nvSpPr>
        <p:spPr>
          <a:xfrm>
            <a:off x="20098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4" name="ZoneTexte 13">
            <a:extLst>
              <a:ext uri="{FF2B5EF4-FFF2-40B4-BE49-F238E27FC236}">
                <a16:creationId xmlns:a16="http://schemas.microsoft.com/office/drawing/2014/main" id="{C08A3874-866C-45EF-8C6B-1F67F3E1E653}"/>
              </a:ext>
            </a:extLst>
          </p:cNvPr>
          <p:cNvSpPr txBox="1"/>
          <p:nvPr/>
        </p:nvSpPr>
        <p:spPr>
          <a:xfrm>
            <a:off x="9485780" y="1578718"/>
            <a:ext cx="2304194" cy="646331"/>
          </a:xfrm>
          <a:prstGeom prst="rect">
            <a:avLst/>
          </a:prstGeom>
          <a:noFill/>
          <a:ln w="12700">
            <a:solidFill>
              <a:schemeClr val="accent1">
                <a:lumMod val="75000"/>
              </a:schemeClr>
            </a:solidFill>
          </a:ln>
        </p:spPr>
        <p:txBody>
          <a:bodyPr wrap="square" rtlCol="0">
            <a:spAutoFit/>
          </a:bodyPr>
          <a:lstStyle/>
          <a:p>
            <a:r>
              <a:rPr lang="fr-FR"/>
              <a:t>Travaux : travailleurs isolés </a:t>
            </a:r>
          </a:p>
        </p:txBody>
      </p:sp>
      <p:cxnSp>
        <p:nvCxnSpPr>
          <p:cNvPr id="15" name="Connecteur droit avec flèche 14">
            <a:extLst>
              <a:ext uri="{FF2B5EF4-FFF2-40B4-BE49-F238E27FC236}">
                <a16:creationId xmlns:a16="http://schemas.microsoft.com/office/drawing/2014/main" id="{EF1FAAB7-5133-4F7B-A983-13F0776E9DB9}"/>
              </a:ext>
            </a:extLst>
          </p:cNvPr>
          <p:cNvCxnSpPr>
            <a:cxnSpLocks/>
          </p:cNvCxnSpPr>
          <p:nvPr/>
        </p:nvCxnSpPr>
        <p:spPr>
          <a:xfrm>
            <a:off x="10637877" y="2225049"/>
            <a:ext cx="0" cy="4658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Image 17">
            <a:extLst>
              <a:ext uri="{FF2B5EF4-FFF2-40B4-BE49-F238E27FC236}">
                <a16:creationId xmlns:a16="http://schemas.microsoft.com/office/drawing/2014/main" id="{E66F69E7-DB64-4524-92CB-BE7495005C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2639" y="2851941"/>
            <a:ext cx="1390476" cy="1428571"/>
          </a:xfrm>
          <a:prstGeom prst="rect">
            <a:avLst/>
          </a:prstGeom>
        </p:spPr>
      </p:pic>
      <p:cxnSp>
        <p:nvCxnSpPr>
          <p:cNvPr id="20" name="Connecteur droit 19">
            <a:extLst>
              <a:ext uri="{FF2B5EF4-FFF2-40B4-BE49-F238E27FC236}">
                <a16:creationId xmlns:a16="http://schemas.microsoft.com/office/drawing/2014/main" id="{0A018810-8858-4D33-B614-03FC0F5BB1C3}"/>
              </a:ext>
            </a:extLst>
          </p:cNvPr>
          <p:cNvCxnSpPr>
            <a:cxnSpLocks/>
          </p:cNvCxnSpPr>
          <p:nvPr/>
        </p:nvCxnSpPr>
        <p:spPr>
          <a:xfrm>
            <a:off x="10298831" y="3269020"/>
            <a:ext cx="709723" cy="75218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9FBE0BFE-6EAF-4488-A043-72A1BF3A6E84}"/>
              </a:ext>
            </a:extLst>
          </p:cNvPr>
          <p:cNvCxnSpPr>
            <a:cxnSpLocks/>
          </p:cNvCxnSpPr>
          <p:nvPr/>
        </p:nvCxnSpPr>
        <p:spPr>
          <a:xfrm flipH="1">
            <a:off x="10211600" y="3269020"/>
            <a:ext cx="713066" cy="74379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6EF89286-C8C5-4CCC-8422-408C390561BB}"/>
              </a:ext>
            </a:extLst>
          </p:cNvPr>
          <p:cNvSpPr txBox="1"/>
          <p:nvPr/>
        </p:nvSpPr>
        <p:spPr>
          <a:xfrm>
            <a:off x="9637525" y="4512925"/>
            <a:ext cx="2000704" cy="369332"/>
          </a:xfrm>
          <a:prstGeom prst="rect">
            <a:avLst/>
          </a:prstGeom>
          <a:noFill/>
          <a:ln w="57150">
            <a:solidFill>
              <a:srgbClr val="00B0F0"/>
            </a:solidFill>
          </a:ln>
        </p:spPr>
        <p:txBody>
          <a:bodyPr wrap="square" rtlCol="0">
            <a:spAutoFit/>
          </a:bodyPr>
          <a:lstStyle/>
          <a:p>
            <a:r>
              <a:rPr lang="fr-FR"/>
              <a:t>Travaux en binôme </a:t>
            </a:r>
          </a:p>
        </p:txBody>
      </p:sp>
      <p:sp>
        <p:nvSpPr>
          <p:cNvPr id="6" name="Espace réservé de la date 5">
            <a:extLst>
              <a:ext uri="{FF2B5EF4-FFF2-40B4-BE49-F238E27FC236}">
                <a16:creationId xmlns:a16="http://schemas.microsoft.com/office/drawing/2014/main" id="{BEA24982-528D-47F5-80FE-1F975868FE27}"/>
              </a:ext>
            </a:extLst>
          </p:cNvPr>
          <p:cNvSpPr>
            <a:spLocks noGrp="1"/>
          </p:cNvSpPr>
          <p:nvPr>
            <p:ph type="dt" sz="half" idx="10"/>
          </p:nvPr>
        </p:nvSpPr>
        <p:spPr>
          <a:xfrm>
            <a:off x="193848" y="6411514"/>
            <a:ext cx="2472271" cy="365125"/>
          </a:xfrm>
        </p:spPr>
        <p:txBody>
          <a:bodyPr/>
          <a:lstStyle/>
          <a:p>
            <a:fld id="{A2F37FCE-C6DC-4D95-B7FF-A414A3B32007}" type="datetime1">
              <a:rPr lang="fr-FR" smtClean="0"/>
              <a:t>27/03/2024</a:t>
            </a:fld>
            <a:endParaRPr lang="fr-FR"/>
          </a:p>
        </p:txBody>
      </p:sp>
      <p:sp>
        <p:nvSpPr>
          <p:cNvPr id="7" name="Espace réservé du numéro de diapositive 6">
            <a:extLst>
              <a:ext uri="{FF2B5EF4-FFF2-40B4-BE49-F238E27FC236}">
                <a16:creationId xmlns:a16="http://schemas.microsoft.com/office/drawing/2014/main" id="{B13102BD-84B8-4366-8C1B-F630DA8A80C9}"/>
              </a:ext>
            </a:extLst>
          </p:cNvPr>
          <p:cNvSpPr>
            <a:spLocks noGrp="1"/>
          </p:cNvSpPr>
          <p:nvPr>
            <p:ph type="sldNum" sz="quarter" idx="12"/>
          </p:nvPr>
        </p:nvSpPr>
        <p:spPr/>
        <p:txBody>
          <a:bodyPr/>
          <a:lstStyle/>
          <a:p>
            <a:fld id="{3746BD9C-EB79-4C44-A661-EB129AA754D7}" type="slidenum">
              <a:rPr lang="fr-FR" smtClean="0"/>
              <a:t>52</a:t>
            </a:fld>
            <a:endParaRPr lang="fr-FR"/>
          </a:p>
        </p:txBody>
      </p:sp>
      <p:sp>
        <p:nvSpPr>
          <p:cNvPr id="23" name="ZoneTexte 22">
            <a:extLst>
              <a:ext uri="{FF2B5EF4-FFF2-40B4-BE49-F238E27FC236}">
                <a16:creationId xmlns:a16="http://schemas.microsoft.com/office/drawing/2014/main" id="{6B3C11FF-D61E-46E0-8237-AC79DCA0892A}"/>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
        <p:nvSpPr>
          <p:cNvPr id="24" name="ZoneTexte 23">
            <a:extLst>
              <a:ext uri="{FF2B5EF4-FFF2-40B4-BE49-F238E27FC236}">
                <a16:creationId xmlns:a16="http://schemas.microsoft.com/office/drawing/2014/main" id="{830BF83B-E368-401C-AD6B-C9590191059D}"/>
              </a:ext>
            </a:extLst>
          </p:cNvPr>
          <p:cNvSpPr txBox="1"/>
          <p:nvPr/>
        </p:nvSpPr>
        <p:spPr>
          <a:xfrm>
            <a:off x="670139" y="1753498"/>
            <a:ext cx="1771008" cy="369332"/>
          </a:xfrm>
          <a:prstGeom prst="rect">
            <a:avLst/>
          </a:prstGeom>
          <a:noFill/>
          <a:ln w="12700">
            <a:solidFill>
              <a:schemeClr val="accent1">
                <a:lumMod val="75000"/>
              </a:schemeClr>
            </a:solidFill>
          </a:ln>
        </p:spPr>
        <p:txBody>
          <a:bodyPr wrap="square" rtlCol="0" anchor="t">
            <a:spAutoFit/>
          </a:bodyPr>
          <a:lstStyle/>
          <a:p>
            <a:pPr defTabSz="914400">
              <a:defRPr/>
            </a:pPr>
            <a:r>
              <a:rPr lang="fr-FR"/>
              <a:t>Présence de FCR</a:t>
            </a:r>
            <a:endParaRPr lang="fr-FR">
              <a:solidFill>
                <a:schemeClr val="dk1"/>
              </a:solidFill>
              <a:latin typeface="Calibri"/>
              <a:cs typeface="Calibri"/>
            </a:endParaRPr>
          </a:p>
        </p:txBody>
      </p:sp>
      <p:cxnSp>
        <p:nvCxnSpPr>
          <p:cNvPr id="25" name="Connecteur droit avec flèche 24">
            <a:extLst>
              <a:ext uri="{FF2B5EF4-FFF2-40B4-BE49-F238E27FC236}">
                <a16:creationId xmlns:a16="http://schemas.microsoft.com/office/drawing/2014/main" id="{E8908C64-D120-4166-A3BF-82166858B00D}"/>
              </a:ext>
            </a:extLst>
          </p:cNvPr>
          <p:cNvCxnSpPr>
            <a:cxnSpLocks/>
          </p:cNvCxnSpPr>
          <p:nvPr/>
        </p:nvCxnSpPr>
        <p:spPr>
          <a:xfrm>
            <a:off x="1554284" y="2119267"/>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Image 4" descr="Une image contenant horloge, dessin&#10;&#10;Description générée avec un niveau de confiance très élevé">
            <a:extLst>
              <a:ext uri="{FF2B5EF4-FFF2-40B4-BE49-F238E27FC236}">
                <a16:creationId xmlns:a16="http://schemas.microsoft.com/office/drawing/2014/main" id="{CC188B89-33FC-4DB2-9B51-52CBDCC213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294" y="3984795"/>
            <a:ext cx="2414592" cy="644276"/>
          </a:xfrm>
          <a:prstGeom prst="rect">
            <a:avLst/>
          </a:prstGeom>
        </p:spPr>
      </p:pic>
      <p:pic>
        <p:nvPicPr>
          <p:cNvPr id="10" name="Image 9" descr="Une image contenant dessin&#10;&#10;Description générée avec un niveau de confiance très élevé">
            <a:extLst>
              <a:ext uri="{FF2B5EF4-FFF2-40B4-BE49-F238E27FC236}">
                <a16:creationId xmlns:a16="http://schemas.microsoft.com/office/drawing/2014/main" id="{97A4740B-957C-4BB9-AD4B-7FE5A012A3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5308" y="2908670"/>
            <a:ext cx="1883582" cy="502580"/>
          </a:xfrm>
          <a:prstGeom prst="rect">
            <a:avLst/>
          </a:prstGeom>
        </p:spPr>
      </p:pic>
      <p:sp>
        <p:nvSpPr>
          <p:cNvPr id="3" name="ZoneTexte 2">
            <a:extLst>
              <a:ext uri="{FF2B5EF4-FFF2-40B4-BE49-F238E27FC236}">
                <a16:creationId xmlns:a16="http://schemas.microsoft.com/office/drawing/2014/main" id="{D7F6F121-97F8-4296-A3E5-CF7527488067}"/>
              </a:ext>
            </a:extLst>
          </p:cNvPr>
          <p:cNvSpPr txBox="1"/>
          <p:nvPr/>
        </p:nvSpPr>
        <p:spPr>
          <a:xfrm>
            <a:off x="392482" y="4954044"/>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t>Formation Port du masque FFP3 et formation FCR</a:t>
            </a:r>
            <a:endParaRPr lang="fr-FR">
              <a:cs typeface="Calibri"/>
            </a:endParaRPr>
          </a:p>
        </p:txBody>
      </p:sp>
    </p:spTree>
    <p:extLst>
      <p:ext uri="{BB962C8B-B14F-4D97-AF65-F5344CB8AC3E}">
        <p14:creationId xmlns:p14="http://schemas.microsoft.com/office/powerpoint/2010/main" val="3866758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DEA6E5-B739-4052-805D-E59ECDED21BA}"/>
              </a:ext>
            </a:extLst>
          </p:cNvPr>
          <p:cNvSpPr txBox="1">
            <a:spLocks/>
          </p:cNvSpPr>
          <p:nvPr/>
        </p:nvSpPr>
        <p:spPr>
          <a:xfrm>
            <a:off x="1079696" y="79131"/>
            <a:ext cx="1005840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four </a:t>
            </a:r>
            <a:br>
              <a:rPr lang="fr-FR">
                <a:solidFill>
                  <a:srgbClr val="002060"/>
                </a:solidFill>
              </a:rPr>
            </a:br>
            <a:endParaRPr lang="fr-FR">
              <a:solidFill>
                <a:srgbClr val="002060"/>
              </a:solidFill>
            </a:endParaRPr>
          </a:p>
        </p:txBody>
      </p:sp>
      <p:sp>
        <p:nvSpPr>
          <p:cNvPr id="3" name="ZoneTexte 2">
            <a:extLst>
              <a:ext uri="{FF2B5EF4-FFF2-40B4-BE49-F238E27FC236}">
                <a16:creationId xmlns:a16="http://schemas.microsoft.com/office/drawing/2014/main" id="{6CE110AC-D525-40E7-B0B1-479FF4160C8A}"/>
              </a:ext>
            </a:extLst>
          </p:cNvPr>
          <p:cNvSpPr txBox="1"/>
          <p:nvPr/>
        </p:nvSpPr>
        <p:spPr>
          <a:xfrm>
            <a:off x="534132" y="1206722"/>
            <a:ext cx="3417083" cy="646331"/>
          </a:xfrm>
          <a:prstGeom prst="rect">
            <a:avLst/>
          </a:prstGeom>
          <a:noFill/>
          <a:ln w="12700">
            <a:solidFill>
              <a:schemeClr val="accent1">
                <a:lumMod val="75000"/>
              </a:schemeClr>
            </a:solidFill>
          </a:ln>
        </p:spPr>
        <p:txBody>
          <a:bodyPr wrap="square" rtlCol="0">
            <a:spAutoFit/>
          </a:bodyPr>
          <a:lstStyle/>
          <a:p>
            <a:r>
              <a:rPr lang="fr-FR"/>
              <a:t>Eau chaude suite à rupture des flexibles ECRF sous fours : brûlures </a:t>
            </a:r>
          </a:p>
        </p:txBody>
      </p:sp>
      <p:cxnSp>
        <p:nvCxnSpPr>
          <p:cNvPr id="4" name="Connecteur droit avec flèche 3">
            <a:extLst>
              <a:ext uri="{FF2B5EF4-FFF2-40B4-BE49-F238E27FC236}">
                <a16:creationId xmlns:a16="http://schemas.microsoft.com/office/drawing/2014/main" id="{713754EF-9320-4E12-956C-C3231B45197A}"/>
              </a:ext>
            </a:extLst>
          </p:cNvPr>
          <p:cNvCxnSpPr>
            <a:cxnSpLocks/>
          </p:cNvCxnSpPr>
          <p:nvPr/>
        </p:nvCxnSpPr>
        <p:spPr>
          <a:xfrm>
            <a:off x="1968376" y="1853053"/>
            <a:ext cx="0" cy="4562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D939C191-E5D8-4BFC-A8FC-0F569E0E03A0}"/>
              </a:ext>
            </a:extLst>
          </p:cNvPr>
          <p:cNvSpPr txBox="1"/>
          <p:nvPr/>
        </p:nvSpPr>
        <p:spPr>
          <a:xfrm>
            <a:off x="7996211" y="1081297"/>
            <a:ext cx="3655318" cy="1477328"/>
          </a:xfrm>
          <a:prstGeom prst="rect">
            <a:avLst/>
          </a:prstGeom>
          <a:noFill/>
          <a:ln w="12700">
            <a:solidFill>
              <a:schemeClr val="accent1">
                <a:lumMod val="75000"/>
              </a:schemeClr>
            </a:solidFill>
          </a:ln>
        </p:spPr>
        <p:txBody>
          <a:bodyPr wrap="square" rtlCol="0" anchor="t">
            <a:spAutoFit/>
          </a:bodyPr>
          <a:lstStyle/>
          <a:p>
            <a:r>
              <a:rPr lang="fr-FR" dirty="0"/>
              <a:t>Présence d’oxyde de soufre dans les fumées </a:t>
            </a:r>
            <a:r>
              <a:rPr lang="fr-FR" b="1" dirty="0"/>
              <a:t>(NOX et SOX) </a:t>
            </a:r>
            <a:r>
              <a:rPr lang="fr-FR" dirty="0"/>
              <a:t>: Risque chimique </a:t>
            </a:r>
          </a:p>
          <a:p>
            <a:r>
              <a:rPr lang="fr-FR" dirty="0"/>
              <a:t>Irritations et des crises d’asthme chez les asthmatiques (ou une gêne)</a:t>
            </a:r>
            <a:endParaRPr lang="fr-FR" dirty="0">
              <a:solidFill>
                <a:schemeClr val="dk1"/>
              </a:solidFill>
              <a:latin typeface="Arial" panose="020B0604020202020204" pitchFamily="34" charset="0"/>
              <a:cs typeface="Arial" panose="020B0604020202020204" pitchFamily="34" charset="0"/>
            </a:endParaRPr>
          </a:p>
        </p:txBody>
      </p:sp>
      <p:cxnSp>
        <p:nvCxnSpPr>
          <p:cNvPr id="41" name="Connecteur droit avec flèche 40">
            <a:extLst>
              <a:ext uri="{FF2B5EF4-FFF2-40B4-BE49-F238E27FC236}">
                <a16:creationId xmlns:a16="http://schemas.microsoft.com/office/drawing/2014/main" id="{A1CB4873-23C1-4E19-AADA-99A4051B4135}"/>
              </a:ext>
            </a:extLst>
          </p:cNvPr>
          <p:cNvCxnSpPr>
            <a:cxnSpLocks/>
          </p:cNvCxnSpPr>
          <p:nvPr/>
        </p:nvCxnSpPr>
        <p:spPr>
          <a:xfrm>
            <a:off x="9958244" y="2284997"/>
            <a:ext cx="0" cy="4562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5" name="Image 44">
            <a:extLst>
              <a:ext uri="{FF2B5EF4-FFF2-40B4-BE49-F238E27FC236}">
                <a16:creationId xmlns:a16="http://schemas.microsoft.com/office/drawing/2014/main" id="{D749DBE1-285C-4E2B-82B9-432E337A9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7861" y="4296915"/>
            <a:ext cx="3005868" cy="758846"/>
          </a:xfrm>
          <a:prstGeom prst="rect">
            <a:avLst/>
          </a:prstGeom>
        </p:spPr>
      </p:pic>
      <p:pic>
        <p:nvPicPr>
          <p:cNvPr id="7" name="Image 6">
            <a:extLst>
              <a:ext uri="{FF2B5EF4-FFF2-40B4-BE49-F238E27FC236}">
                <a16:creationId xmlns:a16="http://schemas.microsoft.com/office/drawing/2014/main" id="{10C8E9E2-E9BB-43E7-A2CE-B90E03B9C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65" y="2807550"/>
            <a:ext cx="1710127" cy="1690096"/>
          </a:xfrm>
          <a:prstGeom prst="rect">
            <a:avLst/>
          </a:prstGeom>
        </p:spPr>
      </p:pic>
      <p:pic>
        <p:nvPicPr>
          <p:cNvPr id="9" name="Image 8">
            <a:extLst>
              <a:ext uri="{FF2B5EF4-FFF2-40B4-BE49-F238E27FC236}">
                <a16:creationId xmlns:a16="http://schemas.microsoft.com/office/drawing/2014/main" id="{2C5D0791-B1D7-415A-A481-B55A3C4FB1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3991" y="2741258"/>
            <a:ext cx="1779545" cy="1746793"/>
          </a:xfrm>
          <a:prstGeom prst="rect">
            <a:avLst/>
          </a:prstGeom>
        </p:spPr>
      </p:pic>
      <p:sp>
        <p:nvSpPr>
          <p:cNvPr id="11" name="ZoneTexte 10">
            <a:extLst>
              <a:ext uri="{FF2B5EF4-FFF2-40B4-BE49-F238E27FC236}">
                <a16:creationId xmlns:a16="http://schemas.microsoft.com/office/drawing/2014/main" id="{8D6EF465-16DE-4E7F-A150-E5307244A62E}"/>
              </a:ext>
            </a:extLst>
          </p:cNvPr>
          <p:cNvSpPr txBox="1"/>
          <p:nvPr/>
        </p:nvSpPr>
        <p:spPr>
          <a:xfrm>
            <a:off x="551062" y="4811216"/>
            <a:ext cx="3525859" cy="369332"/>
          </a:xfrm>
          <a:prstGeom prst="rect">
            <a:avLst/>
          </a:prstGeom>
          <a:noFill/>
        </p:spPr>
        <p:txBody>
          <a:bodyPr wrap="square" rtlCol="0">
            <a:spAutoFit/>
          </a:bodyPr>
          <a:lstStyle/>
          <a:p>
            <a:r>
              <a:rPr lang="fr-FR"/>
              <a:t>Lors d’intervention sur les flexibles</a:t>
            </a:r>
          </a:p>
        </p:txBody>
      </p:sp>
      <p:sp>
        <p:nvSpPr>
          <p:cNvPr id="30" name="ZoneTexte 29">
            <a:extLst>
              <a:ext uri="{FF2B5EF4-FFF2-40B4-BE49-F238E27FC236}">
                <a16:creationId xmlns:a16="http://schemas.microsoft.com/office/drawing/2014/main" id="{E952D246-2066-48DB-9263-1603CA1F916F}"/>
              </a:ext>
            </a:extLst>
          </p:cNvPr>
          <p:cNvSpPr txBox="1"/>
          <p:nvPr/>
        </p:nvSpPr>
        <p:spPr>
          <a:xfrm>
            <a:off x="4093536" y="1206722"/>
            <a:ext cx="3574638" cy="923330"/>
          </a:xfrm>
          <a:prstGeom prst="rect">
            <a:avLst/>
          </a:prstGeom>
          <a:noFill/>
          <a:ln w="12700">
            <a:solidFill>
              <a:schemeClr val="accent1">
                <a:lumMod val="75000"/>
              </a:schemeClr>
            </a:solidFill>
          </a:ln>
        </p:spPr>
        <p:txBody>
          <a:bodyPr wrap="square" rtlCol="0">
            <a:spAutoFit/>
          </a:bodyPr>
          <a:lstStyle/>
          <a:p>
            <a:r>
              <a:rPr lang="fr-FR"/>
              <a:t>Flammes à proximité des portes enfournements ou défournements : brûlures </a:t>
            </a:r>
          </a:p>
        </p:txBody>
      </p:sp>
      <p:cxnSp>
        <p:nvCxnSpPr>
          <p:cNvPr id="32" name="Connecteur droit avec flèche 31">
            <a:extLst>
              <a:ext uri="{FF2B5EF4-FFF2-40B4-BE49-F238E27FC236}">
                <a16:creationId xmlns:a16="http://schemas.microsoft.com/office/drawing/2014/main" id="{FBE7A627-8FDF-404B-9BC7-D4527F109B5C}"/>
              </a:ext>
            </a:extLst>
          </p:cNvPr>
          <p:cNvCxnSpPr>
            <a:cxnSpLocks/>
          </p:cNvCxnSpPr>
          <p:nvPr/>
        </p:nvCxnSpPr>
        <p:spPr>
          <a:xfrm>
            <a:off x="6047897" y="2130052"/>
            <a:ext cx="0" cy="4562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E5AA93FF-5C19-4B05-9A20-69184D59B1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5168" y="2741258"/>
            <a:ext cx="2045458" cy="2045458"/>
          </a:xfrm>
          <a:prstGeom prst="rect">
            <a:avLst/>
          </a:prstGeom>
        </p:spPr>
      </p:pic>
      <p:sp>
        <p:nvSpPr>
          <p:cNvPr id="36" name="ZoneTexte 35">
            <a:extLst>
              <a:ext uri="{FF2B5EF4-FFF2-40B4-BE49-F238E27FC236}">
                <a16:creationId xmlns:a16="http://schemas.microsoft.com/office/drawing/2014/main" id="{4274B3F5-FAEC-4BE4-ADB2-1AAF0FC44A72}"/>
              </a:ext>
            </a:extLst>
          </p:cNvPr>
          <p:cNvSpPr txBox="1"/>
          <p:nvPr/>
        </p:nvSpPr>
        <p:spPr>
          <a:xfrm>
            <a:off x="4916175" y="4786716"/>
            <a:ext cx="2263444" cy="369332"/>
          </a:xfrm>
          <a:prstGeom prst="rect">
            <a:avLst/>
          </a:prstGeom>
          <a:noFill/>
        </p:spPr>
        <p:txBody>
          <a:bodyPr wrap="square" rtlCol="0">
            <a:spAutoFit/>
          </a:bodyPr>
          <a:lstStyle/>
          <a:p>
            <a:r>
              <a:rPr lang="fr-FR"/>
              <a:t>Interdit en production </a:t>
            </a:r>
          </a:p>
        </p:txBody>
      </p:sp>
      <p:sp>
        <p:nvSpPr>
          <p:cNvPr id="16" name="ZoneTexte 15">
            <a:extLst>
              <a:ext uri="{FF2B5EF4-FFF2-40B4-BE49-F238E27FC236}">
                <a16:creationId xmlns:a16="http://schemas.microsoft.com/office/drawing/2014/main" id="{EEBC0E4F-BFC3-478A-ACCB-73D6A6BBC01E}"/>
              </a:ext>
            </a:extLst>
          </p:cNvPr>
          <p:cNvSpPr txBox="1"/>
          <p:nvPr/>
        </p:nvSpPr>
        <p:spPr>
          <a:xfrm>
            <a:off x="7925318" y="5180548"/>
            <a:ext cx="4043890" cy="923330"/>
          </a:xfrm>
          <a:prstGeom prst="rect">
            <a:avLst/>
          </a:prstGeom>
          <a:noFill/>
        </p:spPr>
        <p:txBody>
          <a:bodyPr wrap="square" rtlCol="0">
            <a:spAutoFit/>
          </a:bodyPr>
          <a:lstStyle/>
          <a:p>
            <a:r>
              <a:rPr lang="fr-FR" dirty="0"/>
              <a:t>Masques spéciaux sur les niveaux supérieurs des fours </a:t>
            </a:r>
            <a:r>
              <a:rPr lang="fr-FR" b="1" u="sng" dirty="0">
                <a:solidFill>
                  <a:srgbClr val="FF0000"/>
                </a:solidFill>
              </a:rPr>
              <a:t>si besoin </a:t>
            </a:r>
            <a:r>
              <a:rPr lang="fr-FR" dirty="0"/>
              <a:t>= ARI (appareil respiratoire isolant) </a:t>
            </a:r>
          </a:p>
        </p:txBody>
      </p:sp>
      <p:pic>
        <p:nvPicPr>
          <p:cNvPr id="19" name="Image 18">
            <a:extLst>
              <a:ext uri="{FF2B5EF4-FFF2-40B4-BE49-F238E27FC236}">
                <a16:creationId xmlns:a16="http://schemas.microsoft.com/office/drawing/2014/main" id="{520DE795-EA7C-424B-9A69-534384C29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7593" y="2820055"/>
            <a:ext cx="1280535" cy="1265535"/>
          </a:xfrm>
          <a:prstGeom prst="rect">
            <a:avLst/>
          </a:prstGeom>
        </p:spPr>
      </p:pic>
      <p:pic>
        <p:nvPicPr>
          <p:cNvPr id="21" name="Image 20">
            <a:extLst>
              <a:ext uri="{FF2B5EF4-FFF2-40B4-BE49-F238E27FC236}">
                <a16:creationId xmlns:a16="http://schemas.microsoft.com/office/drawing/2014/main" id="{5EE09200-C2E1-4D1F-A0E9-7C82D01052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6741" y="2806117"/>
            <a:ext cx="1289259" cy="1289259"/>
          </a:xfrm>
          <a:prstGeom prst="rect">
            <a:avLst/>
          </a:prstGeom>
        </p:spPr>
      </p:pic>
      <p:pic>
        <p:nvPicPr>
          <p:cNvPr id="24" name="Image 23">
            <a:extLst>
              <a:ext uri="{FF2B5EF4-FFF2-40B4-BE49-F238E27FC236}">
                <a16:creationId xmlns:a16="http://schemas.microsoft.com/office/drawing/2014/main" id="{A2F6B606-94CE-42BD-B57B-9419C42D98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7661" y="2806117"/>
            <a:ext cx="1292418" cy="1292418"/>
          </a:xfrm>
          <a:prstGeom prst="rect">
            <a:avLst/>
          </a:prstGeom>
        </p:spPr>
      </p:pic>
      <p:pic>
        <p:nvPicPr>
          <p:cNvPr id="20" name="Image 19">
            <a:extLst>
              <a:ext uri="{FF2B5EF4-FFF2-40B4-BE49-F238E27FC236}">
                <a16:creationId xmlns:a16="http://schemas.microsoft.com/office/drawing/2014/main" id="{40322183-4904-4941-88A4-98FA2C9028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23" name="ZoneTexte 22">
            <a:extLst>
              <a:ext uri="{FF2B5EF4-FFF2-40B4-BE49-F238E27FC236}">
                <a16:creationId xmlns:a16="http://schemas.microsoft.com/office/drawing/2014/main" id="{201BA984-108E-4554-9E69-4A6530BEB7C9}"/>
              </a:ext>
            </a:extLst>
          </p:cNvPr>
          <p:cNvSpPr txBox="1"/>
          <p:nvPr/>
        </p:nvSpPr>
        <p:spPr>
          <a:xfrm>
            <a:off x="1968376" y="6378694"/>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2F7A5D6E-4BC1-4C3D-8870-354D37ADCC2D}"/>
              </a:ext>
            </a:extLst>
          </p:cNvPr>
          <p:cNvSpPr>
            <a:spLocks noGrp="1"/>
          </p:cNvSpPr>
          <p:nvPr>
            <p:ph type="dt" sz="half" idx="10"/>
          </p:nvPr>
        </p:nvSpPr>
        <p:spPr>
          <a:xfrm>
            <a:off x="222792" y="6426963"/>
            <a:ext cx="2472271" cy="365125"/>
          </a:xfrm>
        </p:spPr>
        <p:txBody>
          <a:bodyPr/>
          <a:lstStyle/>
          <a:p>
            <a:fld id="{EE54D4BD-AEE0-4210-B9D2-8674CF7CF893}" type="datetime1">
              <a:rPr lang="fr-FR" smtClean="0"/>
              <a:t>27/03/2024</a:t>
            </a:fld>
            <a:endParaRPr lang="fr-FR"/>
          </a:p>
        </p:txBody>
      </p:sp>
      <p:sp>
        <p:nvSpPr>
          <p:cNvPr id="10" name="Espace réservé du numéro de diapositive 9">
            <a:extLst>
              <a:ext uri="{FF2B5EF4-FFF2-40B4-BE49-F238E27FC236}">
                <a16:creationId xmlns:a16="http://schemas.microsoft.com/office/drawing/2014/main" id="{2AE82DBC-B7EA-48D0-8176-D52C5568694B}"/>
              </a:ext>
            </a:extLst>
          </p:cNvPr>
          <p:cNvSpPr>
            <a:spLocks noGrp="1"/>
          </p:cNvSpPr>
          <p:nvPr>
            <p:ph type="sldNum" sz="quarter" idx="12"/>
          </p:nvPr>
        </p:nvSpPr>
        <p:spPr/>
        <p:txBody>
          <a:bodyPr/>
          <a:lstStyle/>
          <a:p>
            <a:fld id="{3746BD9C-EB79-4C44-A661-EB129AA754D7}" type="slidenum">
              <a:rPr lang="fr-FR" smtClean="0"/>
              <a:t>53</a:t>
            </a:fld>
            <a:endParaRPr lang="fr-FR"/>
          </a:p>
        </p:txBody>
      </p:sp>
      <p:sp>
        <p:nvSpPr>
          <p:cNvPr id="25" name="ZoneTexte 24">
            <a:extLst>
              <a:ext uri="{FF2B5EF4-FFF2-40B4-BE49-F238E27FC236}">
                <a16:creationId xmlns:a16="http://schemas.microsoft.com/office/drawing/2014/main" id="{A946E422-9467-4703-B25B-89216864C1C8}"/>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9443236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EE8898A-5DD1-47AD-9426-3A56B7FEC504}"/>
              </a:ext>
            </a:extLst>
          </p:cNvPr>
          <p:cNvSpPr>
            <a:spLocks noGrp="1"/>
          </p:cNvSpPr>
          <p:nvPr>
            <p:ph type="ctrTitle"/>
          </p:nvPr>
        </p:nvSpPr>
        <p:spPr>
          <a:xfrm>
            <a:off x="1120781" y="1984111"/>
            <a:ext cx="10058400" cy="2082244"/>
          </a:xfrm>
        </p:spPr>
        <p:txBody>
          <a:bodyPr>
            <a:normAutofit fontScale="90000"/>
          </a:bodyPr>
          <a:lstStyle/>
          <a:p>
            <a:pPr algn="ctr"/>
            <a:r>
              <a:rPr lang="fr-FR" sz="7000" b="1">
                <a:solidFill>
                  <a:srgbClr val="002060"/>
                </a:solidFill>
              </a:rPr>
              <a:t>Risques majeurs de la zone four: risque gaz et risque en zone ATEX </a:t>
            </a:r>
          </a:p>
        </p:txBody>
      </p:sp>
      <p:pic>
        <p:nvPicPr>
          <p:cNvPr id="6" name="Image 5">
            <a:extLst>
              <a:ext uri="{FF2B5EF4-FFF2-40B4-BE49-F238E27FC236}">
                <a16:creationId xmlns:a16="http://schemas.microsoft.com/office/drawing/2014/main" id="{4F75F888-249D-4329-94F1-F3EEC0C39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1438" y="71153"/>
            <a:ext cx="3010320" cy="1267002"/>
          </a:xfrm>
          <a:prstGeom prst="rect">
            <a:avLst/>
          </a:prstGeom>
        </p:spPr>
      </p:pic>
      <p:sp>
        <p:nvSpPr>
          <p:cNvPr id="7" name="ZoneTexte 6">
            <a:extLst>
              <a:ext uri="{FF2B5EF4-FFF2-40B4-BE49-F238E27FC236}">
                <a16:creationId xmlns:a16="http://schemas.microsoft.com/office/drawing/2014/main" id="{4A52814C-BDF1-4980-8D8D-67215752F18E}"/>
              </a:ext>
            </a:extLst>
          </p:cNvPr>
          <p:cNvSpPr txBox="1"/>
          <p:nvPr/>
        </p:nvSpPr>
        <p:spPr>
          <a:xfrm>
            <a:off x="2026808"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Espace réservé de la date 4">
            <a:extLst>
              <a:ext uri="{FF2B5EF4-FFF2-40B4-BE49-F238E27FC236}">
                <a16:creationId xmlns:a16="http://schemas.microsoft.com/office/drawing/2014/main" id="{2007C95C-8674-4B2E-B2EB-4AE8742EB268}"/>
              </a:ext>
            </a:extLst>
          </p:cNvPr>
          <p:cNvSpPr>
            <a:spLocks noGrp="1"/>
          </p:cNvSpPr>
          <p:nvPr>
            <p:ph type="dt" sz="half" idx="10"/>
          </p:nvPr>
        </p:nvSpPr>
        <p:spPr>
          <a:xfrm>
            <a:off x="284480" y="6459785"/>
            <a:ext cx="2472271" cy="365125"/>
          </a:xfrm>
        </p:spPr>
        <p:txBody>
          <a:bodyPr/>
          <a:lstStyle/>
          <a:p>
            <a:fld id="{D4B7E379-1215-4494-89B0-BE80529D3890}"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3C9C9C44-1DB9-40C4-AD2A-E24F97AE0746}"/>
              </a:ext>
            </a:extLst>
          </p:cNvPr>
          <p:cNvSpPr>
            <a:spLocks noGrp="1"/>
          </p:cNvSpPr>
          <p:nvPr>
            <p:ph type="sldNum" sz="quarter" idx="12"/>
          </p:nvPr>
        </p:nvSpPr>
        <p:spPr/>
        <p:txBody>
          <a:bodyPr/>
          <a:lstStyle/>
          <a:p>
            <a:fld id="{3746BD9C-EB79-4C44-A661-EB129AA754D7}" type="slidenum">
              <a:rPr lang="fr-FR" smtClean="0"/>
              <a:t>54</a:t>
            </a:fld>
            <a:endParaRPr lang="fr-FR"/>
          </a:p>
        </p:txBody>
      </p:sp>
      <p:sp>
        <p:nvSpPr>
          <p:cNvPr id="9" name="ZoneTexte 8">
            <a:extLst>
              <a:ext uri="{FF2B5EF4-FFF2-40B4-BE49-F238E27FC236}">
                <a16:creationId xmlns:a16="http://schemas.microsoft.com/office/drawing/2014/main" id="{87E106BF-ABBA-41EF-8A8D-8C0442E8F434}"/>
              </a:ext>
            </a:extLst>
          </p:cNvPr>
          <p:cNvSpPr txBox="1"/>
          <p:nvPr/>
        </p:nvSpPr>
        <p:spPr>
          <a:xfrm>
            <a:off x="8559504" y="6459783"/>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4826072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F91DE74D-E12B-4B68-B62A-9532F3A04071}"/>
              </a:ext>
            </a:extLst>
          </p:cNvPr>
          <p:cNvPicPr>
            <a:picLocks noChangeAspect="1"/>
          </p:cNvPicPr>
          <p:nvPr/>
        </p:nvPicPr>
        <p:blipFill>
          <a:blip r:embed="rId2"/>
          <a:stretch>
            <a:fillRect/>
          </a:stretch>
        </p:blipFill>
        <p:spPr>
          <a:xfrm>
            <a:off x="1010596" y="749420"/>
            <a:ext cx="9114646" cy="5168561"/>
          </a:xfrm>
          <a:prstGeom prst="rect">
            <a:avLst/>
          </a:prstGeom>
        </p:spPr>
      </p:pic>
      <p:sp>
        <p:nvSpPr>
          <p:cNvPr id="3" name="Espace réservé du contenu 2">
            <a:extLst>
              <a:ext uri="{FF2B5EF4-FFF2-40B4-BE49-F238E27FC236}">
                <a16:creationId xmlns:a16="http://schemas.microsoft.com/office/drawing/2014/main" id="{81AAB0C2-7C5A-4488-B4C8-9FC826454219}"/>
              </a:ext>
            </a:extLst>
          </p:cNvPr>
          <p:cNvSpPr txBox="1">
            <a:spLocks/>
          </p:cNvSpPr>
          <p:nvPr/>
        </p:nvSpPr>
        <p:spPr>
          <a:xfrm>
            <a:off x="89690" y="483367"/>
            <a:ext cx="10023700" cy="451055"/>
          </a:xfrm>
          <a:prstGeom prst="rect">
            <a:avLst/>
          </a:prstGeom>
        </p:spPr>
        <p:txBody>
          <a:bodyPr lIns="91440" tIns="45720" rIns="91440" bIns="45720" anchor="t"/>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Calibri" panose="020F0502020204030204" pitchFamily="34" charset="0"/>
              <a:buNone/>
            </a:pPr>
            <a:r>
              <a:rPr lang="fr-FR" sz="1400">
                <a:solidFill>
                  <a:schemeClr val="tx1"/>
                </a:solidFill>
              </a:rPr>
              <a:t>=&gt; La zone s’étend des caves aux toitures (y compris les passerelles zénithales /Chemin de roulements des ponts)</a:t>
            </a:r>
            <a:endParaRPr lang="fr-FR" sz="1400">
              <a:solidFill>
                <a:schemeClr val="tx1"/>
              </a:solidFill>
              <a:cs typeface="Calibri"/>
            </a:endParaRPr>
          </a:p>
        </p:txBody>
      </p:sp>
      <p:cxnSp>
        <p:nvCxnSpPr>
          <p:cNvPr id="6" name="Connecteur droit avec flèche 16">
            <a:extLst>
              <a:ext uri="{FF2B5EF4-FFF2-40B4-BE49-F238E27FC236}">
                <a16:creationId xmlns:a16="http://schemas.microsoft.com/office/drawing/2014/main" id="{4D341FD0-E286-468E-A67B-97186957F988}"/>
              </a:ext>
            </a:extLst>
          </p:cNvPr>
          <p:cNvCxnSpPr>
            <a:cxnSpLocks noChangeShapeType="1"/>
          </p:cNvCxnSpPr>
          <p:nvPr/>
        </p:nvCxnSpPr>
        <p:spPr bwMode="auto">
          <a:xfrm flipV="1">
            <a:off x="1922513" y="5644159"/>
            <a:ext cx="511706" cy="110365"/>
          </a:xfrm>
          <a:prstGeom prst="straightConnector1">
            <a:avLst/>
          </a:prstGeom>
          <a:noFill/>
          <a:ln w="28575" algn="ctr">
            <a:solidFill>
              <a:srgbClr val="FF0000"/>
            </a:solidFill>
            <a:round/>
            <a:headEnd/>
            <a:tailEnd type="arrow" w="med" len="med"/>
          </a:ln>
        </p:spPr>
      </p:cxnSp>
      <p:cxnSp>
        <p:nvCxnSpPr>
          <p:cNvPr id="8" name="Connecteur droit avec flèche 16">
            <a:extLst>
              <a:ext uri="{FF2B5EF4-FFF2-40B4-BE49-F238E27FC236}">
                <a16:creationId xmlns:a16="http://schemas.microsoft.com/office/drawing/2014/main" id="{B8E986A3-35F4-4CF6-A6A8-CB731A333448}"/>
              </a:ext>
            </a:extLst>
          </p:cNvPr>
          <p:cNvCxnSpPr>
            <a:cxnSpLocks noChangeShapeType="1"/>
          </p:cNvCxnSpPr>
          <p:nvPr/>
        </p:nvCxnSpPr>
        <p:spPr bwMode="auto">
          <a:xfrm flipH="1" flipV="1">
            <a:off x="4294340" y="5746315"/>
            <a:ext cx="3594420" cy="225177"/>
          </a:xfrm>
          <a:prstGeom prst="straightConnector1">
            <a:avLst/>
          </a:prstGeom>
          <a:noFill/>
          <a:ln w="28575" algn="ctr">
            <a:solidFill>
              <a:srgbClr val="FF0000"/>
            </a:solidFill>
            <a:round/>
            <a:headEnd/>
            <a:tailEnd type="arrow" w="med" len="med"/>
          </a:ln>
        </p:spPr>
      </p:cxnSp>
      <p:pic>
        <p:nvPicPr>
          <p:cNvPr id="11" name="Image 33" descr="mini-DSCN0448.JPG">
            <a:extLst>
              <a:ext uri="{FF2B5EF4-FFF2-40B4-BE49-F238E27FC236}">
                <a16:creationId xmlns:a16="http://schemas.microsoft.com/office/drawing/2014/main" id="{5EB58575-A5C5-4362-B44B-22A344BBB7AC}"/>
              </a:ext>
            </a:extLst>
          </p:cNvPr>
          <p:cNvPicPr>
            <a:picLocks noChangeAspect="1"/>
          </p:cNvPicPr>
          <p:nvPr/>
        </p:nvPicPr>
        <p:blipFill>
          <a:blip r:embed="rId3" cstate="print"/>
          <a:srcRect/>
          <a:stretch>
            <a:fillRect/>
          </a:stretch>
        </p:blipFill>
        <p:spPr bwMode="auto">
          <a:xfrm>
            <a:off x="9819089" y="4257300"/>
            <a:ext cx="1810940" cy="1254125"/>
          </a:xfrm>
          <a:prstGeom prst="rect">
            <a:avLst/>
          </a:prstGeom>
          <a:noFill/>
          <a:ln w="9525">
            <a:noFill/>
            <a:miter lim="800000"/>
            <a:headEnd/>
            <a:tailEnd/>
          </a:ln>
        </p:spPr>
      </p:pic>
      <p:pic>
        <p:nvPicPr>
          <p:cNvPr id="13" name="Image 20" descr="mini-DSCN0604.JPG">
            <a:extLst>
              <a:ext uri="{FF2B5EF4-FFF2-40B4-BE49-F238E27FC236}">
                <a16:creationId xmlns:a16="http://schemas.microsoft.com/office/drawing/2014/main" id="{1C1C23FB-2240-4C15-A086-69A82A9F8957}"/>
              </a:ext>
            </a:extLst>
          </p:cNvPr>
          <p:cNvPicPr>
            <a:picLocks noChangeAspect="1"/>
          </p:cNvPicPr>
          <p:nvPr/>
        </p:nvPicPr>
        <p:blipFill>
          <a:blip r:embed="rId4" cstate="print"/>
          <a:srcRect/>
          <a:stretch>
            <a:fillRect/>
          </a:stretch>
        </p:blipFill>
        <p:spPr bwMode="auto">
          <a:xfrm>
            <a:off x="8575601" y="2525890"/>
            <a:ext cx="1410983" cy="977134"/>
          </a:xfrm>
          <a:prstGeom prst="rect">
            <a:avLst/>
          </a:prstGeom>
          <a:noFill/>
          <a:ln w="9525">
            <a:noFill/>
            <a:miter lim="800000"/>
            <a:headEnd/>
            <a:tailEnd/>
          </a:ln>
        </p:spPr>
      </p:pic>
      <p:pic>
        <p:nvPicPr>
          <p:cNvPr id="14" name="Picture 3">
            <a:extLst>
              <a:ext uri="{FF2B5EF4-FFF2-40B4-BE49-F238E27FC236}">
                <a16:creationId xmlns:a16="http://schemas.microsoft.com/office/drawing/2014/main" id="{04A83396-0D18-45A3-8017-8A38D6A54F74}"/>
              </a:ext>
            </a:extLst>
          </p:cNvPr>
          <p:cNvPicPr>
            <a:picLocks noChangeAspect="1" noChangeArrowheads="1"/>
          </p:cNvPicPr>
          <p:nvPr/>
        </p:nvPicPr>
        <p:blipFill>
          <a:blip r:embed="rId5" cstate="print"/>
          <a:srcRect/>
          <a:stretch>
            <a:fillRect/>
          </a:stretch>
        </p:blipFill>
        <p:spPr bwMode="auto">
          <a:xfrm>
            <a:off x="10865036" y="1372833"/>
            <a:ext cx="1235883" cy="697896"/>
          </a:xfrm>
          <a:prstGeom prst="rect">
            <a:avLst/>
          </a:prstGeom>
          <a:noFill/>
          <a:ln w="6350" algn="ctr">
            <a:noFill/>
            <a:miter lim="800000"/>
            <a:headEnd/>
            <a:tailEnd/>
          </a:ln>
        </p:spPr>
      </p:pic>
      <p:sp>
        <p:nvSpPr>
          <p:cNvPr id="15" name="ZoneTexte 29">
            <a:extLst>
              <a:ext uri="{FF2B5EF4-FFF2-40B4-BE49-F238E27FC236}">
                <a16:creationId xmlns:a16="http://schemas.microsoft.com/office/drawing/2014/main" id="{2CE821DE-D1B1-47D6-835F-BD02EBC7144D}"/>
              </a:ext>
            </a:extLst>
          </p:cNvPr>
          <p:cNvSpPr txBox="1">
            <a:spLocks noChangeArrowheads="1"/>
          </p:cNvSpPr>
          <p:nvPr/>
        </p:nvSpPr>
        <p:spPr bwMode="auto">
          <a:xfrm>
            <a:off x="9892641" y="2143152"/>
            <a:ext cx="2307042" cy="461665"/>
          </a:xfrm>
          <a:prstGeom prst="rect">
            <a:avLst/>
          </a:prstGeom>
          <a:noFill/>
          <a:ln w="9525">
            <a:noFill/>
            <a:miter lim="800000"/>
            <a:headEnd/>
            <a:tailEnd/>
          </a:ln>
        </p:spPr>
        <p:txBody>
          <a:bodyPr wrap="none">
            <a:spAutoFit/>
          </a:bodyPr>
          <a:lstStyle/>
          <a:p>
            <a:r>
              <a:rPr lang="fr-FR" sz="1200"/>
              <a:t>Panneau présent sur tous</a:t>
            </a:r>
          </a:p>
          <a:p>
            <a:r>
              <a:rPr lang="fr-FR" sz="1200"/>
              <a:t> les portillons d’accès à la zone</a:t>
            </a:r>
          </a:p>
        </p:txBody>
      </p:sp>
      <p:sp>
        <p:nvSpPr>
          <p:cNvPr id="21" name="Rectangle 20">
            <a:extLst>
              <a:ext uri="{FF2B5EF4-FFF2-40B4-BE49-F238E27FC236}">
                <a16:creationId xmlns:a16="http://schemas.microsoft.com/office/drawing/2014/main" id="{D6F165BD-1BF6-4F41-A8B5-44E61793D101}"/>
              </a:ext>
            </a:extLst>
          </p:cNvPr>
          <p:cNvSpPr/>
          <p:nvPr/>
        </p:nvSpPr>
        <p:spPr>
          <a:xfrm>
            <a:off x="-245502" y="93091"/>
            <a:ext cx="11333580" cy="369332"/>
          </a:xfrm>
          <a:prstGeom prst="rect">
            <a:avLst/>
          </a:prstGeom>
        </p:spPr>
        <p:txBody>
          <a:bodyPr wrap="square" lIns="91440" tIns="45720" rIns="91440" bIns="45720" anchor="t">
            <a:spAutoFit/>
          </a:bodyPr>
          <a:lstStyle/>
          <a:p>
            <a:pPr algn="ctr"/>
            <a:r>
              <a:rPr lang="fr-FR" b="1">
                <a:solidFill>
                  <a:srgbClr val="002060"/>
                </a:solidFill>
              </a:rPr>
              <a:t>Risque majeur four à brames : risque gaz : Zones à risque gaz (ZAG) =&gt; port du détecteur gaz obligatoire </a:t>
            </a:r>
            <a:endParaRPr lang="fr-FR" b="1">
              <a:solidFill>
                <a:srgbClr val="002060"/>
              </a:solidFill>
              <a:cs typeface="Calibri"/>
            </a:endParaRPr>
          </a:p>
        </p:txBody>
      </p:sp>
      <p:pic>
        <p:nvPicPr>
          <p:cNvPr id="23" name="Image 22">
            <a:extLst>
              <a:ext uri="{FF2B5EF4-FFF2-40B4-BE49-F238E27FC236}">
                <a16:creationId xmlns:a16="http://schemas.microsoft.com/office/drawing/2014/main" id="{73B5883C-CF44-4A8F-99A9-C72ECFE224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8859" y="89324"/>
            <a:ext cx="1526964" cy="642678"/>
          </a:xfrm>
          <a:prstGeom prst="rect">
            <a:avLst/>
          </a:prstGeom>
        </p:spPr>
      </p:pic>
      <p:sp>
        <p:nvSpPr>
          <p:cNvPr id="24" name="ZoneTexte 23">
            <a:extLst>
              <a:ext uri="{FF2B5EF4-FFF2-40B4-BE49-F238E27FC236}">
                <a16:creationId xmlns:a16="http://schemas.microsoft.com/office/drawing/2014/main" id="{D42DB48E-39B0-413D-89B0-9BBE054A7044}"/>
              </a:ext>
            </a:extLst>
          </p:cNvPr>
          <p:cNvSpPr txBox="1"/>
          <p:nvPr/>
        </p:nvSpPr>
        <p:spPr>
          <a:xfrm>
            <a:off x="2287318" y="631915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8" name="Espace réservé de la date 17">
            <a:extLst>
              <a:ext uri="{FF2B5EF4-FFF2-40B4-BE49-F238E27FC236}">
                <a16:creationId xmlns:a16="http://schemas.microsoft.com/office/drawing/2014/main" id="{5F87FABA-F61D-4032-A198-D7B3D2B12E14}"/>
              </a:ext>
            </a:extLst>
          </p:cNvPr>
          <p:cNvSpPr>
            <a:spLocks noGrp="1"/>
          </p:cNvSpPr>
          <p:nvPr>
            <p:ph type="dt" sz="half" idx="10"/>
          </p:nvPr>
        </p:nvSpPr>
        <p:spPr>
          <a:xfrm>
            <a:off x="240096" y="6428916"/>
            <a:ext cx="2472271" cy="365125"/>
          </a:xfrm>
        </p:spPr>
        <p:txBody>
          <a:bodyPr/>
          <a:lstStyle/>
          <a:p>
            <a:fld id="{E58A1269-8EF2-49C8-B138-DC7B3B06A480}" type="datetime1">
              <a:rPr lang="fr-FR" smtClean="0"/>
              <a:t>27/03/2024</a:t>
            </a:fld>
            <a:endParaRPr lang="fr-FR"/>
          </a:p>
        </p:txBody>
      </p:sp>
      <p:sp>
        <p:nvSpPr>
          <p:cNvPr id="19" name="Espace réservé du numéro de diapositive 18">
            <a:extLst>
              <a:ext uri="{FF2B5EF4-FFF2-40B4-BE49-F238E27FC236}">
                <a16:creationId xmlns:a16="http://schemas.microsoft.com/office/drawing/2014/main" id="{BD75453A-235A-49BD-B56F-B0EEF73C8506}"/>
              </a:ext>
            </a:extLst>
          </p:cNvPr>
          <p:cNvSpPr>
            <a:spLocks noGrp="1"/>
          </p:cNvSpPr>
          <p:nvPr>
            <p:ph type="sldNum" sz="quarter" idx="12"/>
          </p:nvPr>
        </p:nvSpPr>
        <p:spPr/>
        <p:txBody>
          <a:bodyPr/>
          <a:lstStyle/>
          <a:p>
            <a:fld id="{3746BD9C-EB79-4C44-A661-EB129AA754D7}" type="slidenum">
              <a:rPr lang="fr-FR" smtClean="0"/>
              <a:t>55</a:t>
            </a:fld>
            <a:endParaRPr lang="fr-FR"/>
          </a:p>
        </p:txBody>
      </p:sp>
      <p:sp>
        <p:nvSpPr>
          <p:cNvPr id="25" name="ZoneTexte 24">
            <a:extLst>
              <a:ext uri="{FF2B5EF4-FFF2-40B4-BE49-F238E27FC236}">
                <a16:creationId xmlns:a16="http://schemas.microsoft.com/office/drawing/2014/main" id="{EC3662E5-C1AE-46DC-8756-D5DB4722BDB4}"/>
              </a:ext>
            </a:extLst>
          </p:cNvPr>
          <p:cNvSpPr txBox="1"/>
          <p:nvPr/>
        </p:nvSpPr>
        <p:spPr>
          <a:xfrm>
            <a:off x="8789566" y="6455345"/>
            <a:ext cx="1719029" cy="369332"/>
          </a:xfrm>
          <a:prstGeom prst="rect">
            <a:avLst/>
          </a:prstGeom>
          <a:noFill/>
        </p:spPr>
        <p:txBody>
          <a:bodyPr wrap="square" rtlCol="0">
            <a:spAutoFit/>
          </a:bodyPr>
          <a:lstStyle/>
          <a:p>
            <a:r>
              <a:rPr lang="fr-FR"/>
              <a:t>04.42.47.28.59</a:t>
            </a:r>
          </a:p>
        </p:txBody>
      </p:sp>
      <p:sp>
        <p:nvSpPr>
          <p:cNvPr id="26" name="ZoneTexte 29">
            <a:extLst>
              <a:ext uri="{FF2B5EF4-FFF2-40B4-BE49-F238E27FC236}">
                <a16:creationId xmlns:a16="http://schemas.microsoft.com/office/drawing/2014/main" id="{AD570F88-1635-4E05-A934-AA63EBE0557E}"/>
              </a:ext>
            </a:extLst>
          </p:cNvPr>
          <p:cNvSpPr txBox="1">
            <a:spLocks noChangeArrowheads="1"/>
          </p:cNvSpPr>
          <p:nvPr/>
        </p:nvSpPr>
        <p:spPr bwMode="auto">
          <a:xfrm>
            <a:off x="9819088" y="5286053"/>
            <a:ext cx="1829796" cy="276999"/>
          </a:xfrm>
          <a:prstGeom prst="rect">
            <a:avLst/>
          </a:prstGeom>
          <a:noFill/>
          <a:ln w="9525">
            <a:noFill/>
            <a:miter lim="800000"/>
            <a:headEnd/>
            <a:tailEnd/>
          </a:ln>
        </p:spPr>
        <p:txBody>
          <a:bodyPr wrap="none" lIns="91440" tIns="45720" rIns="91440" bIns="45720" anchor="t">
            <a:spAutoFit/>
          </a:bodyPr>
          <a:lstStyle/>
          <a:p>
            <a:r>
              <a:rPr lang="fr-FR" sz="1200" dirty="0"/>
              <a:t>Zone de comptage d'azote</a:t>
            </a:r>
            <a:endParaRPr lang="fr-FR" dirty="0"/>
          </a:p>
        </p:txBody>
      </p:sp>
      <p:sp>
        <p:nvSpPr>
          <p:cNvPr id="27" name="ZoneTexte 29">
            <a:extLst>
              <a:ext uri="{FF2B5EF4-FFF2-40B4-BE49-F238E27FC236}">
                <a16:creationId xmlns:a16="http://schemas.microsoft.com/office/drawing/2014/main" id="{47AE1EF5-418E-4E4B-B3AD-4BCB01F9452A}"/>
              </a:ext>
            </a:extLst>
          </p:cNvPr>
          <p:cNvSpPr txBox="1">
            <a:spLocks noChangeArrowheads="1"/>
          </p:cNvSpPr>
          <p:nvPr/>
        </p:nvSpPr>
        <p:spPr bwMode="auto">
          <a:xfrm>
            <a:off x="8824727" y="3351287"/>
            <a:ext cx="1988723" cy="276999"/>
          </a:xfrm>
          <a:prstGeom prst="rect">
            <a:avLst/>
          </a:prstGeom>
          <a:noFill/>
          <a:ln w="9525">
            <a:noFill/>
            <a:miter lim="800000"/>
            <a:headEnd/>
            <a:tailEnd/>
          </a:ln>
        </p:spPr>
        <p:txBody>
          <a:bodyPr wrap="square" lIns="91440" tIns="45720" rIns="91440" bIns="45720" anchor="t">
            <a:spAutoFit/>
          </a:bodyPr>
          <a:lstStyle/>
          <a:p>
            <a:r>
              <a:rPr lang="fr-FR" sz="1200" dirty="0">
                <a:cs typeface="Calibri"/>
              </a:rPr>
              <a:t>Pot de purge</a:t>
            </a:r>
          </a:p>
        </p:txBody>
      </p:sp>
      <p:pic>
        <p:nvPicPr>
          <p:cNvPr id="7" name="Image 8" descr="Une image contenant jaune, lumière&#10;&#10;Description générée automatiquement">
            <a:extLst>
              <a:ext uri="{FF2B5EF4-FFF2-40B4-BE49-F238E27FC236}">
                <a16:creationId xmlns:a16="http://schemas.microsoft.com/office/drawing/2014/main" id="{6EBA7F49-AA97-4614-A72D-0D410507B898}"/>
              </a:ext>
            </a:extLst>
          </p:cNvPr>
          <p:cNvPicPr>
            <a:picLocks noChangeAspect="1"/>
          </p:cNvPicPr>
          <p:nvPr/>
        </p:nvPicPr>
        <p:blipFill>
          <a:blip r:embed="rId7"/>
          <a:stretch>
            <a:fillRect/>
          </a:stretch>
        </p:blipFill>
        <p:spPr>
          <a:xfrm>
            <a:off x="7897661" y="5179406"/>
            <a:ext cx="1553227" cy="1133818"/>
          </a:xfrm>
          <a:prstGeom prst="rect">
            <a:avLst/>
          </a:prstGeom>
        </p:spPr>
      </p:pic>
      <p:pic>
        <p:nvPicPr>
          <p:cNvPr id="4" name="Image 8">
            <a:extLst>
              <a:ext uri="{FF2B5EF4-FFF2-40B4-BE49-F238E27FC236}">
                <a16:creationId xmlns:a16="http://schemas.microsoft.com/office/drawing/2014/main" id="{95E5583A-3BEF-40BB-B2C6-6061B5323D03}"/>
              </a:ext>
            </a:extLst>
          </p:cNvPr>
          <p:cNvPicPr>
            <a:picLocks noChangeAspect="1"/>
          </p:cNvPicPr>
          <p:nvPr/>
        </p:nvPicPr>
        <p:blipFill>
          <a:blip r:embed="rId8"/>
          <a:stretch>
            <a:fillRect/>
          </a:stretch>
        </p:blipFill>
        <p:spPr>
          <a:xfrm>
            <a:off x="778757" y="5477903"/>
            <a:ext cx="1085850" cy="762000"/>
          </a:xfrm>
          <a:prstGeom prst="rect">
            <a:avLst/>
          </a:prstGeom>
        </p:spPr>
      </p:pic>
    </p:spTree>
    <p:extLst>
      <p:ext uri="{BB962C8B-B14F-4D97-AF65-F5344CB8AC3E}">
        <p14:creationId xmlns:p14="http://schemas.microsoft.com/office/powerpoint/2010/main" val="18453566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66C3796-95EC-4601-85ED-668AE8E8A2B3}"/>
              </a:ext>
            </a:extLst>
          </p:cNvPr>
          <p:cNvSpPr txBox="1"/>
          <p:nvPr/>
        </p:nvSpPr>
        <p:spPr>
          <a:xfrm>
            <a:off x="112821" y="231943"/>
            <a:ext cx="11715656" cy="830997"/>
          </a:xfrm>
          <a:prstGeom prst="rect">
            <a:avLst/>
          </a:prstGeom>
          <a:noFill/>
        </p:spPr>
        <p:txBody>
          <a:bodyPr wrap="square" rtlCol="0">
            <a:spAutoFit/>
          </a:bodyPr>
          <a:lstStyle/>
          <a:p>
            <a:pPr algn="ctr"/>
            <a:r>
              <a:rPr lang="fr-FR" sz="2400" b="1">
                <a:solidFill>
                  <a:srgbClr val="002060"/>
                </a:solidFill>
              </a:rPr>
              <a:t>Risque gaz (</a:t>
            </a:r>
            <a:r>
              <a:rPr lang="fr-FR" sz="2000" b="1">
                <a:solidFill>
                  <a:srgbClr val="002060"/>
                </a:solidFill>
              </a:rPr>
              <a:t>risque présent 100%  du temps : En marche ou à l’arrêt)</a:t>
            </a:r>
          </a:p>
          <a:p>
            <a:pPr algn="ctr"/>
            <a:r>
              <a:rPr lang="fr-FR" sz="2400" b="1">
                <a:solidFill>
                  <a:srgbClr val="002060"/>
                </a:solidFill>
              </a:rPr>
              <a:t> </a:t>
            </a:r>
          </a:p>
        </p:txBody>
      </p:sp>
      <p:sp>
        <p:nvSpPr>
          <p:cNvPr id="4" name="Text Box 14">
            <a:extLst>
              <a:ext uri="{FF2B5EF4-FFF2-40B4-BE49-F238E27FC236}">
                <a16:creationId xmlns:a16="http://schemas.microsoft.com/office/drawing/2014/main" id="{DFB93D25-AB8C-42D8-843E-CF58CC6B9524}"/>
              </a:ext>
            </a:extLst>
          </p:cNvPr>
          <p:cNvSpPr txBox="1">
            <a:spLocks noChangeArrowheads="1"/>
          </p:cNvSpPr>
          <p:nvPr/>
        </p:nvSpPr>
        <p:spPr bwMode="auto">
          <a:xfrm>
            <a:off x="704335" y="5688432"/>
            <a:ext cx="3198813" cy="314325"/>
          </a:xfrm>
          <a:prstGeom prst="rect">
            <a:avLst/>
          </a:prstGeom>
          <a:solidFill>
            <a:srgbClr val="FFFF00"/>
          </a:solidFill>
          <a:ln w="9525">
            <a:solidFill>
              <a:srgbClr val="000000"/>
            </a:solidFill>
            <a:miter lim="800000"/>
            <a:headEnd/>
            <a:tailEnd/>
          </a:ln>
        </p:spPr>
        <p:txBody>
          <a:bodyPr>
            <a:spAutoFit/>
          </a:bodyPr>
          <a:lstStyle/>
          <a:p>
            <a:pPr algn="ctr" fontAlgn="base">
              <a:spcBef>
                <a:spcPct val="50000"/>
              </a:spcBef>
              <a:spcAft>
                <a:spcPct val="0"/>
              </a:spcAft>
            </a:pPr>
            <a:r>
              <a:rPr lang="fr-FR" sz="1400" b="1">
                <a:solidFill>
                  <a:srgbClr val="000000"/>
                </a:solidFill>
                <a:cs typeface="Arial" pitchFamily="34" charset="0"/>
              </a:rPr>
              <a:t>CO = RISQUE INTOXICATION</a:t>
            </a:r>
          </a:p>
        </p:txBody>
      </p:sp>
      <p:sp>
        <p:nvSpPr>
          <p:cNvPr id="5" name="AutoShape 15">
            <a:extLst>
              <a:ext uri="{FF2B5EF4-FFF2-40B4-BE49-F238E27FC236}">
                <a16:creationId xmlns:a16="http://schemas.microsoft.com/office/drawing/2014/main" id="{BE70DFA8-B741-4DF0-8689-7269A0F27B11}"/>
              </a:ext>
            </a:extLst>
          </p:cNvPr>
          <p:cNvSpPr>
            <a:spLocks/>
          </p:cNvSpPr>
          <p:nvPr/>
        </p:nvSpPr>
        <p:spPr bwMode="auto">
          <a:xfrm rot="-5400000">
            <a:off x="2307402" y="4157374"/>
            <a:ext cx="322262" cy="2376265"/>
          </a:xfrm>
          <a:prstGeom prst="leftBrace">
            <a:avLst>
              <a:gd name="adj1" fmla="val 68925"/>
              <a:gd name="adj2" fmla="val 50000"/>
            </a:avLst>
          </a:prstGeom>
          <a:noFill/>
          <a:ln w="9525">
            <a:solidFill>
              <a:srgbClr val="000000"/>
            </a:solidFill>
            <a:round/>
            <a:headEnd/>
            <a:tailEnd/>
          </a:ln>
        </p:spPr>
        <p:txBody>
          <a:bodyPr vert="eaVert" wrap="none" anchor="ctr"/>
          <a:lstStyle/>
          <a:p>
            <a:pPr algn="ctr" fontAlgn="base">
              <a:spcBef>
                <a:spcPct val="0"/>
              </a:spcBef>
              <a:spcAft>
                <a:spcPct val="0"/>
              </a:spcAft>
            </a:pPr>
            <a:endParaRPr lang="en-US" b="1">
              <a:solidFill>
                <a:srgbClr val="000000"/>
              </a:solidFill>
              <a:cs typeface="Arial" pitchFamily="34" charset="0"/>
            </a:endParaRPr>
          </a:p>
        </p:txBody>
      </p:sp>
      <p:sp>
        <p:nvSpPr>
          <p:cNvPr id="6" name="AutoShape 16">
            <a:extLst>
              <a:ext uri="{FF2B5EF4-FFF2-40B4-BE49-F238E27FC236}">
                <a16:creationId xmlns:a16="http://schemas.microsoft.com/office/drawing/2014/main" id="{FF8EFBA7-54AD-46EC-937D-436E43AEF9A6}"/>
              </a:ext>
            </a:extLst>
          </p:cNvPr>
          <p:cNvSpPr>
            <a:spLocks/>
          </p:cNvSpPr>
          <p:nvPr/>
        </p:nvSpPr>
        <p:spPr bwMode="auto">
          <a:xfrm rot="-5400000">
            <a:off x="2429050" y="2393480"/>
            <a:ext cx="322262" cy="1872206"/>
          </a:xfrm>
          <a:prstGeom prst="leftBrace">
            <a:avLst>
              <a:gd name="adj1" fmla="val 40025"/>
              <a:gd name="adj2" fmla="val 50000"/>
            </a:avLst>
          </a:prstGeom>
          <a:noFill/>
          <a:ln w="9525">
            <a:solidFill>
              <a:srgbClr val="000000"/>
            </a:solidFill>
            <a:round/>
            <a:headEnd/>
            <a:tailEnd/>
          </a:ln>
        </p:spPr>
        <p:txBody>
          <a:bodyPr rot="10800000" wrap="none" anchor="ctr"/>
          <a:lstStyle/>
          <a:p>
            <a:pPr algn="ctr" fontAlgn="base">
              <a:spcBef>
                <a:spcPct val="0"/>
              </a:spcBef>
              <a:spcAft>
                <a:spcPct val="0"/>
              </a:spcAft>
            </a:pPr>
            <a:endParaRPr lang="en-US" b="1">
              <a:solidFill>
                <a:srgbClr val="000000"/>
              </a:solidFill>
              <a:cs typeface="Arial" pitchFamily="34" charset="0"/>
            </a:endParaRPr>
          </a:p>
        </p:txBody>
      </p:sp>
      <p:pic>
        <p:nvPicPr>
          <p:cNvPr id="7" name="Picture 21">
            <a:extLst>
              <a:ext uri="{FF2B5EF4-FFF2-40B4-BE49-F238E27FC236}">
                <a16:creationId xmlns:a16="http://schemas.microsoft.com/office/drawing/2014/main" id="{BEAAFFF6-E5A7-47D0-89D8-3A96B8A505F6}"/>
              </a:ext>
            </a:extLst>
          </p:cNvPr>
          <p:cNvPicPr>
            <a:picLocks noChangeAspect="1" noChangeArrowheads="1"/>
          </p:cNvPicPr>
          <p:nvPr/>
        </p:nvPicPr>
        <p:blipFill>
          <a:blip r:embed="rId2" cstate="email"/>
          <a:srcRect/>
          <a:stretch>
            <a:fillRect/>
          </a:stretch>
        </p:blipFill>
        <p:spPr bwMode="auto">
          <a:xfrm>
            <a:off x="1798092" y="3672508"/>
            <a:ext cx="1485900" cy="457200"/>
          </a:xfrm>
          <a:prstGeom prst="rect">
            <a:avLst/>
          </a:prstGeom>
          <a:noFill/>
          <a:ln w="9525">
            <a:noFill/>
            <a:miter lim="800000"/>
            <a:headEnd/>
            <a:tailEnd/>
          </a:ln>
        </p:spPr>
      </p:pic>
      <p:sp>
        <p:nvSpPr>
          <p:cNvPr id="8" name="Oval 11">
            <a:extLst>
              <a:ext uri="{FF2B5EF4-FFF2-40B4-BE49-F238E27FC236}">
                <a16:creationId xmlns:a16="http://schemas.microsoft.com/office/drawing/2014/main" id="{B1C0C35B-02E3-42B7-A17F-8B0F5384FC05}"/>
              </a:ext>
            </a:extLst>
          </p:cNvPr>
          <p:cNvSpPr>
            <a:spLocks noChangeArrowheads="1"/>
          </p:cNvSpPr>
          <p:nvPr/>
        </p:nvSpPr>
        <p:spPr bwMode="auto">
          <a:xfrm>
            <a:off x="1726084" y="2520380"/>
            <a:ext cx="703394" cy="649288"/>
          </a:xfrm>
          <a:prstGeom prst="ellipse">
            <a:avLst/>
          </a:prstGeom>
          <a:solidFill>
            <a:srgbClr val="FFCC00"/>
          </a:solidFill>
          <a:ln w="9525">
            <a:solidFill>
              <a:schemeClr val="tx1"/>
            </a:solidFill>
            <a:round/>
            <a:headEnd/>
            <a:tailEnd/>
          </a:ln>
        </p:spPr>
        <p:txBody>
          <a:bodyPr wrap="none" anchor="ctr"/>
          <a:lstStyle/>
          <a:p>
            <a:pPr algn="ctr" fontAlgn="base">
              <a:spcBef>
                <a:spcPct val="0"/>
              </a:spcBef>
              <a:spcAft>
                <a:spcPct val="0"/>
              </a:spcAft>
            </a:pPr>
            <a:r>
              <a:rPr lang="fr-FR" sz="1000" b="1">
                <a:solidFill>
                  <a:srgbClr val="000000"/>
                </a:solidFill>
                <a:cs typeface="Arial" pitchFamily="34" charset="0"/>
              </a:rPr>
              <a:t>AZOTE</a:t>
            </a:r>
          </a:p>
        </p:txBody>
      </p:sp>
      <p:sp>
        <p:nvSpPr>
          <p:cNvPr id="9" name="Oval 9">
            <a:extLst>
              <a:ext uri="{FF2B5EF4-FFF2-40B4-BE49-F238E27FC236}">
                <a16:creationId xmlns:a16="http://schemas.microsoft.com/office/drawing/2014/main" id="{28FDAAD1-9243-4FEF-B249-B2D561125B51}"/>
              </a:ext>
            </a:extLst>
          </p:cNvPr>
          <p:cNvSpPr>
            <a:spLocks noChangeArrowheads="1"/>
          </p:cNvSpPr>
          <p:nvPr/>
        </p:nvSpPr>
        <p:spPr bwMode="auto">
          <a:xfrm>
            <a:off x="2662188" y="2592388"/>
            <a:ext cx="703395" cy="649288"/>
          </a:xfrm>
          <a:prstGeom prst="ellipse">
            <a:avLst/>
          </a:prstGeom>
          <a:solidFill>
            <a:srgbClr val="FFCC00"/>
          </a:solidFill>
          <a:ln w="9525">
            <a:solidFill>
              <a:schemeClr val="tx1"/>
            </a:solidFill>
            <a:round/>
            <a:headEnd/>
            <a:tailEnd/>
          </a:ln>
        </p:spPr>
        <p:txBody>
          <a:bodyPr wrap="none" anchor="ctr"/>
          <a:lstStyle/>
          <a:p>
            <a:pPr algn="ctr" fontAlgn="base">
              <a:spcBef>
                <a:spcPct val="0"/>
              </a:spcBef>
              <a:spcAft>
                <a:spcPct val="0"/>
              </a:spcAft>
            </a:pPr>
            <a:r>
              <a:rPr lang="fr-FR" sz="1000" b="1">
                <a:solidFill>
                  <a:srgbClr val="000000"/>
                </a:solidFill>
                <a:cs typeface="Arial" pitchFamily="34" charset="0"/>
              </a:rPr>
              <a:t>GAZ</a:t>
            </a:r>
          </a:p>
          <a:p>
            <a:pPr algn="ctr" fontAlgn="base">
              <a:spcBef>
                <a:spcPct val="0"/>
              </a:spcBef>
              <a:spcAft>
                <a:spcPct val="0"/>
              </a:spcAft>
            </a:pPr>
            <a:r>
              <a:rPr lang="fr-FR" sz="1000" b="1">
                <a:solidFill>
                  <a:srgbClr val="000000"/>
                </a:solidFill>
                <a:cs typeface="Arial" pitchFamily="34" charset="0"/>
              </a:rPr>
              <a:t>NATUREL</a:t>
            </a:r>
          </a:p>
        </p:txBody>
      </p:sp>
      <p:sp>
        <p:nvSpPr>
          <p:cNvPr id="10" name="Oval 6">
            <a:extLst>
              <a:ext uri="{FF2B5EF4-FFF2-40B4-BE49-F238E27FC236}">
                <a16:creationId xmlns:a16="http://schemas.microsoft.com/office/drawing/2014/main" id="{06FF071B-0B6B-4C05-A8CC-42A4384EF609}"/>
              </a:ext>
            </a:extLst>
          </p:cNvPr>
          <p:cNvSpPr>
            <a:spLocks noChangeArrowheads="1"/>
          </p:cNvSpPr>
          <p:nvPr/>
        </p:nvSpPr>
        <p:spPr bwMode="auto">
          <a:xfrm>
            <a:off x="1712447" y="4608312"/>
            <a:ext cx="703394" cy="649288"/>
          </a:xfrm>
          <a:prstGeom prst="ellipse">
            <a:avLst/>
          </a:prstGeom>
          <a:solidFill>
            <a:srgbClr val="FFCC00"/>
          </a:solidFill>
          <a:ln w="9525">
            <a:solidFill>
              <a:schemeClr val="tx1"/>
            </a:solidFill>
            <a:round/>
            <a:headEnd/>
            <a:tailEnd/>
          </a:ln>
        </p:spPr>
        <p:txBody>
          <a:bodyPr wrap="none" anchor="ctr"/>
          <a:lstStyle/>
          <a:p>
            <a:pPr algn="ctr" fontAlgn="base">
              <a:spcBef>
                <a:spcPct val="0"/>
              </a:spcBef>
              <a:spcAft>
                <a:spcPct val="0"/>
              </a:spcAft>
            </a:pPr>
            <a:r>
              <a:rPr lang="fr-FR" sz="1400" b="1">
                <a:solidFill>
                  <a:srgbClr val="000000"/>
                </a:solidFill>
                <a:cs typeface="Arial" pitchFamily="34" charset="0"/>
              </a:rPr>
              <a:t>Gaz </a:t>
            </a:r>
          </a:p>
          <a:p>
            <a:pPr algn="ctr" fontAlgn="base">
              <a:spcBef>
                <a:spcPct val="0"/>
              </a:spcBef>
              <a:spcAft>
                <a:spcPct val="0"/>
              </a:spcAft>
            </a:pPr>
            <a:r>
              <a:rPr lang="fr-FR" sz="1400" b="1">
                <a:solidFill>
                  <a:srgbClr val="000000"/>
                </a:solidFill>
                <a:cs typeface="Arial" pitchFamily="34" charset="0"/>
              </a:rPr>
              <a:t>Coke</a:t>
            </a:r>
          </a:p>
        </p:txBody>
      </p:sp>
      <p:sp>
        <p:nvSpPr>
          <p:cNvPr id="11" name="Oval 8">
            <a:extLst>
              <a:ext uri="{FF2B5EF4-FFF2-40B4-BE49-F238E27FC236}">
                <a16:creationId xmlns:a16="http://schemas.microsoft.com/office/drawing/2014/main" id="{D4E0105B-EDCC-4FBD-99A5-CFFAC5C1C8EC}"/>
              </a:ext>
            </a:extLst>
          </p:cNvPr>
          <p:cNvSpPr>
            <a:spLocks noChangeArrowheads="1"/>
          </p:cNvSpPr>
          <p:nvPr/>
        </p:nvSpPr>
        <p:spPr bwMode="auto">
          <a:xfrm>
            <a:off x="2792567" y="4608312"/>
            <a:ext cx="703394" cy="649288"/>
          </a:xfrm>
          <a:prstGeom prst="ellipse">
            <a:avLst/>
          </a:prstGeom>
          <a:solidFill>
            <a:srgbClr val="FFCC00"/>
          </a:solidFill>
          <a:ln w="9525">
            <a:solidFill>
              <a:schemeClr val="tx1"/>
            </a:solidFill>
            <a:round/>
            <a:headEnd/>
            <a:tailEnd/>
          </a:ln>
        </p:spPr>
        <p:txBody>
          <a:bodyPr wrap="none" anchor="ctr"/>
          <a:lstStyle/>
          <a:p>
            <a:pPr algn="ctr" fontAlgn="base">
              <a:spcBef>
                <a:spcPct val="0"/>
              </a:spcBef>
              <a:spcAft>
                <a:spcPct val="0"/>
              </a:spcAft>
            </a:pPr>
            <a:r>
              <a:rPr lang="fr-FR" sz="1400" b="1">
                <a:solidFill>
                  <a:srgbClr val="000000"/>
                </a:solidFill>
                <a:cs typeface="Arial" pitchFamily="34" charset="0"/>
              </a:rPr>
              <a:t>CO</a:t>
            </a:r>
          </a:p>
        </p:txBody>
      </p:sp>
      <p:sp>
        <p:nvSpPr>
          <p:cNvPr id="13" name="ZoneTexte 12">
            <a:extLst>
              <a:ext uri="{FF2B5EF4-FFF2-40B4-BE49-F238E27FC236}">
                <a16:creationId xmlns:a16="http://schemas.microsoft.com/office/drawing/2014/main" id="{9D1744F4-7973-4BB3-A2A7-9A31B4D1E57E}"/>
              </a:ext>
            </a:extLst>
          </p:cNvPr>
          <p:cNvSpPr txBox="1"/>
          <p:nvPr/>
        </p:nvSpPr>
        <p:spPr>
          <a:xfrm>
            <a:off x="1654078" y="730530"/>
            <a:ext cx="2791693" cy="1384995"/>
          </a:xfrm>
          <a:prstGeom prst="rect">
            <a:avLst/>
          </a:prstGeom>
          <a:noFill/>
        </p:spPr>
        <p:txBody>
          <a:bodyPr wrap="square" rtlCol="0">
            <a:spAutoFit/>
          </a:bodyPr>
          <a:lstStyle/>
          <a:p>
            <a:r>
              <a:rPr lang="fr-FR" sz="1400" b="1" u="sng"/>
              <a:t>Atelier fours à brames: </a:t>
            </a:r>
          </a:p>
          <a:p>
            <a:endParaRPr lang="fr-FR" sz="1400"/>
          </a:p>
          <a:p>
            <a:pPr marL="285750" indent="-285750">
              <a:buFontTx/>
              <a:buChar char="-"/>
            </a:pPr>
            <a:r>
              <a:rPr lang="fr-FR" sz="1400"/>
              <a:t>Gaz coke 5 à 7% de CO</a:t>
            </a:r>
          </a:p>
          <a:p>
            <a:pPr marL="285750" indent="-285750">
              <a:buFontTx/>
              <a:buChar char="-"/>
            </a:pPr>
            <a:r>
              <a:rPr lang="fr-FR" sz="1400"/>
              <a:t> CO</a:t>
            </a:r>
          </a:p>
          <a:p>
            <a:pPr marL="285750" indent="-285750">
              <a:buFontTx/>
              <a:buChar char="-"/>
            </a:pPr>
            <a:r>
              <a:rPr lang="fr-FR" sz="1400"/>
              <a:t>Azote</a:t>
            </a:r>
          </a:p>
          <a:p>
            <a:pPr marL="285750" indent="-285750">
              <a:buFontTx/>
              <a:buChar char="-"/>
            </a:pPr>
            <a:r>
              <a:rPr lang="fr-FR" sz="1400"/>
              <a:t>Gaz naturel</a:t>
            </a:r>
          </a:p>
        </p:txBody>
      </p:sp>
      <p:graphicFrame>
        <p:nvGraphicFramePr>
          <p:cNvPr id="15" name="Tableau 14">
            <a:extLst>
              <a:ext uri="{FF2B5EF4-FFF2-40B4-BE49-F238E27FC236}">
                <a16:creationId xmlns:a16="http://schemas.microsoft.com/office/drawing/2014/main" id="{7E4B99E0-A950-4768-8D00-2BFE1E845642}"/>
              </a:ext>
            </a:extLst>
          </p:cNvPr>
          <p:cNvGraphicFramePr>
            <a:graphicFrameLocks noGrp="1"/>
          </p:cNvGraphicFramePr>
          <p:nvPr>
            <p:extLst>
              <p:ext uri="{D42A27DB-BD31-4B8C-83A1-F6EECF244321}">
                <p14:modId xmlns:p14="http://schemas.microsoft.com/office/powerpoint/2010/main" val="295161051"/>
              </p:ext>
            </p:extLst>
          </p:nvPr>
        </p:nvGraphicFramePr>
        <p:xfrm>
          <a:off x="5863683" y="2685585"/>
          <a:ext cx="5313470" cy="2743200"/>
        </p:xfrm>
        <a:graphic>
          <a:graphicData uri="http://schemas.openxmlformats.org/drawingml/2006/table">
            <a:tbl>
              <a:tblPr firstRow="1" bandRow="1">
                <a:tableStyleId>{5C22544A-7EE6-4342-B048-85BDC9FD1C3A}</a:tableStyleId>
              </a:tblPr>
              <a:tblGrid>
                <a:gridCol w="2656735">
                  <a:extLst>
                    <a:ext uri="{9D8B030D-6E8A-4147-A177-3AD203B41FA5}">
                      <a16:colId xmlns:a16="http://schemas.microsoft.com/office/drawing/2014/main" val="989257450"/>
                    </a:ext>
                  </a:extLst>
                </a:gridCol>
                <a:gridCol w="2656735">
                  <a:extLst>
                    <a:ext uri="{9D8B030D-6E8A-4147-A177-3AD203B41FA5}">
                      <a16:colId xmlns:a16="http://schemas.microsoft.com/office/drawing/2014/main" val="168495065"/>
                    </a:ext>
                  </a:extLst>
                </a:gridCol>
              </a:tblGrid>
              <a:tr h="260499">
                <a:tc>
                  <a:txBody>
                    <a:bodyPr/>
                    <a:lstStyle/>
                    <a:p>
                      <a:r>
                        <a:rPr lang="fr-FR" sz="1800"/>
                        <a:t>Teneur en CO</a:t>
                      </a:r>
                    </a:p>
                  </a:txBody>
                  <a:tcPr marL="99060" marR="99060"/>
                </a:tc>
                <a:tc>
                  <a:txBody>
                    <a:bodyPr/>
                    <a:lstStyle/>
                    <a:p>
                      <a:r>
                        <a:rPr lang="fr-FR" sz="1800"/>
                        <a:t>Les symptômes associés</a:t>
                      </a:r>
                    </a:p>
                  </a:txBody>
                  <a:tcPr marL="99060" marR="99060"/>
                </a:tc>
                <a:extLst>
                  <a:ext uri="{0D108BD9-81ED-4DB2-BD59-A6C34878D82A}">
                    <a16:rowId xmlns:a16="http://schemas.microsoft.com/office/drawing/2014/main" val="1987593674"/>
                  </a:ext>
                </a:extLst>
              </a:tr>
              <a:tr h="260499">
                <a:tc>
                  <a:txBody>
                    <a:bodyPr/>
                    <a:lstStyle/>
                    <a:p>
                      <a:pPr algn="ctr"/>
                      <a:r>
                        <a:rPr lang="fr-FR" sz="1800" b="1"/>
                        <a:t>100 ppm</a:t>
                      </a:r>
                    </a:p>
                  </a:txBody>
                  <a:tcPr marL="99060" marR="99060"/>
                </a:tc>
                <a:tc>
                  <a:txBody>
                    <a:bodyPr/>
                    <a:lstStyle/>
                    <a:p>
                      <a:pPr marL="274320" indent="0"/>
                      <a:r>
                        <a:rPr lang="fr-FR" sz="1800">
                          <a:solidFill>
                            <a:srgbClr val="070219"/>
                          </a:solidFill>
                        </a:rPr>
                        <a:t>Maux de tête</a:t>
                      </a:r>
                    </a:p>
                  </a:txBody>
                  <a:tcPr marL="99060" marR="99060"/>
                </a:tc>
                <a:extLst>
                  <a:ext uri="{0D108BD9-81ED-4DB2-BD59-A6C34878D82A}">
                    <a16:rowId xmlns:a16="http://schemas.microsoft.com/office/drawing/2014/main" val="1341681672"/>
                  </a:ext>
                </a:extLst>
              </a:tr>
              <a:tr h="442848">
                <a:tc>
                  <a:txBody>
                    <a:bodyPr/>
                    <a:lstStyle/>
                    <a:p>
                      <a:pPr algn="ctr"/>
                      <a:r>
                        <a:rPr lang="fr-FR" sz="1800" b="1"/>
                        <a:t>500 ppm</a:t>
                      </a:r>
                    </a:p>
                  </a:txBody>
                  <a:tcPr marL="99060" marR="99060"/>
                </a:tc>
                <a:tc>
                  <a:txBody>
                    <a:bodyPr/>
                    <a:lstStyle/>
                    <a:p>
                      <a:pPr marL="0" indent="274320"/>
                      <a:r>
                        <a:rPr lang="fr-FR" sz="1800">
                          <a:solidFill>
                            <a:srgbClr val="070219"/>
                          </a:solidFill>
                        </a:rPr>
                        <a:t>Violents maux de tête, bourdonnements,</a:t>
                      </a:r>
                      <a:r>
                        <a:rPr lang="fr-FR" sz="1800" baseline="0">
                          <a:solidFill>
                            <a:srgbClr val="070219"/>
                          </a:solidFill>
                        </a:rPr>
                        <a:t> vertiges</a:t>
                      </a:r>
                      <a:endParaRPr lang="fr-FR" sz="1800">
                        <a:solidFill>
                          <a:srgbClr val="070219"/>
                        </a:solidFill>
                      </a:endParaRPr>
                    </a:p>
                  </a:txBody>
                  <a:tcPr marL="99060" marR="99060"/>
                </a:tc>
                <a:extLst>
                  <a:ext uri="{0D108BD9-81ED-4DB2-BD59-A6C34878D82A}">
                    <a16:rowId xmlns:a16="http://schemas.microsoft.com/office/drawing/2014/main" val="2548469688"/>
                  </a:ext>
                </a:extLst>
              </a:tr>
              <a:tr h="260499">
                <a:tc>
                  <a:txBody>
                    <a:bodyPr/>
                    <a:lstStyle/>
                    <a:p>
                      <a:pPr algn="ctr"/>
                      <a:r>
                        <a:rPr lang="fr-FR" sz="1800" b="1"/>
                        <a:t>1000 ppm</a:t>
                      </a:r>
                    </a:p>
                  </a:txBody>
                  <a:tcPr marL="99060" marR="99060"/>
                </a:tc>
                <a:tc>
                  <a:txBody>
                    <a:bodyPr/>
                    <a:lstStyle/>
                    <a:p>
                      <a:pPr marL="0" indent="274320"/>
                      <a:r>
                        <a:rPr lang="fr-FR" sz="1800">
                          <a:solidFill>
                            <a:srgbClr val="070219"/>
                          </a:solidFill>
                        </a:rPr>
                        <a:t>Syncope</a:t>
                      </a:r>
                    </a:p>
                  </a:txBody>
                  <a:tcPr marL="99060" marR="99060"/>
                </a:tc>
                <a:extLst>
                  <a:ext uri="{0D108BD9-81ED-4DB2-BD59-A6C34878D82A}">
                    <a16:rowId xmlns:a16="http://schemas.microsoft.com/office/drawing/2014/main" val="681131972"/>
                  </a:ext>
                </a:extLst>
              </a:tr>
              <a:tr h="260499">
                <a:tc>
                  <a:txBody>
                    <a:bodyPr/>
                    <a:lstStyle/>
                    <a:p>
                      <a:pPr algn="ctr"/>
                      <a:r>
                        <a:rPr lang="fr-FR" sz="1800" b="1"/>
                        <a:t>2000 ppm</a:t>
                      </a:r>
                    </a:p>
                  </a:txBody>
                  <a:tcPr marL="99060" marR="99060"/>
                </a:tc>
                <a:tc>
                  <a:txBody>
                    <a:bodyPr/>
                    <a:lstStyle/>
                    <a:p>
                      <a:pPr marL="0" indent="274320"/>
                      <a:r>
                        <a:rPr lang="fr-FR" sz="1800">
                          <a:solidFill>
                            <a:srgbClr val="070219"/>
                          </a:solidFill>
                        </a:rPr>
                        <a:t>Coma, mort</a:t>
                      </a:r>
                    </a:p>
                  </a:txBody>
                  <a:tcPr marL="99060" marR="99060"/>
                </a:tc>
                <a:extLst>
                  <a:ext uri="{0D108BD9-81ED-4DB2-BD59-A6C34878D82A}">
                    <a16:rowId xmlns:a16="http://schemas.microsoft.com/office/drawing/2014/main" val="2649108526"/>
                  </a:ext>
                </a:extLst>
              </a:tr>
              <a:tr h="260499">
                <a:tc>
                  <a:txBody>
                    <a:bodyPr/>
                    <a:lstStyle/>
                    <a:p>
                      <a:pPr algn="ctr"/>
                      <a:r>
                        <a:rPr lang="fr-FR" sz="1800" b="1"/>
                        <a:t>5000 ppm</a:t>
                      </a:r>
                    </a:p>
                  </a:txBody>
                  <a:tcPr marL="99060" marR="99060"/>
                </a:tc>
                <a:tc>
                  <a:txBody>
                    <a:bodyPr/>
                    <a:lstStyle/>
                    <a:p>
                      <a:pPr marL="0" indent="274320"/>
                      <a:r>
                        <a:rPr lang="fr-FR" sz="1800">
                          <a:solidFill>
                            <a:srgbClr val="070219"/>
                          </a:solidFill>
                        </a:rPr>
                        <a:t>Mort foudroyante</a:t>
                      </a:r>
                    </a:p>
                  </a:txBody>
                  <a:tcPr marL="99060" marR="99060"/>
                </a:tc>
                <a:extLst>
                  <a:ext uri="{0D108BD9-81ED-4DB2-BD59-A6C34878D82A}">
                    <a16:rowId xmlns:a16="http://schemas.microsoft.com/office/drawing/2014/main" val="3007343179"/>
                  </a:ext>
                </a:extLst>
              </a:tr>
            </a:tbl>
          </a:graphicData>
        </a:graphic>
      </p:graphicFrame>
      <p:sp>
        <p:nvSpPr>
          <p:cNvPr id="16" name="ZoneTexte 15">
            <a:extLst>
              <a:ext uri="{FF2B5EF4-FFF2-40B4-BE49-F238E27FC236}">
                <a16:creationId xmlns:a16="http://schemas.microsoft.com/office/drawing/2014/main" id="{693C7F2A-F120-46EB-92E6-4E7525CC8C0E}"/>
              </a:ext>
            </a:extLst>
          </p:cNvPr>
          <p:cNvSpPr txBox="1"/>
          <p:nvPr/>
        </p:nvSpPr>
        <p:spPr>
          <a:xfrm>
            <a:off x="5167618" y="1221250"/>
            <a:ext cx="5829602" cy="1600438"/>
          </a:xfrm>
          <a:prstGeom prst="rect">
            <a:avLst/>
          </a:prstGeom>
          <a:noFill/>
        </p:spPr>
        <p:txBody>
          <a:bodyPr wrap="square" rtlCol="0">
            <a:spAutoFit/>
          </a:bodyPr>
          <a:lstStyle/>
          <a:p>
            <a:pPr algn="ctr"/>
            <a:r>
              <a:rPr lang="fr-FR" sz="1600" b="1"/>
              <a:t>Le monoxyde de carbone : un poison!</a:t>
            </a:r>
            <a:endParaRPr lang="fr-FR" sz="1600"/>
          </a:p>
          <a:p>
            <a:pPr marL="285750" indent="-285750">
              <a:buFontTx/>
              <a:buChar char="-"/>
            </a:pPr>
            <a:r>
              <a:rPr lang="fr-FR" sz="1600"/>
              <a:t>Sournois : incolore, inodore, insipide toxique à très faibles doses</a:t>
            </a:r>
          </a:p>
          <a:p>
            <a:pPr marL="285750" indent="-285750">
              <a:buFontTx/>
              <a:buChar char="-"/>
            </a:pPr>
            <a:r>
              <a:rPr lang="fr-FR" sz="1600"/>
              <a:t>Très grande affinité (200 fois &gt; O2) pour l’hémoglobine qui devient incapable de transporter l’Oxygène dans l’organisme symptômes (selon concentration et durée d’exposition) </a:t>
            </a:r>
          </a:p>
          <a:p>
            <a:endParaRPr lang="fr-FR"/>
          </a:p>
        </p:txBody>
      </p:sp>
      <p:pic>
        <p:nvPicPr>
          <p:cNvPr id="19" name="Image 18">
            <a:extLst>
              <a:ext uri="{FF2B5EF4-FFF2-40B4-BE49-F238E27FC236}">
                <a16:creationId xmlns:a16="http://schemas.microsoft.com/office/drawing/2014/main" id="{B417065B-F050-4F88-A1A3-F4FB1C146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8209" y="261039"/>
            <a:ext cx="1836133" cy="772803"/>
          </a:xfrm>
          <a:prstGeom prst="rect">
            <a:avLst/>
          </a:prstGeom>
        </p:spPr>
      </p:pic>
      <p:sp>
        <p:nvSpPr>
          <p:cNvPr id="20" name="ZoneTexte 19">
            <a:extLst>
              <a:ext uri="{FF2B5EF4-FFF2-40B4-BE49-F238E27FC236}">
                <a16:creationId xmlns:a16="http://schemas.microsoft.com/office/drawing/2014/main" id="{74980DE4-8D1D-40B5-90BC-597FD0611E87}"/>
              </a:ext>
            </a:extLst>
          </p:cNvPr>
          <p:cNvSpPr txBox="1"/>
          <p:nvPr/>
        </p:nvSpPr>
        <p:spPr>
          <a:xfrm>
            <a:off x="2187675" y="6352918"/>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4" name="Espace réservé de la date 13">
            <a:extLst>
              <a:ext uri="{FF2B5EF4-FFF2-40B4-BE49-F238E27FC236}">
                <a16:creationId xmlns:a16="http://schemas.microsoft.com/office/drawing/2014/main" id="{38A5D6FC-5ABE-40F3-AB1D-3799BC723067}"/>
              </a:ext>
            </a:extLst>
          </p:cNvPr>
          <p:cNvSpPr>
            <a:spLocks noGrp="1"/>
          </p:cNvSpPr>
          <p:nvPr>
            <p:ph type="dt" sz="half" idx="10"/>
          </p:nvPr>
        </p:nvSpPr>
        <p:spPr>
          <a:xfrm>
            <a:off x="210009" y="6415966"/>
            <a:ext cx="2472271" cy="365125"/>
          </a:xfrm>
        </p:spPr>
        <p:txBody>
          <a:bodyPr/>
          <a:lstStyle/>
          <a:p>
            <a:fld id="{FEA1654A-53B9-48ED-996A-E46915FE420F}" type="datetime1">
              <a:rPr lang="fr-FR" smtClean="0"/>
              <a:t>27/03/2024</a:t>
            </a:fld>
            <a:endParaRPr lang="fr-FR"/>
          </a:p>
        </p:txBody>
      </p:sp>
      <p:sp>
        <p:nvSpPr>
          <p:cNvPr id="17" name="Espace réservé du numéro de diapositive 16">
            <a:extLst>
              <a:ext uri="{FF2B5EF4-FFF2-40B4-BE49-F238E27FC236}">
                <a16:creationId xmlns:a16="http://schemas.microsoft.com/office/drawing/2014/main" id="{27FFAAA3-D19E-4AC6-9AE5-57DA83E2BB32}"/>
              </a:ext>
            </a:extLst>
          </p:cNvPr>
          <p:cNvSpPr>
            <a:spLocks noGrp="1"/>
          </p:cNvSpPr>
          <p:nvPr>
            <p:ph type="sldNum" sz="quarter" idx="12"/>
          </p:nvPr>
        </p:nvSpPr>
        <p:spPr/>
        <p:txBody>
          <a:bodyPr/>
          <a:lstStyle/>
          <a:p>
            <a:fld id="{3746BD9C-EB79-4C44-A661-EB129AA754D7}" type="slidenum">
              <a:rPr lang="fr-FR" smtClean="0"/>
              <a:t>56</a:t>
            </a:fld>
            <a:endParaRPr lang="fr-FR"/>
          </a:p>
        </p:txBody>
      </p:sp>
      <p:sp>
        <p:nvSpPr>
          <p:cNvPr id="21" name="ZoneTexte 20">
            <a:extLst>
              <a:ext uri="{FF2B5EF4-FFF2-40B4-BE49-F238E27FC236}">
                <a16:creationId xmlns:a16="http://schemas.microsoft.com/office/drawing/2014/main" id="{DAFF7180-E3C0-4E28-8EA4-8795746834E0}"/>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6217813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ADD871-13AF-41FD-A88F-75538E750EF1}"/>
              </a:ext>
            </a:extLst>
          </p:cNvPr>
          <p:cNvSpPr/>
          <p:nvPr/>
        </p:nvSpPr>
        <p:spPr>
          <a:xfrm>
            <a:off x="3972646" y="368787"/>
            <a:ext cx="3651962" cy="488211"/>
          </a:xfrm>
          <a:prstGeom prst="rect">
            <a:avLst/>
          </a:prstGeom>
        </p:spPr>
        <p:txBody>
          <a:bodyPr wrap="none">
            <a:spAutoFit/>
          </a:bodyPr>
          <a:lstStyle/>
          <a:p>
            <a:pPr lvl="0" defTabSz="914400" eaLnBrk="0" fontAlgn="base" hangingPunct="0">
              <a:lnSpc>
                <a:spcPct val="85000"/>
              </a:lnSpc>
              <a:spcBef>
                <a:spcPct val="0"/>
              </a:spcBef>
              <a:spcAft>
                <a:spcPct val="0"/>
              </a:spcAft>
              <a:defRPr/>
            </a:pPr>
            <a:r>
              <a:rPr lang="fr-FR" sz="3000" b="1" kern="0">
                <a:solidFill>
                  <a:srgbClr val="002060"/>
                </a:solidFill>
              </a:rPr>
              <a:t>Risque Azote : Anoxie</a:t>
            </a:r>
          </a:p>
        </p:txBody>
      </p:sp>
      <p:sp>
        <p:nvSpPr>
          <p:cNvPr id="3" name="Rectangle 2">
            <a:extLst>
              <a:ext uri="{FF2B5EF4-FFF2-40B4-BE49-F238E27FC236}">
                <a16:creationId xmlns:a16="http://schemas.microsoft.com/office/drawing/2014/main" id="{7354722F-E13A-46BF-A626-E1D1C7A63F25}"/>
              </a:ext>
            </a:extLst>
          </p:cNvPr>
          <p:cNvSpPr/>
          <p:nvPr/>
        </p:nvSpPr>
        <p:spPr>
          <a:xfrm>
            <a:off x="237521" y="1205141"/>
            <a:ext cx="6192688" cy="1320361"/>
          </a:xfrm>
          <a:prstGeom prst="rect">
            <a:avLst/>
          </a:prstGeom>
        </p:spPr>
        <p:txBody>
          <a:bodyPr wrap="square">
            <a:spAutoFit/>
          </a:bodyPr>
          <a:lstStyle/>
          <a:p>
            <a:pPr marL="542925" lvl="1" indent="-293688" algn="just" eaLnBrk="1" hangingPunct="1">
              <a:spcBef>
                <a:spcPct val="20000"/>
              </a:spcBef>
              <a:buClr>
                <a:srgbClr val="9C1F2E"/>
              </a:buClr>
              <a:buSzPts val="1700"/>
              <a:buFont typeface="Arial" charset="0"/>
              <a:buChar char="•"/>
            </a:pPr>
            <a:r>
              <a:rPr lang="fr-FR" sz="1900"/>
              <a:t>L’azote est partout sur les fours (en cave F3, zone sécheurs, planchers gaz, voute…)</a:t>
            </a:r>
          </a:p>
          <a:p>
            <a:pPr marL="542925" lvl="1" indent="-293688" algn="just" eaLnBrk="1" hangingPunct="1">
              <a:spcBef>
                <a:spcPct val="20000"/>
              </a:spcBef>
              <a:buClr>
                <a:srgbClr val="9C1F2E"/>
              </a:buClr>
              <a:buSzPts val="1700"/>
              <a:buFont typeface="Arial" charset="0"/>
              <a:buChar char="•"/>
            </a:pPr>
            <a:r>
              <a:rPr lang="fr-FR" sz="1900"/>
              <a:t>Lors des arrêts four ou en cas de défaillance, les fours sont inertés avec de l’azote</a:t>
            </a:r>
          </a:p>
        </p:txBody>
      </p:sp>
      <p:sp>
        <p:nvSpPr>
          <p:cNvPr id="4" name="ZoneTexte 3">
            <a:extLst>
              <a:ext uri="{FF2B5EF4-FFF2-40B4-BE49-F238E27FC236}">
                <a16:creationId xmlns:a16="http://schemas.microsoft.com/office/drawing/2014/main" id="{20BB8D47-E47E-4D42-8D7C-4FD53528F575}"/>
              </a:ext>
            </a:extLst>
          </p:cNvPr>
          <p:cNvSpPr txBox="1"/>
          <p:nvPr/>
        </p:nvSpPr>
        <p:spPr>
          <a:xfrm>
            <a:off x="7851262" y="1495989"/>
            <a:ext cx="3876548" cy="369332"/>
          </a:xfrm>
          <a:prstGeom prst="rect">
            <a:avLst/>
          </a:prstGeom>
          <a:noFill/>
          <a:ln w="28575">
            <a:solidFill>
              <a:srgbClr val="000099"/>
            </a:solidFill>
          </a:ln>
        </p:spPr>
        <p:txBody>
          <a:bodyPr wrap="square" rtlCol="0">
            <a:spAutoFit/>
          </a:bodyPr>
          <a:lstStyle/>
          <a:p>
            <a:r>
              <a:rPr lang="fr-FR"/>
              <a:t>Détecteur oxygène (O2) indispensable!!</a:t>
            </a:r>
          </a:p>
        </p:txBody>
      </p:sp>
      <p:sp>
        <p:nvSpPr>
          <p:cNvPr id="5" name="Flèche : droite 4">
            <a:extLst>
              <a:ext uri="{FF2B5EF4-FFF2-40B4-BE49-F238E27FC236}">
                <a16:creationId xmlns:a16="http://schemas.microsoft.com/office/drawing/2014/main" id="{27E1A6C6-DD4B-48B7-8FF3-506EFDAE3718}"/>
              </a:ext>
            </a:extLst>
          </p:cNvPr>
          <p:cNvSpPr/>
          <p:nvPr/>
        </p:nvSpPr>
        <p:spPr>
          <a:xfrm>
            <a:off x="6792592" y="1577528"/>
            <a:ext cx="696286" cy="307536"/>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 bas 5">
            <a:extLst>
              <a:ext uri="{FF2B5EF4-FFF2-40B4-BE49-F238E27FC236}">
                <a16:creationId xmlns:a16="http://schemas.microsoft.com/office/drawing/2014/main" id="{32A5F004-B9DA-4DFB-A5D2-B3293AFE8CCC}"/>
              </a:ext>
            </a:extLst>
          </p:cNvPr>
          <p:cNvSpPr/>
          <p:nvPr/>
        </p:nvSpPr>
        <p:spPr>
          <a:xfrm>
            <a:off x="9668216" y="1970130"/>
            <a:ext cx="335560" cy="477081"/>
          </a:xfrm>
          <a:prstGeom prst="down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A7ED72D9-F623-4602-A5EC-C73E8516955F}"/>
              </a:ext>
            </a:extLst>
          </p:cNvPr>
          <p:cNvSpPr/>
          <p:nvPr/>
        </p:nvSpPr>
        <p:spPr>
          <a:xfrm>
            <a:off x="7501643" y="2436772"/>
            <a:ext cx="4109908" cy="369332"/>
          </a:xfrm>
          <a:prstGeom prst="rect">
            <a:avLst/>
          </a:prstGeom>
        </p:spPr>
        <p:txBody>
          <a:bodyPr wrap="none" lIns="91440" tIns="45720" rIns="91440" bIns="45720" anchor="t">
            <a:spAutoFit/>
          </a:bodyPr>
          <a:lstStyle/>
          <a:p>
            <a:r>
              <a:rPr lang="fr-FR">
                <a:solidFill>
                  <a:srgbClr val="FF0000"/>
                </a:solidFill>
              </a:rPr>
              <a:t>Nouveau paramétrage de détecteurs gaz </a:t>
            </a:r>
            <a:endParaRPr lang="fr-FR"/>
          </a:p>
        </p:txBody>
      </p:sp>
      <p:sp>
        <p:nvSpPr>
          <p:cNvPr id="9" name="ZoneTexte 8">
            <a:extLst>
              <a:ext uri="{FF2B5EF4-FFF2-40B4-BE49-F238E27FC236}">
                <a16:creationId xmlns:a16="http://schemas.microsoft.com/office/drawing/2014/main" id="{1871B6D6-F29A-45A6-A5C3-7324531D2CA0}"/>
              </a:ext>
            </a:extLst>
          </p:cNvPr>
          <p:cNvSpPr txBox="1"/>
          <p:nvPr/>
        </p:nvSpPr>
        <p:spPr>
          <a:xfrm>
            <a:off x="450235" y="2781993"/>
            <a:ext cx="3315330" cy="496996"/>
          </a:xfrm>
          <a:prstGeom prst="rect">
            <a:avLst/>
          </a:prstGeom>
          <a:noFill/>
        </p:spPr>
        <p:txBody>
          <a:bodyPr wrap="none" rtlCol="0">
            <a:spAutoFit/>
          </a:bodyPr>
          <a:lstStyle/>
          <a:p>
            <a:pPr algn="ctr">
              <a:lnSpc>
                <a:spcPct val="150000"/>
              </a:lnSpc>
            </a:pPr>
            <a:r>
              <a:rPr lang="fr-FR" sz="2000" b="1" i="1">
                <a:solidFill>
                  <a:srgbClr val="006600"/>
                </a:solidFill>
              </a:rPr>
              <a:t>1 réflexe unique et simple</a:t>
            </a:r>
          </a:p>
        </p:txBody>
      </p:sp>
      <p:pic>
        <p:nvPicPr>
          <p:cNvPr id="11" name="Picture 2" descr="Image associée">
            <a:hlinkClick r:id="rId2"/>
            <a:extLst>
              <a:ext uri="{FF2B5EF4-FFF2-40B4-BE49-F238E27FC236}">
                <a16:creationId xmlns:a16="http://schemas.microsoft.com/office/drawing/2014/main" id="{E47B58A6-9B5A-4039-AD93-9554B8567CB9}"/>
              </a:ext>
            </a:extLst>
          </p:cNvPr>
          <p:cNvPicPr>
            <a:picLocks noChangeAspect="1" noChangeArrowheads="1"/>
          </p:cNvPicPr>
          <p:nvPr/>
        </p:nvPicPr>
        <p:blipFill>
          <a:blip r:embed="rId3" cstate="print"/>
          <a:srcRect/>
          <a:stretch>
            <a:fillRect/>
          </a:stretch>
        </p:blipFill>
        <p:spPr bwMode="auto">
          <a:xfrm>
            <a:off x="886944" y="3278989"/>
            <a:ext cx="2185286" cy="2185286"/>
          </a:xfrm>
          <a:prstGeom prst="rect">
            <a:avLst/>
          </a:prstGeom>
          <a:noFill/>
        </p:spPr>
      </p:pic>
      <p:sp>
        <p:nvSpPr>
          <p:cNvPr id="12" name="ZoneTexte 11">
            <a:extLst>
              <a:ext uri="{FF2B5EF4-FFF2-40B4-BE49-F238E27FC236}">
                <a16:creationId xmlns:a16="http://schemas.microsoft.com/office/drawing/2014/main" id="{6DD45DD6-7E17-4B65-B045-FB5B45FD39F3}"/>
              </a:ext>
            </a:extLst>
          </p:cNvPr>
          <p:cNvSpPr txBox="1"/>
          <p:nvPr/>
        </p:nvSpPr>
        <p:spPr>
          <a:xfrm rot="443317">
            <a:off x="1278234" y="3524281"/>
            <a:ext cx="1763717" cy="584775"/>
          </a:xfrm>
          <a:prstGeom prst="rect">
            <a:avLst/>
          </a:prstGeom>
          <a:noFill/>
        </p:spPr>
        <p:txBody>
          <a:bodyPr wrap="square" rtlCol="0">
            <a:spAutoFit/>
          </a:bodyPr>
          <a:lstStyle/>
          <a:p>
            <a:r>
              <a:rPr lang="fr-FR" sz="1600" b="1">
                <a:solidFill>
                  <a:srgbClr val="1D9D13"/>
                </a:solidFill>
              </a:rPr>
              <a:t>L’alarme sonne</a:t>
            </a:r>
          </a:p>
          <a:p>
            <a:r>
              <a:rPr lang="fr-FR" sz="1600" b="1">
                <a:solidFill>
                  <a:srgbClr val="1D9D13"/>
                </a:solidFill>
              </a:rPr>
              <a:t>je quitte la zone</a:t>
            </a:r>
          </a:p>
        </p:txBody>
      </p:sp>
      <p:pic>
        <p:nvPicPr>
          <p:cNvPr id="14" name="Image 13">
            <a:extLst>
              <a:ext uri="{FF2B5EF4-FFF2-40B4-BE49-F238E27FC236}">
                <a16:creationId xmlns:a16="http://schemas.microsoft.com/office/drawing/2014/main" id="{4BBF7B2E-7785-47AF-9091-6627B200D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4232" y="213598"/>
            <a:ext cx="2355846" cy="991543"/>
          </a:xfrm>
          <a:prstGeom prst="rect">
            <a:avLst/>
          </a:prstGeom>
        </p:spPr>
      </p:pic>
      <p:sp>
        <p:nvSpPr>
          <p:cNvPr id="15" name="ZoneTexte 14">
            <a:extLst>
              <a:ext uri="{FF2B5EF4-FFF2-40B4-BE49-F238E27FC236}">
                <a16:creationId xmlns:a16="http://schemas.microsoft.com/office/drawing/2014/main" id="{1B7AEA81-8B92-4ED1-98B3-F2DEFED574A1}"/>
              </a:ext>
            </a:extLst>
          </p:cNvPr>
          <p:cNvSpPr txBox="1"/>
          <p:nvPr/>
        </p:nvSpPr>
        <p:spPr>
          <a:xfrm>
            <a:off x="208962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6" name="Espace réservé de la date 15">
            <a:extLst>
              <a:ext uri="{FF2B5EF4-FFF2-40B4-BE49-F238E27FC236}">
                <a16:creationId xmlns:a16="http://schemas.microsoft.com/office/drawing/2014/main" id="{CD4D778B-E225-4C0A-BB2B-3917E3AEDA9E}"/>
              </a:ext>
            </a:extLst>
          </p:cNvPr>
          <p:cNvSpPr>
            <a:spLocks noGrp="1"/>
          </p:cNvSpPr>
          <p:nvPr>
            <p:ph type="dt" sz="half" idx="10"/>
          </p:nvPr>
        </p:nvSpPr>
        <p:spPr>
          <a:xfrm>
            <a:off x="237521" y="6459503"/>
            <a:ext cx="2472271" cy="365125"/>
          </a:xfrm>
        </p:spPr>
        <p:txBody>
          <a:bodyPr/>
          <a:lstStyle/>
          <a:p>
            <a:fld id="{EADC6C85-C21C-4656-8A42-21948B689A28}" type="datetime1">
              <a:rPr lang="fr-FR" smtClean="0"/>
              <a:t>27/03/2024</a:t>
            </a:fld>
            <a:endParaRPr lang="fr-FR"/>
          </a:p>
        </p:txBody>
      </p:sp>
      <p:sp>
        <p:nvSpPr>
          <p:cNvPr id="17" name="Espace réservé du numéro de diapositive 16">
            <a:extLst>
              <a:ext uri="{FF2B5EF4-FFF2-40B4-BE49-F238E27FC236}">
                <a16:creationId xmlns:a16="http://schemas.microsoft.com/office/drawing/2014/main" id="{4ACAA18E-FB0E-49A9-A9B6-DA0AD03121A9}"/>
              </a:ext>
            </a:extLst>
          </p:cNvPr>
          <p:cNvSpPr>
            <a:spLocks noGrp="1"/>
          </p:cNvSpPr>
          <p:nvPr>
            <p:ph type="sldNum" sz="quarter" idx="12"/>
          </p:nvPr>
        </p:nvSpPr>
        <p:spPr/>
        <p:txBody>
          <a:bodyPr/>
          <a:lstStyle/>
          <a:p>
            <a:fld id="{3746BD9C-EB79-4C44-A661-EB129AA754D7}" type="slidenum">
              <a:rPr lang="fr-FR" smtClean="0"/>
              <a:t>57</a:t>
            </a:fld>
            <a:endParaRPr lang="fr-FR"/>
          </a:p>
        </p:txBody>
      </p:sp>
      <p:sp>
        <p:nvSpPr>
          <p:cNvPr id="18" name="ZoneTexte 17">
            <a:extLst>
              <a:ext uri="{FF2B5EF4-FFF2-40B4-BE49-F238E27FC236}">
                <a16:creationId xmlns:a16="http://schemas.microsoft.com/office/drawing/2014/main" id="{44BBAB5D-F0F1-441A-9334-0BDB172265A5}"/>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pic>
        <p:nvPicPr>
          <p:cNvPr id="10" name="Image 12" descr="Une image contenant table&#10;&#10;Description générée automatiquement">
            <a:extLst>
              <a:ext uri="{FF2B5EF4-FFF2-40B4-BE49-F238E27FC236}">
                <a16:creationId xmlns:a16="http://schemas.microsoft.com/office/drawing/2014/main" id="{B9556E54-11B5-4B3F-B8F6-EC66BC4069C1}"/>
              </a:ext>
            </a:extLst>
          </p:cNvPr>
          <p:cNvPicPr>
            <a:picLocks noChangeAspect="1"/>
          </p:cNvPicPr>
          <p:nvPr/>
        </p:nvPicPr>
        <p:blipFill>
          <a:blip r:embed="rId5"/>
          <a:stretch>
            <a:fillRect/>
          </a:stretch>
        </p:blipFill>
        <p:spPr>
          <a:xfrm>
            <a:off x="4181606" y="2916612"/>
            <a:ext cx="7638788" cy="3300339"/>
          </a:xfrm>
          <a:prstGeom prst="rect">
            <a:avLst/>
          </a:prstGeom>
        </p:spPr>
      </p:pic>
      <p:pic>
        <p:nvPicPr>
          <p:cNvPr id="13" name="Image 18" descr="Une image contenant texte&#10;&#10;Description générée automatiquement">
            <a:extLst>
              <a:ext uri="{FF2B5EF4-FFF2-40B4-BE49-F238E27FC236}">
                <a16:creationId xmlns:a16="http://schemas.microsoft.com/office/drawing/2014/main" id="{16527C62-1764-4A01-A6A9-6F62C9FD1E35}"/>
              </a:ext>
            </a:extLst>
          </p:cNvPr>
          <p:cNvPicPr>
            <a:picLocks noChangeAspect="1"/>
          </p:cNvPicPr>
          <p:nvPr/>
        </p:nvPicPr>
        <p:blipFill>
          <a:blip r:embed="rId6"/>
          <a:stretch>
            <a:fillRect/>
          </a:stretch>
        </p:blipFill>
        <p:spPr>
          <a:xfrm>
            <a:off x="538619" y="5607277"/>
            <a:ext cx="2743200" cy="507719"/>
          </a:xfrm>
          <a:prstGeom prst="rect">
            <a:avLst/>
          </a:prstGeom>
        </p:spPr>
      </p:pic>
    </p:spTree>
    <p:extLst>
      <p:ext uri="{BB962C8B-B14F-4D97-AF65-F5344CB8AC3E}">
        <p14:creationId xmlns:p14="http://schemas.microsoft.com/office/powerpoint/2010/main" val="40919893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4B7980E8-F71D-41AF-88C7-57FD2C832B5F}"/>
              </a:ext>
            </a:extLst>
          </p:cNvPr>
          <p:cNvGraphicFramePr>
            <a:graphicFrameLocks noGrp="1"/>
          </p:cNvGraphicFramePr>
          <p:nvPr>
            <p:extLst>
              <p:ext uri="{D42A27DB-BD31-4B8C-83A1-F6EECF244321}">
                <p14:modId xmlns:p14="http://schemas.microsoft.com/office/powerpoint/2010/main" val="3379750371"/>
              </p:ext>
            </p:extLst>
          </p:nvPr>
        </p:nvGraphicFramePr>
        <p:xfrm>
          <a:off x="986566" y="1527471"/>
          <a:ext cx="4341440" cy="2031504"/>
        </p:xfrm>
        <a:graphic>
          <a:graphicData uri="http://schemas.openxmlformats.org/drawingml/2006/table">
            <a:tbl>
              <a:tblPr firstRow="1" bandRow="1">
                <a:tableStyleId>{5C22544A-7EE6-4342-B048-85BDC9FD1C3A}</a:tableStyleId>
              </a:tblPr>
              <a:tblGrid>
                <a:gridCol w="2128707">
                  <a:extLst>
                    <a:ext uri="{9D8B030D-6E8A-4147-A177-3AD203B41FA5}">
                      <a16:colId xmlns:a16="http://schemas.microsoft.com/office/drawing/2014/main" val="20000"/>
                    </a:ext>
                  </a:extLst>
                </a:gridCol>
                <a:gridCol w="2212733">
                  <a:extLst>
                    <a:ext uri="{9D8B030D-6E8A-4147-A177-3AD203B41FA5}">
                      <a16:colId xmlns:a16="http://schemas.microsoft.com/office/drawing/2014/main" val="20001"/>
                    </a:ext>
                  </a:extLst>
                </a:gridCol>
              </a:tblGrid>
              <a:tr h="873264">
                <a:tc>
                  <a:txBody>
                    <a:bodyPr/>
                    <a:lstStyle/>
                    <a:p>
                      <a:pPr algn="ctr"/>
                      <a:endParaRPr lang="fr-FR" sz="1400"/>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1400">
                          <a:solidFill>
                            <a:schemeClr val="accent4"/>
                          </a:solidFill>
                        </a:rPr>
                        <a:t>Inflammable / explosif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29260">
                <a:tc>
                  <a:txBody>
                    <a:bodyPr/>
                    <a:lstStyle/>
                    <a:p>
                      <a:pPr algn="ctr"/>
                      <a:r>
                        <a:rPr lang="fr-FR" sz="1400" b="1">
                          <a:solidFill>
                            <a:schemeClr val="accent4"/>
                          </a:solidFill>
                        </a:rPr>
                        <a:t>Gaz naturel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a:buFont typeface="Wingdings" pitchFamily="2" charset="2"/>
                        <a:buChar char="ü"/>
                      </a:pPr>
                      <a:r>
                        <a:rPr lang="fr-FR" sz="3200" baseline="0"/>
                        <a:t> </a:t>
                      </a:r>
                      <a:endParaRPr lang="fr-FR" sz="32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10001"/>
                  </a:ext>
                </a:extLst>
              </a:tr>
              <a:tr h="526119">
                <a:tc>
                  <a:txBody>
                    <a:bodyPr/>
                    <a:lstStyle/>
                    <a:p>
                      <a:pPr algn="ctr"/>
                      <a:r>
                        <a:rPr lang="fr-FR" sz="1400" b="1">
                          <a:solidFill>
                            <a:schemeClr val="accent4"/>
                          </a:solidFill>
                        </a:rPr>
                        <a:t>Monoxyde de carbone</a:t>
                      </a:r>
                    </a:p>
                    <a:p>
                      <a:pPr algn="ctr">
                        <a:buFont typeface="Wingdings" pitchFamily="2" charset="2"/>
                        <a:buChar char="à"/>
                      </a:pPr>
                      <a:r>
                        <a:rPr lang="fr-FR" sz="1100" b="1">
                          <a:solidFill>
                            <a:schemeClr val="accent4"/>
                          </a:solidFill>
                          <a:sym typeface="Wingdings" pitchFamily="2" charset="2"/>
                        </a:rPr>
                        <a:t> Gaz de cokerie</a:t>
                      </a:r>
                      <a:endParaRPr lang="fr-FR" sz="1100" b="1">
                        <a:solidFill>
                          <a:srgbClr val="00B05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Font typeface="Wingdings" pitchFamily="2" charset="2"/>
                        <a:buChar char="ü"/>
                      </a:pPr>
                      <a:r>
                        <a:rPr lang="fr-FR" sz="3200"/>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3" name="Rectangle 9">
            <a:extLst>
              <a:ext uri="{FF2B5EF4-FFF2-40B4-BE49-F238E27FC236}">
                <a16:creationId xmlns:a16="http://schemas.microsoft.com/office/drawing/2014/main" id="{55883D0E-466A-406F-983C-7B826516D592}"/>
              </a:ext>
            </a:extLst>
          </p:cNvPr>
          <p:cNvSpPr txBox="1">
            <a:spLocks noChangeArrowheads="1"/>
          </p:cNvSpPr>
          <p:nvPr/>
        </p:nvSpPr>
        <p:spPr>
          <a:xfrm>
            <a:off x="1915369" y="436278"/>
            <a:ext cx="2994932" cy="576734"/>
          </a:xfrm>
          <a:prstGeom prst="rect">
            <a:avLst/>
          </a:prstGeom>
          <a:solidFill>
            <a:schemeClr val="bg1"/>
          </a:solidFill>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r-FR" sz="3000" b="1">
                <a:solidFill>
                  <a:srgbClr val="002060"/>
                </a:solidFill>
                <a:latin typeface="Calibri (Corps)"/>
              </a:rPr>
              <a:t>Le risque ATEX</a:t>
            </a:r>
          </a:p>
        </p:txBody>
      </p:sp>
      <p:graphicFrame>
        <p:nvGraphicFramePr>
          <p:cNvPr id="4" name="Tableau 3">
            <a:extLst>
              <a:ext uri="{FF2B5EF4-FFF2-40B4-BE49-F238E27FC236}">
                <a16:creationId xmlns:a16="http://schemas.microsoft.com/office/drawing/2014/main" id="{261B050F-D4C8-451D-B7CE-477A44590B41}"/>
              </a:ext>
            </a:extLst>
          </p:cNvPr>
          <p:cNvGraphicFramePr>
            <a:graphicFrameLocks noGrp="1"/>
          </p:cNvGraphicFramePr>
          <p:nvPr>
            <p:extLst>
              <p:ext uri="{D42A27DB-BD31-4B8C-83A1-F6EECF244321}">
                <p14:modId xmlns:p14="http://schemas.microsoft.com/office/powerpoint/2010/main" val="923837337"/>
              </p:ext>
            </p:extLst>
          </p:nvPr>
        </p:nvGraphicFramePr>
        <p:xfrm>
          <a:off x="6286747" y="2239711"/>
          <a:ext cx="5097017" cy="3367643"/>
        </p:xfrm>
        <a:graphic>
          <a:graphicData uri="http://schemas.openxmlformats.org/drawingml/2006/table">
            <a:tbl>
              <a:tblPr/>
              <a:tblGrid>
                <a:gridCol w="1527038">
                  <a:extLst>
                    <a:ext uri="{9D8B030D-6E8A-4147-A177-3AD203B41FA5}">
                      <a16:colId xmlns:a16="http://schemas.microsoft.com/office/drawing/2014/main" val="20000"/>
                    </a:ext>
                  </a:extLst>
                </a:gridCol>
                <a:gridCol w="1409573">
                  <a:extLst>
                    <a:ext uri="{9D8B030D-6E8A-4147-A177-3AD203B41FA5}">
                      <a16:colId xmlns:a16="http://schemas.microsoft.com/office/drawing/2014/main" val="20001"/>
                    </a:ext>
                  </a:extLst>
                </a:gridCol>
                <a:gridCol w="469857">
                  <a:extLst>
                    <a:ext uri="{9D8B030D-6E8A-4147-A177-3AD203B41FA5}">
                      <a16:colId xmlns:a16="http://schemas.microsoft.com/office/drawing/2014/main" val="20002"/>
                    </a:ext>
                  </a:extLst>
                </a:gridCol>
                <a:gridCol w="412998">
                  <a:extLst>
                    <a:ext uri="{9D8B030D-6E8A-4147-A177-3AD203B41FA5}">
                      <a16:colId xmlns:a16="http://schemas.microsoft.com/office/drawing/2014/main" val="20003"/>
                    </a:ext>
                  </a:extLst>
                </a:gridCol>
                <a:gridCol w="748428">
                  <a:extLst>
                    <a:ext uri="{9D8B030D-6E8A-4147-A177-3AD203B41FA5}">
                      <a16:colId xmlns:a16="http://schemas.microsoft.com/office/drawing/2014/main" val="20004"/>
                    </a:ext>
                  </a:extLst>
                </a:gridCol>
                <a:gridCol w="529123">
                  <a:extLst>
                    <a:ext uri="{9D8B030D-6E8A-4147-A177-3AD203B41FA5}">
                      <a16:colId xmlns:a16="http://schemas.microsoft.com/office/drawing/2014/main" val="20005"/>
                    </a:ext>
                  </a:extLst>
                </a:gridCol>
              </a:tblGrid>
              <a:tr h="247552">
                <a:tc gridSpan="2">
                  <a:txBody>
                    <a:bodyPr/>
                    <a:lstStyle/>
                    <a:p>
                      <a:pPr algn="ctr">
                        <a:spcAft>
                          <a:spcPts val="0"/>
                        </a:spcAft>
                      </a:pPr>
                      <a:r>
                        <a:rPr lang="fr-FR" sz="800" b="1" cap="small">
                          <a:latin typeface="Tms Rmn"/>
                          <a:ea typeface="Times New Roman"/>
                          <a:cs typeface="Arial"/>
                        </a:rPr>
                        <a:t>Source de dégagement</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fr-FR"/>
                    </a:p>
                  </a:txBody>
                  <a:tcPr/>
                </a:tc>
                <a:tc>
                  <a:txBody>
                    <a:bodyPr/>
                    <a:lstStyle/>
                    <a:p>
                      <a:pPr algn="ctr">
                        <a:spcAft>
                          <a:spcPts val="0"/>
                        </a:spcAft>
                      </a:pPr>
                      <a:r>
                        <a:rPr lang="fr-FR" sz="700" b="1" cap="small">
                          <a:latin typeface="Tms Rmn"/>
                          <a:ea typeface="Times New Roman"/>
                          <a:cs typeface="Arial"/>
                        </a:rPr>
                        <a:t>Matière inflammable</a:t>
                      </a:r>
                      <a:endParaRPr lang="fr-FR" sz="7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gridSpan="3">
                  <a:txBody>
                    <a:bodyPr/>
                    <a:lstStyle/>
                    <a:p>
                      <a:pPr algn="ctr">
                        <a:spcAft>
                          <a:spcPts val="0"/>
                        </a:spcAft>
                      </a:pPr>
                      <a:r>
                        <a:rPr lang="fr-FR" sz="800" b="1" cap="small">
                          <a:latin typeface="Tms Rmn"/>
                          <a:ea typeface="Times New Roman"/>
                          <a:cs typeface="Arial"/>
                        </a:rPr>
                        <a:t>Zone dangereuse</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287337">
                <a:tc rowSpan="2">
                  <a:txBody>
                    <a:bodyPr/>
                    <a:lstStyle/>
                    <a:p>
                      <a:pPr algn="ctr">
                        <a:spcAft>
                          <a:spcPts val="0"/>
                        </a:spcAft>
                      </a:pPr>
                      <a:r>
                        <a:rPr lang="fr-FR" sz="800" b="1" cap="small">
                          <a:latin typeface="Tms Rmn"/>
                          <a:ea typeface="Times New Roman"/>
                          <a:cs typeface="Arial"/>
                        </a:rPr>
                        <a:t>Description</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rowSpan="2">
                  <a:txBody>
                    <a:bodyPr/>
                    <a:lstStyle/>
                    <a:p>
                      <a:pPr algn="ctr">
                        <a:spcAft>
                          <a:spcPts val="0"/>
                        </a:spcAft>
                      </a:pPr>
                      <a:r>
                        <a:rPr lang="fr-FR" sz="800" b="1" cap="small">
                          <a:latin typeface="Tms Rmn"/>
                          <a:ea typeface="Times New Roman"/>
                          <a:cs typeface="Arial"/>
                        </a:rPr>
                        <a:t>Position</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rowSpan="2">
                  <a:txBody>
                    <a:bodyPr/>
                    <a:lstStyle/>
                    <a:p>
                      <a:pPr algn="ctr">
                        <a:spcAft>
                          <a:spcPts val="0"/>
                        </a:spcAft>
                      </a:pPr>
                      <a:r>
                        <a:rPr lang="fr-FR" sz="800" b="1" cap="small">
                          <a:latin typeface="Tms Rmn"/>
                          <a:ea typeface="Times New Roman"/>
                          <a:cs typeface="Arial"/>
                        </a:rPr>
                        <a:t>Réf.</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fr-FR" sz="800" b="1" cap="small">
                          <a:latin typeface="Tms Rmn"/>
                          <a:ea typeface="Times New Roman"/>
                          <a:cs typeface="Arial"/>
                        </a:rPr>
                        <a:t>Type de zone</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gridSpan="2">
                  <a:txBody>
                    <a:bodyPr/>
                    <a:lstStyle/>
                    <a:p>
                      <a:pPr algn="ctr">
                        <a:spcAft>
                          <a:spcPts val="0"/>
                        </a:spcAft>
                      </a:pPr>
                      <a:r>
                        <a:rPr lang="fr-FR" sz="800" b="1" cap="small">
                          <a:latin typeface="Tms Rmn"/>
                          <a:ea typeface="Times New Roman"/>
                          <a:cs typeface="Arial"/>
                        </a:rPr>
                        <a:t>Etendue de la zone</a:t>
                      </a:r>
                      <a:br>
                        <a:rPr lang="fr-FR" sz="800" b="1" cap="small">
                          <a:latin typeface="Tms Rmn"/>
                          <a:ea typeface="Times New Roman"/>
                          <a:cs typeface="Arial"/>
                        </a:rPr>
                      </a:b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fr-FR"/>
                    </a:p>
                  </a:txBody>
                  <a:tcPr/>
                </a:tc>
                <a:extLst>
                  <a:ext uri="{0D108BD9-81ED-4DB2-BD59-A6C34878D82A}">
                    <a16:rowId xmlns:a16="http://schemas.microsoft.com/office/drawing/2014/main" val="10001"/>
                  </a:ext>
                </a:extLst>
              </a:tr>
              <a:tr h="813385">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a:spcAft>
                          <a:spcPts val="0"/>
                        </a:spcAft>
                      </a:pPr>
                      <a:r>
                        <a:rPr lang="fr-FR" sz="800" b="1" cap="small">
                          <a:latin typeface="Tms Rmn"/>
                          <a:ea typeface="Times New Roman"/>
                          <a:cs typeface="Arial"/>
                        </a:rPr>
                        <a:t>0-1-2</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fr-FR" sz="700" b="1" cap="small">
                          <a:latin typeface="Tms Rmn"/>
                          <a:ea typeface="Times New Roman"/>
                          <a:cs typeface="Arial"/>
                        </a:rPr>
                        <a:t>Verticale</a:t>
                      </a:r>
                      <a:endParaRPr lang="fr-FR" sz="7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fr-FR" sz="700" b="1" cap="small">
                          <a:latin typeface="Tms Rmn"/>
                          <a:ea typeface="Times New Roman"/>
                          <a:cs typeface="Arial"/>
                        </a:rPr>
                        <a:t>Horizontale</a:t>
                      </a:r>
                      <a:endParaRPr lang="fr-FR" sz="7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10002"/>
                  </a:ext>
                </a:extLst>
              </a:tr>
              <a:tr h="1293017">
                <a:tc>
                  <a:txBody>
                    <a:bodyPr/>
                    <a:lstStyle/>
                    <a:p>
                      <a:pPr algn="ctr">
                        <a:spcBef>
                          <a:spcPts val="200"/>
                        </a:spcBef>
                        <a:spcAft>
                          <a:spcPts val="200"/>
                        </a:spcAft>
                      </a:pPr>
                      <a:r>
                        <a:rPr lang="fr-FR" sz="900">
                          <a:latin typeface="Tms Rmn"/>
                          <a:ea typeface="Times New Roman"/>
                          <a:cs typeface="Times New Roman"/>
                        </a:rPr>
                        <a:t>Emission de gaz de coke liée à une fuite</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200"/>
                        </a:spcAft>
                      </a:pPr>
                      <a:r>
                        <a:rPr lang="fr-FR" sz="900">
                          <a:latin typeface="Tms Rmn"/>
                          <a:ea typeface="Times New Roman"/>
                          <a:cs typeface="Times New Roman"/>
                        </a:rPr>
                        <a:t>Vannes et raccords non soudés sur réseau GFC (et inertage*) dont prises d’échantillon et vannes ligne purge (évacuation condensats) et prises d’échantillon</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900">
                          <a:latin typeface="Tms Rmn"/>
                          <a:ea typeface="Times New Roman"/>
                          <a:cs typeface="Times New Roman"/>
                        </a:rPr>
                        <a:t>GFC</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900">
                          <a:latin typeface="Tms Rmn"/>
                          <a:ea typeface="Times New Roman"/>
                          <a:cs typeface="Times New Roman"/>
                        </a:rPr>
                        <a:t>2EN</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Bef>
                          <a:spcPts val="200"/>
                        </a:spcBef>
                        <a:spcAft>
                          <a:spcPts val="200"/>
                        </a:spcAft>
                      </a:pPr>
                      <a:r>
                        <a:rPr lang="fr-FR" sz="900">
                          <a:latin typeface="Tms Rmn"/>
                          <a:ea typeface="Times New Roman"/>
                          <a:cs typeface="Times New Roman"/>
                        </a:rPr>
                        <a:t>Autour des sources de dégagement</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0003"/>
                  </a:ext>
                </a:extLst>
              </a:tr>
              <a:tr h="596777">
                <a:tc>
                  <a:txBody>
                    <a:bodyPr/>
                    <a:lstStyle/>
                    <a:p>
                      <a:pPr algn="ctr">
                        <a:spcBef>
                          <a:spcPts val="200"/>
                        </a:spcBef>
                        <a:spcAft>
                          <a:spcPts val="200"/>
                        </a:spcAft>
                      </a:pPr>
                      <a:r>
                        <a:rPr lang="fr-FR" sz="900">
                          <a:latin typeface="Tms Rmn"/>
                          <a:ea typeface="Times New Roman"/>
                          <a:cs typeface="Times New Roman"/>
                        </a:rPr>
                        <a:t>Emission de gaz naturel  liée à une fuite</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200"/>
                        </a:spcBef>
                        <a:spcAft>
                          <a:spcPts val="200"/>
                        </a:spcAft>
                      </a:pPr>
                      <a:r>
                        <a:rPr lang="fr-FR" sz="900">
                          <a:latin typeface="Tms Rmn"/>
                          <a:ea typeface="Times New Roman"/>
                          <a:cs typeface="Times New Roman"/>
                        </a:rPr>
                        <a:t>Vannes, et raccords non soudés sur réseau GN dont vannes ligne purge</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900">
                          <a:latin typeface="Tms Rmn"/>
                          <a:ea typeface="Times New Roman"/>
                          <a:cs typeface="Times New Roman"/>
                        </a:rPr>
                        <a:t>GN</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900">
                          <a:latin typeface="Tms Rmn"/>
                          <a:ea typeface="Times New Roman"/>
                          <a:cs typeface="Times New Roman"/>
                        </a:rPr>
                        <a:t>2</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Bef>
                          <a:spcPts val="200"/>
                        </a:spcBef>
                        <a:spcAft>
                          <a:spcPts val="200"/>
                        </a:spcAft>
                      </a:pPr>
                      <a:r>
                        <a:rPr lang="fr-FR" sz="900">
                          <a:latin typeface="Tms Rmn"/>
                          <a:ea typeface="Times New Roman"/>
                          <a:cs typeface="Times New Roman"/>
                        </a:rPr>
                        <a:t>sphère de 1 m de rayon centrée sur chaque source de dégagement </a:t>
                      </a:r>
                      <a:endParaRPr lang="fr-FR" sz="1000">
                        <a:latin typeface="Tms Rmn"/>
                        <a:ea typeface="Times New Roman"/>
                        <a:cs typeface="Times New Roman"/>
                      </a:endParaRPr>
                    </a:p>
                  </a:txBody>
                  <a:tcPr marL="43826" marR="43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10004"/>
                  </a:ext>
                </a:extLst>
              </a:tr>
            </a:tbl>
          </a:graphicData>
        </a:graphic>
      </p:graphicFrame>
      <p:sp>
        <p:nvSpPr>
          <p:cNvPr id="5" name="Rectangle 4">
            <a:extLst>
              <a:ext uri="{FF2B5EF4-FFF2-40B4-BE49-F238E27FC236}">
                <a16:creationId xmlns:a16="http://schemas.microsoft.com/office/drawing/2014/main" id="{E499C80E-6528-4FB6-83F2-37962496B94F}"/>
              </a:ext>
            </a:extLst>
          </p:cNvPr>
          <p:cNvSpPr/>
          <p:nvPr/>
        </p:nvSpPr>
        <p:spPr>
          <a:xfrm>
            <a:off x="3006256" y="4039703"/>
            <a:ext cx="2592288" cy="1569660"/>
          </a:xfrm>
          <a:prstGeom prst="rect">
            <a:avLst/>
          </a:prstGeom>
        </p:spPr>
        <p:txBody>
          <a:bodyPr wrap="square">
            <a:spAutoFit/>
          </a:bodyPr>
          <a:lstStyle/>
          <a:p>
            <a:pPr marL="107950" lvl="1" indent="-25400" eaLnBrk="1" hangingPunct="1">
              <a:spcBef>
                <a:spcPct val="20000"/>
              </a:spcBef>
              <a:buClr>
                <a:srgbClr val="9C1F2E"/>
              </a:buClr>
              <a:buSzPts val="1700"/>
            </a:pPr>
            <a:r>
              <a:rPr lang="fr-FR" sz="1600" b="1"/>
              <a:t>Le port de l’explosimètre est obligatoire sur l’ensemble de la zone four de la cave aux cheminées sur le toit</a:t>
            </a:r>
            <a:endParaRPr lang="fr-FR" sz="1600"/>
          </a:p>
        </p:txBody>
      </p:sp>
      <p:sp>
        <p:nvSpPr>
          <p:cNvPr id="6" name="ZoneTexte 5">
            <a:extLst>
              <a:ext uri="{FF2B5EF4-FFF2-40B4-BE49-F238E27FC236}">
                <a16:creationId xmlns:a16="http://schemas.microsoft.com/office/drawing/2014/main" id="{ECF6DAB9-17ED-4931-8999-6E4241BA2D74}"/>
              </a:ext>
            </a:extLst>
          </p:cNvPr>
          <p:cNvSpPr txBox="1"/>
          <p:nvPr/>
        </p:nvSpPr>
        <p:spPr>
          <a:xfrm>
            <a:off x="7091140" y="758030"/>
            <a:ext cx="2660408" cy="769441"/>
          </a:xfrm>
          <a:prstGeom prst="rect">
            <a:avLst/>
          </a:prstGeom>
          <a:noFill/>
        </p:spPr>
        <p:txBody>
          <a:bodyPr wrap="none" lIns="91440" tIns="45720" rIns="91440" bIns="45720" rtlCol="0" anchor="t">
            <a:spAutoFit/>
          </a:bodyPr>
          <a:lstStyle/>
          <a:p>
            <a:r>
              <a:rPr lang="fr-FR" sz="2200" dirty="0"/>
              <a:t>La zone four possède </a:t>
            </a:r>
            <a:endParaRPr lang="fr-FR" sz="2200"/>
          </a:p>
          <a:p>
            <a:r>
              <a:rPr lang="fr-FR" sz="2200" dirty="0"/>
              <a:t>des zones ATEX </a:t>
            </a:r>
          </a:p>
        </p:txBody>
      </p:sp>
      <p:sp>
        <p:nvSpPr>
          <p:cNvPr id="7" name="Flèche vers le bas 13">
            <a:extLst>
              <a:ext uri="{FF2B5EF4-FFF2-40B4-BE49-F238E27FC236}">
                <a16:creationId xmlns:a16="http://schemas.microsoft.com/office/drawing/2014/main" id="{933D3220-9585-47BF-908A-41BAD5526138}"/>
              </a:ext>
            </a:extLst>
          </p:cNvPr>
          <p:cNvSpPr/>
          <p:nvPr/>
        </p:nvSpPr>
        <p:spPr bwMode="auto">
          <a:xfrm>
            <a:off x="8317816" y="1629562"/>
            <a:ext cx="702078" cy="576064"/>
          </a:xfrm>
          <a:prstGeom prst="downArrow">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Arial" charset="0"/>
              <a:ea typeface="MS PGothic" pitchFamily="34" charset="-128"/>
            </a:endParaRPr>
          </a:p>
        </p:txBody>
      </p:sp>
      <p:pic>
        <p:nvPicPr>
          <p:cNvPr id="8" name="Picture 2" descr="Résultat de recherche d'images pour &quot;bonhomme blanc&quot;">
            <a:hlinkClick r:id="rId2"/>
            <a:extLst>
              <a:ext uri="{FF2B5EF4-FFF2-40B4-BE49-F238E27FC236}">
                <a16:creationId xmlns:a16="http://schemas.microsoft.com/office/drawing/2014/main" id="{5E63D7F6-E337-4049-A545-C02D5831E7BE}"/>
              </a:ext>
            </a:extLst>
          </p:cNvPr>
          <p:cNvPicPr>
            <a:picLocks noChangeAspect="1" noChangeArrowheads="1"/>
          </p:cNvPicPr>
          <p:nvPr/>
        </p:nvPicPr>
        <p:blipFill>
          <a:blip r:embed="rId3" cstate="print"/>
          <a:srcRect/>
          <a:stretch>
            <a:fillRect/>
          </a:stretch>
        </p:blipFill>
        <p:spPr bwMode="auto">
          <a:xfrm>
            <a:off x="1237547" y="4073434"/>
            <a:ext cx="1424608" cy="1424608"/>
          </a:xfrm>
          <a:prstGeom prst="rect">
            <a:avLst/>
          </a:prstGeom>
          <a:noFill/>
        </p:spPr>
      </p:pic>
      <p:pic>
        <p:nvPicPr>
          <p:cNvPr id="10" name="Image 9">
            <a:extLst>
              <a:ext uri="{FF2B5EF4-FFF2-40B4-BE49-F238E27FC236}">
                <a16:creationId xmlns:a16="http://schemas.microsoft.com/office/drawing/2014/main" id="{94D6A38F-5848-4377-8FD4-94BA6C2A1E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681" y="221516"/>
            <a:ext cx="1880546" cy="791496"/>
          </a:xfrm>
          <a:prstGeom prst="rect">
            <a:avLst/>
          </a:prstGeom>
        </p:spPr>
      </p:pic>
      <p:sp>
        <p:nvSpPr>
          <p:cNvPr id="11" name="ZoneTexte 10">
            <a:extLst>
              <a:ext uri="{FF2B5EF4-FFF2-40B4-BE49-F238E27FC236}">
                <a16:creationId xmlns:a16="http://schemas.microsoft.com/office/drawing/2014/main" id="{E4749A6F-167B-4E3B-AF23-7478900CD734}"/>
              </a:ext>
            </a:extLst>
          </p:cNvPr>
          <p:cNvSpPr txBox="1"/>
          <p:nvPr/>
        </p:nvSpPr>
        <p:spPr>
          <a:xfrm>
            <a:off x="2179208" y="6372388"/>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3" name="Espace réservé de la date 12">
            <a:extLst>
              <a:ext uri="{FF2B5EF4-FFF2-40B4-BE49-F238E27FC236}">
                <a16:creationId xmlns:a16="http://schemas.microsoft.com/office/drawing/2014/main" id="{1C019C55-A4A5-4382-8C9D-4DADA7313F17}"/>
              </a:ext>
            </a:extLst>
          </p:cNvPr>
          <p:cNvSpPr>
            <a:spLocks noGrp="1"/>
          </p:cNvSpPr>
          <p:nvPr>
            <p:ph type="dt" sz="half" idx="10"/>
          </p:nvPr>
        </p:nvSpPr>
        <p:spPr>
          <a:xfrm>
            <a:off x="284480" y="6420657"/>
            <a:ext cx="2472271" cy="365125"/>
          </a:xfrm>
        </p:spPr>
        <p:txBody>
          <a:bodyPr/>
          <a:lstStyle/>
          <a:p>
            <a:fld id="{447F0A78-FC3C-491C-99F2-B5FED085EC42}" type="datetime1">
              <a:rPr lang="fr-FR" smtClean="0"/>
              <a:t>27/03/2024</a:t>
            </a:fld>
            <a:endParaRPr lang="fr-FR"/>
          </a:p>
        </p:txBody>
      </p:sp>
      <p:sp>
        <p:nvSpPr>
          <p:cNvPr id="14" name="Espace réservé du numéro de diapositive 13">
            <a:extLst>
              <a:ext uri="{FF2B5EF4-FFF2-40B4-BE49-F238E27FC236}">
                <a16:creationId xmlns:a16="http://schemas.microsoft.com/office/drawing/2014/main" id="{A9329F70-FAC4-4BEF-A137-35C10A79CF13}"/>
              </a:ext>
            </a:extLst>
          </p:cNvPr>
          <p:cNvSpPr>
            <a:spLocks noGrp="1"/>
          </p:cNvSpPr>
          <p:nvPr>
            <p:ph type="sldNum" sz="quarter" idx="12"/>
          </p:nvPr>
        </p:nvSpPr>
        <p:spPr/>
        <p:txBody>
          <a:bodyPr/>
          <a:lstStyle/>
          <a:p>
            <a:fld id="{3746BD9C-EB79-4C44-A661-EB129AA754D7}" type="slidenum">
              <a:rPr lang="fr-FR" smtClean="0"/>
              <a:t>58</a:t>
            </a:fld>
            <a:endParaRPr lang="fr-FR"/>
          </a:p>
        </p:txBody>
      </p:sp>
      <p:sp>
        <p:nvSpPr>
          <p:cNvPr id="15" name="ZoneTexte 14">
            <a:extLst>
              <a:ext uri="{FF2B5EF4-FFF2-40B4-BE49-F238E27FC236}">
                <a16:creationId xmlns:a16="http://schemas.microsoft.com/office/drawing/2014/main" id="{884FD173-ED94-4917-B011-450521ED2C14}"/>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6145231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73FBFF-43AF-497A-BBC4-3EE8915C5A0D}"/>
              </a:ext>
            </a:extLst>
          </p:cNvPr>
          <p:cNvSpPr>
            <a:spLocks noGrp="1"/>
          </p:cNvSpPr>
          <p:nvPr>
            <p:ph type="ctrTitle"/>
          </p:nvPr>
        </p:nvSpPr>
        <p:spPr/>
        <p:txBody>
          <a:bodyPr/>
          <a:lstStyle/>
          <a:p>
            <a:pPr algn="ctr"/>
            <a:r>
              <a:rPr lang="fr-FR"/>
              <a:t>Zone dégrossisseurs </a:t>
            </a:r>
          </a:p>
        </p:txBody>
      </p:sp>
      <p:pic>
        <p:nvPicPr>
          <p:cNvPr id="4" name="Image 3">
            <a:extLst>
              <a:ext uri="{FF2B5EF4-FFF2-40B4-BE49-F238E27FC236}">
                <a16:creationId xmlns:a16="http://schemas.microsoft.com/office/drawing/2014/main" id="{49118752-6B95-4C1F-A1AE-E8714CB48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5" name="ZoneTexte 4">
            <a:extLst>
              <a:ext uri="{FF2B5EF4-FFF2-40B4-BE49-F238E27FC236}">
                <a16:creationId xmlns:a16="http://schemas.microsoft.com/office/drawing/2014/main" id="{2B0D7A41-04A0-40A1-BB82-8C73DC845678}"/>
              </a:ext>
            </a:extLst>
          </p:cNvPr>
          <p:cNvSpPr txBox="1"/>
          <p:nvPr/>
        </p:nvSpPr>
        <p:spPr>
          <a:xfrm>
            <a:off x="20606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A59DBDAA-818B-4B5D-AF93-E6983C684031}"/>
              </a:ext>
            </a:extLst>
          </p:cNvPr>
          <p:cNvSpPr>
            <a:spLocks noGrp="1"/>
          </p:cNvSpPr>
          <p:nvPr>
            <p:ph type="dt" sz="half" idx="10"/>
          </p:nvPr>
        </p:nvSpPr>
        <p:spPr>
          <a:xfrm>
            <a:off x="199813" y="6459785"/>
            <a:ext cx="2472271" cy="365125"/>
          </a:xfrm>
        </p:spPr>
        <p:txBody>
          <a:bodyPr/>
          <a:lstStyle/>
          <a:p>
            <a:fld id="{8A04E7C2-4FDD-4C22-9545-DE356793AA04}"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31980961-6975-483A-B4F5-5D702ACCA17C}"/>
              </a:ext>
            </a:extLst>
          </p:cNvPr>
          <p:cNvSpPr>
            <a:spLocks noGrp="1"/>
          </p:cNvSpPr>
          <p:nvPr>
            <p:ph type="sldNum" sz="quarter" idx="12"/>
          </p:nvPr>
        </p:nvSpPr>
        <p:spPr/>
        <p:txBody>
          <a:bodyPr/>
          <a:lstStyle/>
          <a:p>
            <a:fld id="{3746BD9C-EB79-4C44-A661-EB129AA754D7}" type="slidenum">
              <a:rPr lang="fr-FR" smtClean="0"/>
              <a:t>59</a:t>
            </a:fld>
            <a:endParaRPr lang="fr-FR"/>
          </a:p>
        </p:txBody>
      </p:sp>
      <p:sp>
        <p:nvSpPr>
          <p:cNvPr id="9" name="ZoneTexte 8">
            <a:extLst>
              <a:ext uri="{FF2B5EF4-FFF2-40B4-BE49-F238E27FC236}">
                <a16:creationId xmlns:a16="http://schemas.microsoft.com/office/drawing/2014/main" id="{7591DD9F-6E36-43EA-A42D-2794C5E734EC}"/>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1202442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7B8302A3-9E73-4E96-9352-518EBF295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9090" y="4135887"/>
            <a:ext cx="3042140" cy="1009100"/>
          </a:xfrm>
          <a:prstGeom prst="rect">
            <a:avLst/>
          </a:prstGeom>
        </p:spPr>
      </p:pic>
      <p:sp>
        <p:nvSpPr>
          <p:cNvPr id="2" name="Titre 1">
            <a:extLst>
              <a:ext uri="{FF2B5EF4-FFF2-40B4-BE49-F238E27FC236}">
                <a16:creationId xmlns:a16="http://schemas.microsoft.com/office/drawing/2014/main" id="{4EC989C2-CA15-4B89-9A17-ABB2916C85E7}"/>
              </a:ext>
            </a:extLst>
          </p:cNvPr>
          <p:cNvSpPr txBox="1">
            <a:spLocks/>
          </p:cNvSpPr>
          <p:nvPr/>
        </p:nvSpPr>
        <p:spPr>
          <a:xfrm>
            <a:off x="-219808" y="-24957"/>
            <a:ext cx="12192000" cy="11176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dégrossisseur</a:t>
            </a:r>
            <a:endParaRPr lang="fr-FR">
              <a:solidFill>
                <a:srgbClr val="002060"/>
              </a:solidFill>
            </a:endParaRPr>
          </a:p>
        </p:txBody>
      </p:sp>
      <p:sp>
        <p:nvSpPr>
          <p:cNvPr id="3" name="ZoneTexte 2">
            <a:extLst>
              <a:ext uri="{FF2B5EF4-FFF2-40B4-BE49-F238E27FC236}">
                <a16:creationId xmlns:a16="http://schemas.microsoft.com/office/drawing/2014/main" id="{5A3151C3-4F01-4CDB-8ACA-9EADD896DCB2}"/>
              </a:ext>
            </a:extLst>
          </p:cNvPr>
          <p:cNvSpPr txBox="1"/>
          <p:nvPr/>
        </p:nvSpPr>
        <p:spPr>
          <a:xfrm>
            <a:off x="873378" y="1433313"/>
            <a:ext cx="2571786" cy="981423"/>
          </a:xfrm>
          <a:prstGeom prst="rect">
            <a:avLst/>
          </a:prstGeom>
          <a:noFill/>
          <a:ln w="12700">
            <a:solidFill>
              <a:schemeClr val="accent1">
                <a:lumMod val="75000"/>
              </a:schemeClr>
            </a:solidFill>
          </a:ln>
        </p:spPr>
        <p:txBody>
          <a:bodyPr wrap="square" rtlCol="0">
            <a:spAutoFit/>
          </a:bodyPr>
          <a:lstStyle/>
          <a:p>
            <a:pPr lvl="0">
              <a:lnSpc>
                <a:spcPct val="107000"/>
              </a:lnSpc>
              <a:spcAft>
                <a:spcPts val="0"/>
              </a:spcAft>
            </a:pPr>
            <a:r>
              <a:rPr lang="fr-FR"/>
              <a:t>Projection d’eau haute pression de E1 à E6: brûlure, blessure </a:t>
            </a:r>
            <a:endParaRPr lang="fr-FR">
              <a:latin typeface="Arial" panose="020B0604020202020204" pitchFamily="34" charset="0"/>
              <a:ea typeface="Calibri" panose="020F0502020204030204" pitchFamily="34" charset="0"/>
              <a:cs typeface="Arial" panose="020B0604020202020204" pitchFamily="34" charset="0"/>
            </a:endParaRPr>
          </a:p>
        </p:txBody>
      </p:sp>
      <p:cxnSp>
        <p:nvCxnSpPr>
          <p:cNvPr id="4" name="Connecteur droit avec flèche 3">
            <a:extLst>
              <a:ext uri="{FF2B5EF4-FFF2-40B4-BE49-F238E27FC236}">
                <a16:creationId xmlns:a16="http://schemas.microsoft.com/office/drawing/2014/main" id="{B9E90AE5-7B94-4B33-8CA1-15E4747322BA}"/>
              </a:ext>
            </a:extLst>
          </p:cNvPr>
          <p:cNvCxnSpPr>
            <a:cxnSpLocks/>
          </p:cNvCxnSpPr>
          <p:nvPr/>
        </p:nvCxnSpPr>
        <p:spPr>
          <a:xfrm>
            <a:off x="2072937" y="2414736"/>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2" descr="Image associée">
            <a:hlinkClick r:id="rId3"/>
            <a:extLst>
              <a:ext uri="{FF2B5EF4-FFF2-40B4-BE49-F238E27FC236}">
                <a16:creationId xmlns:a16="http://schemas.microsoft.com/office/drawing/2014/main" id="{264F47A3-8017-4C2C-B5D9-163549F13E33}"/>
              </a:ext>
            </a:extLst>
          </p:cNvPr>
          <p:cNvPicPr>
            <a:picLocks noChangeAspect="1" noChangeArrowheads="1"/>
          </p:cNvPicPr>
          <p:nvPr/>
        </p:nvPicPr>
        <p:blipFill>
          <a:blip r:embed="rId4" cstate="print"/>
          <a:srcRect/>
          <a:stretch>
            <a:fillRect/>
          </a:stretch>
        </p:blipFill>
        <p:spPr bwMode="auto">
          <a:xfrm>
            <a:off x="1960791" y="3053665"/>
            <a:ext cx="1902672" cy="1902672"/>
          </a:xfrm>
          <a:prstGeom prst="rect">
            <a:avLst/>
          </a:prstGeom>
          <a:noFill/>
        </p:spPr>
      </p:pic>
      <p:sp>
        <p:nvSpPr>
          <p:cNvPr id="6" name="ZoneTexte 5">
            <a:extLst>
              <a:ext uri="{FF2B5EF4-FFF2-40B4-BE49-F238E27FC236}">
                <a16:creationId xmlns:a16="http://schemas.microsoft.com/office/drawing/2014/main" id="{CA2E6796-FD29-4B61-B137-474022B2AA70}"/>
              </a:ext>
            </a:extLst>
          </p:cNvPr>
          <p:cNvSpPr txBox="1"/>
          <p:nvPr/>
        </p:nvSpPr>
        <p:spPr>
          <a:xfrm rot="443317">
            <a:off x="2263887" y="3205709"/>
            <a:ext cx="1763717" cy="646331"/>
          </a:xfrm>
          <a:prstGeom prst="rect">
            <a:avLst/>
          </a:prstGeom>
          <a:noFill/>
        </p:spPr>
        <p:txBody>
          <a:bodyPr wrap="square" rtlCol="0">
            <a:spAutoFit/>
          </a:bodyPr>
          <a:lstStyle/>
          <a:p>
            <a:r>
              <a:rPr lang="fr-FR" b="1">
                <a:solidFill>
                  <a:srgbClr val="1D9D13"/>
                </a:solidFill>
              </a:rPr>
              <a:t>Respect signalisation </a:t>
            </a:r>
          </a:p>
        </p:txBody>
      </p:sp>
      <p:sp>
        <p:nvSpPr>
          <p:cNvPr id="11" name="ZoneTexte 10">
            <a:extLst>
              <a:ext uri="{FF2B5EF4-FFF2-40B4-BE49-F238E27FC236}">
                <a16:creationId xmlns:a16="http://schemas.microsoft.com/office/drawing/2014/main" id="{E42DA53D-3781-4821-90A6-6D1489EEBCA9}"/>
              </a:ext>
            </a:extLst>
          </p:cNvPr>
          <p:cNvSpPr txBox="1"/>
          <p:nvPr/>
        </p:nvSpPr>
        <p:spPr>
          <a:xfrm>
            <a:off x="9076154" y="1321912"/>
            <a:ext cx="2737155" cy="981423"/>
          </a:xfrm>
          <a:prstGeom prst="rect">
            <a:avLst/>
          </a:prstGeom>
          <a:noFill/>
          <a:ln w="12700">
            <a:solidFill>
              <a:schemeClr val="accent1">
                <a:lumMod val="75000"/>
              </a:schemeClr>
            </a:solidFill>
          </a:ln>
        </p:spPr>
        <p:txBody>
          <a:bodyPr wrap="square" rtlCol="0">
            <a:spAutoFit/>
          </a:bodyPr>
          <a:lstStyle/>
          <a:p>
            <a:pPr lvl="0" defTabSz="914400">
              <a:lnSpc>
                <a:spcPct val="107000"/>
              </a:lnSpc>
              <a:defRPr/>
            </a:pPr>
            <a:r>
              <a:rPr lang="fr-FR"/>
              <a:t>Risque lié au cheminement (E1 à R6 : salle des moteurs TAB (LB63))</a:t>
            </a:r>
            <a:endParaRPr lang="fr-FR">
              <a:latin typeface="Arial" panose="020B0604020202020204" pitchFamily="34" charset="0"/>
              <a:ea typeface="Calibri" panose="020F0502020204030204" pitchFamily="34" charset="0"/>
              <a:cs typeface="Arial" panose="020B0604020202020204" pitchFamily="34" charset="0"/>
            </a:endParaRPr>
          </a:p>
        </p:txBody>
      </p:sp>
      <p:pic>
        <p:nvPicPr>
          <p:cNvPr id="13" name="Image 12">
            <a:extLst>
              <a:ext uri="{FF2B5EF4-FFF2-40B4-BE49-F238E27FC236}">
                <a16:creationId xmlns:a16="http://schemas.microsoft.com/office/drawing/2014/main" id="{ACE66067-48AF-4729-8ACD-7C984B6613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965" y="4798421"/>
            <a:ext cx="1226764" cy="1226764"/>
          </a:xfrm>
          <a:prstGeom prst="rect">
            <a:avLst/>
          </a:prstGeom>
        </p:spPr>
      </p:pic>
      <p:sp>
        <p:nvSpPr>
          <p:cNvPr id="19" name="ZoneTexte 18">
            <a:extLst>
              <a:ext uri="{FF2B5EF4-FFF2-40B4-BE49-F238E27FC236}">
                <a16:creationId xmlns:a16="http://schemas.microsoft.com/office/drawing/2014/main" id="{0D87504C-EE7D-44A8-96ED-670ABA4E79A2}"/>
              </a:ext>
            </a:extLst>
          </p:cNvPr>
          <p:cNvSpPr txBox="1"/>
          <p:nvPr/>
        </p:nvSpPr>
        <p:spPr>
          <a:xfrm>
            <a:off x="9827378" y="2843936"/>
            <a:ext cx="2093852" cy="923330"/>
          </a:xfrm>
          <a:prstGeom prst="rect">
            <a:avLst/>
          </a:prstGeom>
          <a:noFill/>
          <a:ln w="57150">
            <a:solidFill>
              <a:srgbClr val="92D050"/>
            </a:solidFill>
          </a:ln>
        </p:spPr>
        <p:txBody>
          <a:bodyPr wrap="square" rtlCol="0">
            <a:spAutoFit/>
          </a:bodyPr>
          <a:lstStyle/>
          <a:p>
            <a:r>
              <a:rPr lang="fr-FR"/>
              <a:t>Autorisation d’accès/Formations/</a:t>
            </a:r>
          </a:p>
          <a:p>
            <a:r>
              <a:rPr lang="fr-FR"/>
              <a:t>Habilitations</a:t>
            </a:r>
          </a:p>
        </p:txBody>
      </p:sp>
      <p:pic>
        <p:nvPicPr>
          <p:cNvPr id="25" name="Image 24">
            <a:extLst>
              <a:ext uri="{FF2B5EF4-FFF2-40B4-BE49-F238E27FC236}">
                <a16:creationId xmlns:a16="http://schemas.microsoft.com/office/drawing/2014/main" id="{99A0A68A-1C2E-455B-BB0D-8F8D02FD9C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3973" y="3339529"/>
            <a:ext cx="758339" cy="726475"/>
          </a:xfrm>
          <a:prstGeom prst="rect">
            <a:avLst/>
          </a:prstGeom>
        </p:spPr>
      </p:pic>
      <p:pic>
        <p:nvPicPr>
          <p:cNvPr id="27" name="Image 26">
            <a:extLst>
              <a:ext uri="{FF2B5EF4-FFF2-40B4-BE49-F238E27FC236}">
                <a16:creationId xmlns:a16="http://schemas.microsoft.com/office/drawing/2014/main" id="{0263847E-F5F5-42B4-B885-8747D180D2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26294" y="4189960"/>
            <a:ext cx="893698" cy="840361"/>
          </a:xfrm>
          <a:prstGeom prst="rect">
            <a:avLst/>
          </a:prstGeom>
        </p:spPr>
      </p:pic>
      <p:cxnSp>
        <p:nvCxnSpPr>
          <p:cNvPr id="28" name="Connecteur droit avec flèche 27">
            <a:extLst>
              <a:ext uri="{FF2B5EF4-FFF2-40B4-BE49-F238E27FC236}">
                <a16:creationId xmlns:a16="http://schemas.microsoft.com/office/drawing/2014/main" id="{6F32FE08-3E18-40E6-A7F3-B4285EA354BE}"/>
              </a:ext>
            </a:extLst>
          </p:cNvPr>
          <p:cNvCxnSpPr>
            <a:cxnSpLocks/>
          </p:cNvCxnSpPr>
          <p:nvPr/>
        </p:nvCxnSpPr>
        <p:spPr>
          <a:xfrm>
            <a:off x="10439156" y="2303335"/>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7CCDF6AE-2A88-426F-9F40-5551321EB4E1}"/>
              </a:ext>
            </a:extLst>
          </p:cNvPr>
          <p:cNvSpPr txBox="1"/>
          <p:nvPr/>
        </p:nvSpPr>
        <p:spPr>
          <a:xfrm>
            <a:off x="1660007" y="5378854"/>
            <a:ext cx="2203456" cy="646331"/>
          </a:xfrm>
          <a:prstGeom prst="rect">
            <a:avLst/>
          </a:prstGeom>
          <a:noFill/>
        </p:spPr>
        <p:txBody>
          <a:bodyPr wrap="square" rtlCol="0">
            <a:spAutoFit/>
          </a:bodyPr>
          <a:lstStyle/>
          <a:p>
            <a:r>
              <a:rPr lang="fr-FR"/>
              <a:t>Respecter les distances de sécurité</a:t>
            </a:r>
          </a:p>
        </p:txBody>
      </p:sp>
      <p:pic>
        <p:nvPicPr>
          <p:cNvPr id="32" name="Image 31">
            <a:extLst>
              <a:ext uri="{FF2B5EF4-FFF2-40B4-BE49-F238E27FC236}">
                <a16:creationId xmlns:a16="http://schemas.microsoft.com/office/drawing/2014/main" id="{EF98E901-68E7-46FD-B67D-67404EACBA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19530" y="2363294"/>
            <a:ext cx="926442" cy="915589"/>
          </a:xfrm>
          <a:prstGeom prst="rect">
            <a:avLst/>
          </a:prstGeom>
        </p:spPr>
      </p:pic>
      <p:pic>
        <p:nvPicPr>
          <p:cNvPr id="34" name="Image 33">
            <a:extLst>
              <a:ext uri="{FF2B5EF4-FFF2-40B4-BE49-F238E27FC236}">
                <a16:creationId xmlns:a16="http://schemas.microsoft.com/office/drawing/2014/main" id="{EA7928FE-3DD1-412B-934E-786D0ECF994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9299" y="3053665"/>
            <a:ext cx="1525424" cy="1497349"/>
          </a:xfrm>
          <a:prstGeom prst="rect">
            <a:avLst/>
          </a:prstGeom>
        </p:spPr>
      </p:pic>
      <p:cxnSp>
        <p:nvCxnSpPr>
          <p:cNvPr id="36" name="Connecteur droit avec flèche 35">
            <a:extLst>
              <a:ext uri="{FF2B5EF4-FFF2-40B4-BE49-F238E27FC236}">
                <a16:creationId xmlns:a16="http://schemas.microsoft.com/office/drawing/2014/main" id="{2D9E6582-B3BC-4157-B6B3-0AF24B08CAD0}"/>
              </a:ext>
            </a:extLst>
          </p:cNvPr>
          <p:cNvCxnSpPr>
            <a:cxnSpLocks/>
          </p:cNvCxnSpPr>
          <p:nvPr/>
        </p:nvCxnSpPr>
        <p:spPr>
          <a:xfrm>
            <a:off x="1497603" y="5668404"/>
            <a:ext cx="141216" cy="1"/>
          </a:xfrm>
          <a:prstGeom prst="straightConnector1">
            <a:avLst/>
          </a:prstGeom>
          <a:ln w="57150">
            <a:solidFill>
              <a:srgbClr val="FF0000"/>
            </a:solidFill>
            <a:tailEnd type="triangle"/>
          </a:ln>
        </p:spPr>
        <p:style>
          <a:lnRef idx="1">
            <a:schemeClr val="accent3"/>
          </a:lnRef>
          <a:fillRef idx="0">
            <a:schemeClr val="accent3"/>
          </a:fillRef>
          <a:effectRef idx="0">
            <a:schemeClr val="accent3"/>
          </a:effectRef>
          <a:fontRef idx="minor">
            <a:schemeClr val="tx1"/>
          </a:fontRef>
        </p:style>
      </p:cxnSp>
      <p:sp>
        <p:nvSpPr>
          <p:cNvPr id="38" name="ZoneTexte 37">
            <a:extLst>
              <a:ext uri="{FF2B5EF4-FFF2-40B4-BE49-F238E27FC236}">
                <a16:creationId xmlns:a16="http://schemas.microsoft.com/office/drawing/2014/main" id="{F0AD79D7-707E-4E5E-85D6-8BAC6FF4BA01}"/>
              </a:ext>
            </a:extLst>
          </p:cNvPr>
          <p:cNvSpPr txBox="1"/>
          <p:nvPr/>
        </p:nvSpPr>
        <p:spPr>
          <a:xfrm>
            <a:off x="4092416" y="1437515"/>
            <a:ext cx="2150496" cy="981423"/>
          </a:xfrm>
          <a:prstGeom prst="rect">
            <a:avLst/>
          </a:prstGeom>
          <a:noFill/>
          <a:ln w="12700">
            <a:solidFill>
              <a:schemeClr val="accent1">
                <a:lumMod val="75000"/>
              </a:schemeClr>
            </a:solidFill>
          </a:ln>
        </p:spPr>
        <p:txBody>
          <a:bodyPr wrap="square" rtlCol="0">
            <a:spAutoFit/>
          </a:bodyPr>
          <a:lstStyle/>
          <a:p>
            <a:pPr lvl="0">
              <a:lnSpc>
                <a:spcPct val="107000"/>
              </a:lnSpc>
              <a:spcAft>
                <a:spcPts val="0"/>
              </a:spcAft>
            </a:pPr>
            <a:r>
              <a:rPr lang="fr-FR"/>
              <a:t>Sortie d’ébauche de la ligne de laminage: écrasement </a:t>
            </a:r>
            <a:endParaRPr lang="fr-FR">
              <a:latin typeface="Arial" panose="020B0604020202020204" pitchFamily="34" charset="0"/>
              <a:ea typeface="Calibri" panose="020F0502020204030204" pitchFamily="34" charset="0"/>
              <a:cs typeface="Arial" panose="020B0604020202020204" pitchFamily="34" charset="0"/>
            </a:endParaRPr>
          </a:p>
        </p:txBody>
      </p:sp>
      <p:cxnSp>
        <p:nvCxnSpPr>
          <p:cNvPr id="39" name="Connecteur droit avec flèche 38">
            <a:extLst>
              <a:ext uri="{FF2B5EF4-FFF2-40B4-BE49-F238E27FC236}">
                <a16:creationId xmlns:a16="http://schemas.microsoft.com/office/drawing/2014/main" id="{02B200B2-056E-4BEA-9C09-49E9714BEFEB}"/>
              </a:ext>
            </a:extLst>
          </p:cNvPr>
          <p:cNvCxnSpPr>
            <a:cxnSpLocks/>
          </p:cNvCxnSpPr>
          <p:nvPr/>
        </p:nvCxnSpPr>
        <p:spPr>
          <a:xfrm>
            <a:off x="4982503" y="2414735"/>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0" name="Image 39">
            <a:extLst>
              <a:ext uri="{FF2B5EF4-FFF2-40B4-BE49-F238E27FC236}">
                <a16:creationId xmlns:a16="http://schemas.microsoft.com/office/drawing/2014/main" id="{4825DED0-1D2C-41D4-A5C3-6440A2F987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6768" y="3029809"/>
            <a:ext cx="1381721" cy="1381721"/>
          </a:xfrm>
          <a:prstGeom prst="rect">
            <a:avLst/>
          </a:prstGeom>
        </p:spPr>
      </p:pic>
      <p:sp>
        <p:nvSpPr>
          <p:cNvPr id="41" name="ZoneTexte 40">
            <a:extLst>
              <a:ext uri="{FF2B5EF4-FFF2-40B4-BE49-F238E27FC236}">
                <a16:creationId xmlns:a16="http://schemas.microsoft.com/office/drawing/2014/main" id="{4D9C1DB2-B9A3-4FAE-96FE-7EBEECC28239}"/>
              </a:ext>
            </a:extLst>
          </p:cNvPr>
          <p:cNvSpPr txBox="1"/>
          <p:nvPr/>
        </p:nvSpPr>
        <p:spPr>
          <a:xfrm>
            <a:off x="4151139" y="4475255"/>
            <a:ext cx="2194244" cy="646331"/>
          </a:xfrm>
          <a:prstGeom prst="rect">
            <a:avLst/>
          </a:prstGeom>
          <a:noFill/>
        </p:spPr>
        <p:txBody>
          <a:bodyPr wrap="square" rtlCol="0">
            <a:spAutoFit/>
          </a:bodyPr>
          <a:lstStyle/>
          <a:p>
            <a:r>
              <a:rPr lang="fr-FR"/>
              <a:t>Respecter les distances de sécurité</a:t>
            </a:r>
          </a:p>
        </p:txBody>
      </p:sp>
      <p:pic>
        <p:nvPicPr>
          <p:cNvPr id="24" name="Image 23">
            <a:extLst>
              <a:ext uri="{FF2B5EF4-FFF2-40B4-BE49-F238E27FC236}">
                <a16:creationId xmlns:a16="http://schemas.microsoft.com/office/drawing/2014/main" id="{62189112-EE70-4364-885D-7C69221F242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22301" y="163902"/>
            <a:ext cx="1875541" cy="789389"/>
          </a:xfrm>
          <a:prstGeom prst="rect">
            <a:avLst/>
          </a:prstGeom>
        </p:spPr>
      </p:pic>
      <p:sp>
        <p:nvSpPr>
          <p:cNvPr id="26" name="ZoneTexte 25">
            <a:extLst>
              <a:ext uri="{FF2B5EF4-FFF2-40B4-BE49-F238E27FC236}">
                <a16:creationId xmlns:a16="http://schemas.microsoft.com/office/drawing/2014/main" id="{D1ED0F33-9662-4041-9682-2AF1D7EDE897}"/>
              </a:ext>
            </a:extLst>
          </p:cNvPr>
          <p:cNvSpPr txBox="1"/>
          <p:nvPr/>
        </p:nvSpPr>
        <p:spPr>
          <a:xfrm>
            <a:off x="2081169"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9" name="Espace réservé de la date 8">
            <a:extLst>
              <a:ext uri="{FF2B5EF4-FFF2-40B4-BE49-F238E27FC236}">
                <a16:creationId xmlns:a16="http://schemas.microsoft.com/office/drawing/2014/main" id="{944E6468-865D-483D-892F-B2C1C09AA52C}"/>
              </a:ext>
            </a:extLst>
          </p:cNvPr>
          <p:cNvSpPr>
            <a:spLocks noGrp="1"/>
          </p:cNvSpPr>
          <p:nvPr>
            <p:ph type="dt" sz="half" idx="10"/>
          </p:nvPr>
        </p:nvSpPr>
        <p:spPr>
          <a:xfrm>
            <a:off x="240706" y="6431330"/>
            <a:ext cx="2472271" cy="365125"/>
          </a:xfrm>
        </p:spPr>
        <p:txBody>
          <a:bodyPr/>
          <a:lstStyle/>
          <a:p>
            <a:fld id="{09BAB766-E681-4656-9C9E-D2FE181DC55E}" type="datetime1">
              <a:rPr lang="fr-FR" smtClean="0"/>
              <a:t>27/03/2024</a:t>
            </a:fld>
            <a:endParaRPr lang="fr-FR"/>
          </a:p>
        </p:txBody>
      </p:sp>
      <p:sp>
        <p:nvSpPr>
          <p:cNvPr id="10" name="Espace réservé du numéro de diapositive 9">
            <a:extLst>
              <a:ext uri="{FF2B5EF4-FFF2-40B4-BE49-F238E27FC236}">
                <a16:creationId xmlns:a16="http://schemas.microsoft.com/office/drawing/2014/main" id="{441967B2-0523-49BC-8C75-4A8F84689ECA}"/>
              </a:ext>
            </a:extLst>
          </p:cNvPr>
          <p:cNvSpPr>
            <a:spLocks noGrp="1"/>
          </p:cNvSpPr>
          <p:nvPr>
            <p:ph type="sldNum" sz="quarter" idx="12"/>
          </p:nvPr>
        </p:nvSpPr>
        <p:spPr/>
        <p:txBody>
          <a:bodyPr/>
          <a:lstStyle/>
          <a:p>
            <a:fld id="{3746BD9C-EB79-4C44-A661-EB129AA754D7}" type="slidenum">
              <a:rPr lang="fr-FR" smtClean="0"/>
              <a:t>60</a:t>
            </a:fld>
            <a:endParaRPr lang="fr-FR"/>
          </a:p>
        </p:txBody>
      </p:sp>
      <p:sp>
        <p:nvSpPr>
          <p:cNvPr id="30" name="ZoneTexte 29">
            <a:extLst>
              <a:ext uri="{FF2B5EF4-FFF2-40B4-BE49-F238E27FC236}">
                <a16:creationId xmlns:a16="http://schemas.microsoft.com/office/drawing/2014/main" id="{41148770-F8C0-45B1-8449-BE633AB8DBF7}"/>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pic>
        <p:nvPicPr>
          <p:cNvPr id="15" name="Image 14">
            <a:extLst>
              <a:ext uri="{FF2B5EF4-FFF2-40B4-BE49-F238E27FC236}">
                <a16:creationId xmlns:a16="http://schemas.microsoft.com/office/drawing/2014/main" id="{C7A92230-106F-411A-8911-8F0B855D10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9086" y="3141426"/>
            <a:ext cx="892110" cy="1117083"/>
          </a:xfrm>
          <a:prstGeom prst="rect">
            <a:avLst/>
          </a:prstGeom>
        </p:spPr>
      </p:pic>
      <p:pic>
        <p:nvPicPr>
          <p:cNvPr id="16" name="Image 15" descr="Une image contenant dessin&#10;&#10;Description générée avec un niveau de confiance très élevé">
            <a:extLst>
              <a:ext uri="{FF2B5EF4-FFF2-40B4-BE49-F238E27FC236}">
                <a16:creationId xmlns:a16="http://schemas.microsoft.com/office/drawing/2014/main" id="{F363F9A1-9809-487A-80B6-A9ED197E589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03609" y="3218922"/>
            <a:ext cx="921658" cy="957943"/>
          </a:xfrm>
          <a:prstGeom prst="rect">
            <a:avLst/>
          </a:prstGeom>
        </p:spPr>
      </p:pic>
      <p:pic>
        <p:nvPicPr>
          <p:cNvPr id="17" name="Image 16">
            <a:extLst>
              <a:ext uri="{FF2B5EF4-FFF2-40B4-BE49-F238E27FC236}">
                <a16:creationId xmlns:a16="http://schemas.microsoft.com/office/drawing/2014/main" id="{01F1D6A5-1285-4E44-A1BF-F1C8A7E3F24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44099" y="4219656"/>
            <a:ext cx="1062194" cy="1026455"/>
          </a:xfrm>
          <a:prstGeom prst="rect">
            <a:avLst/>
          </a:prstGeom>
        </p:spPr>
      </p:pic>
      <p:sp>
        <p:nvSpPr>
          <p:cNvPr id="43" name="ZoneTexte 42">
            <a:extLst>
              <a:ext uri="{FF2B5EF4-FFF2-40B4-BE49-F238E27FC236}">
                <a16:creationId xmlns:a16="http://schemas.microsoft.com/office/drawing/2014/main" id="{397A4A6C-F0A0-4422-B1B7-0AB483D28DC2}"/>
              </a:ext>
            </a:extLst>
          </p:cNvPr>
          <p:cNvSpPr txBox="1"/>
          <p:nvPr/>
        </p:nvSpPr>
        <p:spPr>
          <a:xfrm>
            <a:off x="6668830" y="5306678"/>
            <a:ext cx="2153634" cy="646331"/>
          </a:xfrm>
          <a:prstGeom prst="rect">
            <a:avLst/>
          </a:prstGeom>
          <a:noFill/>
        </p:spPr>
        <p:txBody>
          <a:bodyPr wrap="square" rtlCol="0" anchor="t">
            <a:spAutoFit/>
          </a:bodyPr>
          <a:lstStyle/>
          <a:p>
            <a:r>
              <a:rPr lang="fr-FR"/>
              <a:t>Positionnement de plateaux</a:t>
            </a:r>
            <a:endParaRPr lang="fr-FR">
              <a:cs typeface="Calibri"/>
            </a:endParaRPr>
          </a:p>
        </p:txBody>
      </p:sp>
      <p:sp>
        <p:nvSpPr>
          <p:cNvPr id="31" name="ZoneTexte 30">
            <a:extLst>
              <a:ext uri="{FF2B5EF4-FFF2-40B4-BE49-F238E27FC236}">
                <a16:creationId xmlns:a16="http://schemas.microsoft.com/office/drawing/2014/main" id="{01471D8D-4716-4849-BDA8-9F7B997F5C33}"/>
              </a:ext>
            </a:extLst>
          </p:cNvPr>
          <p:cNvSpPr txBox="1"/>
          <p:nvPr/>
        </p:nvSpPr>
        <p:spPr>
          <a:xfrm>
            <a:off x="6420239" y="1430727"/>
            <a:ext cx="2032945" cy="923330"/>
          </a:xfrm>
          <a:prstGeom prst="rect">
            <a:avLst/>
          </a:prstGeom>
          <a:noFill/>
          <a:ln w="12700">
            <a:solidFill>
              <a:schemeClr val="accent1">
                <a:lumMod val="75000"/>
              </a:schemeClr>
            </a:solidFill>
          </a:ln>
        </p:spPr>
        <p:txBody>
          <a:bodyPr wrap="square" rtlCol="0">
            <a:spAutoFit/>
          </a:bodyPr>
          <a:lstStyle/>
          <a:p>
            <a:r>
              <a:rPr lang="fr-FR"/>
              <a:t>Accéder à la table à rouleaux: chute de hauteur  </a:t>
            </a:r>
          </a:p>
        </p:txBody>
      </p:sp>
      <p:cxnSp>
        <p:nvCxnSpPr>
          <p:cNvPr id="33" name="Connecteur droit avec flèche 32">
            <a:extLst>
              <a:ext uri="{FF2B5EF4-FFF2-40B4-BE49-F238E27FC236}">
                <a16:creationId xmlns:a16="http://schemas.microsoft.com/office/drawing/2014/main" id="{C7A389C4-E668-4DC1-8033-606251291CF2}"/>
              </a:ext>
            </a:extLst>
          </p:cNvPr>
          <p:cNvCxnSpPr>
            <a:cxnSpLocks/>
          </p:cNvCxnSpPr>
          <p:nvPr/>
        </p:nvCxnSpPr>
        <p:spPr>
          <a:xfrm>
            <a:off x="7399316" y="2354057"/>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5" name="Image 34">
            <a:extLst>
              <a:ext uri="{FF2B5EF4-FFF2-40B4-BE49-F238E27FC236}">
                <a16:creationId xmlns:a16="http://schemas.microsoft.com/office/drawing/2014/main" id="{709792A2-35CC-4134-94C9-649339F76A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9133" y="2939888"/>
            <a:ext cx="630275" cy="822098"/>
          </a:xfrm>
          <a:prstGeom prst="rect">
            <a:avLst/>
          </a:prstGeom>
        </p:spPr>
      </p:pic>
      <p:pic>
        <p:nvPicPr>
          <p:cNvPr id="37" name="Image 36">
            <a:extLst>
              <a:ext uri="{FF2B5EF4-FFF2-40B4-BE49-F238E27FC236}">
                <a16:creationId xmlns:a16="http://schemas.microsoft.com/office/drawing/2014/main" id="{A295076F-2052-4DF4-B65D-534DE3D858A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59652" y="2960459"/>
            <a:ext cx="806807" cy="806807"/>
          </a:xfrm>
          <a:prstGeom prst="rect">
            <a:avLst/>
          </a:prstGeom>
        </p:spPr>
      </p:pic>
      <p:pic>
        <p:nvPicPr>
          <p:cNvPr id="42" name="Image 41">
            <a:extLst>
              <a:ext uri="{FF2B5EF4-FFF2-40B4-BE49-F238E27FC236}">
                <a16:creationId xmlns:a16="http://schemas.microsoft.com/office/drawing/2014/main" id="{79AF087F-E34C-4557-A549-04B4EBF07EE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55808" y="3853632"/>
            <a:ext cx="1026708" cy="992229"/>
          </a:xfrm>
          <a:prstGeom prst="rect">
            <a:avLst/>
          </a:prstGeom>
        </p:spPr>
      </p:pic>
    </p:spTree>
    <p:extLst>
      <p:ext uri="{BB962C8B-B14F-4D97-AF65-F5344CB8AC3E}">
        <p14:creationId xmlns:p14="http://schemas.microsoft.com/office/powerpoint/2010/main" val="22382699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77F0B-5B1D-4242-908A-9855C1394E3E}"/>
              </a:ext>
            </a:extLst>
          </p:cNvPr>
          <p:cNvSpPr>
            <a:spLocks noGrp="1"/>
          </p:cNvSpPr>
          <p:nvPr>
            <p:ph type="ctrTitle"/>
          </p:nvPr>
        </p:nvSpPr>
        <p:spPr/>
        <p:txBody>
          <a:bodyPr/>
          <a:lstStyle/>
          <a:p>
            <a:pPr algn="ctr"/>
            <a:r>
              <a:rPr lang="fr-FR"/>
              <a:t>Zone pomperie</a:t>
            </a:r>
          </a:p>
        </p:txBody>
      </p:sp>
      <p:pic>
        <p:nvPicPr>
          <p:cNvPr id="4" name="Image 3">
            <a:extLst>
              <a:ext uri="{FF2B5EF4-FFF2-40B4-BE49-F238E27FC236}">
                <a16:creationId xmlns:a16="http://schemas.microsoft.com/office/drawing/2014/main" id="{0E51D3D8-2879-439B-ADCA-EFE8B50A03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5" name="ZoneTexte 4">
            <a:extLst>
              <a:ext uri="{FF2B5EF4-FFF2-40B4-BE49-F238E27FC236}">
                <a16:creationId xmlns:a16="http://schemas.microsoft.com/office/drawing/2014/main" id="{19CE9B6C-B576-438F-8DB0-BB7131652CC3}"/>
              </a:ext>
            </a:extLst>
          </p:cNvPr>
          <p:cNvSpPr txBox="1"/>
          <p:nvPr/>
        </p:nvSpPr>
        <p:spPr>
          <a:xfrm>
            <a:off x="21030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7F164542-5B9A-48DA-A385-0325C4D888CA}"/>
              </a:ext>
            </a:extLst>
          </p:cNvPr>
          <p:cNvSpPr>
            <a:spLocks noGrp="1"/>
          </p:cNvSpPr>
          <p:nvPr>
            <p:ph type="dt" sz="half" idx="10"/>
          </p:nvPr>
        </p:nvSpPr>
        <p:spPr>
          <a:xfrm>
            <a:off x="259080" y="6451037"/>
            <a:ext cx="2472271" cy="365125"/>
          </a:xfrm>
        </p:spPr>
        <p:txBody>
          <a:bodyPr/>
          <a:lstStyle/>
          <a:p>
            <a:fld id="{0137550A-D45F-4A4E-8E2C-4DCE53F7ECF2}"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3FE1880A-EA3E-494F-AAE2-89AC2C1BFFCB}"/>
              </a:ext>
            </a:extLst>
          </p:cNvPr>
          <p:cNvSpPr>
            <a:spLocks noGrp="1"/>
          </p:cNvSpPr>
          <p:nvPr>
            <p:ph type="sldNum" sz="quarter" idx="12"/>
          </p:nvPr>
        </p:nvSpPr>
        <p:spPr/>
        <p:txBody>
          <a:bodyPr/>
          <a:lstStyle/>
          <a:p>
            <a:fld id="{3746BD9C-EB79-4C44-A661-EB129AA754D7}" type="slidenum">
              <a:rPr lang="fr-FR" smtClean="0"/>
              <a:t>61</a:t>
            </a:fld>
            <a:endParaRPr lang="fr-FR"/>
          </a:p>
        </p:txBody>
      </p:sp>
      <p:sp>
        <p:nvSpPr>
          <p:cNvPr id="9" name="ZoneTexte 8">
            <a:extLst>
              <a:ext uri="{FF2B5EF4-FFF2-40B4-BE49-F238E27FC236}">
                <a16:creationId xmlns:a16="http://schemas.microsoft.com/office/drawing/2014/main" id="{B42A7B83-ED8B-4F6A-B420-B5E3D4115B76}"/>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4837711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age 74">
            <a:extLst>
              <a:ext uri="{FF2B5EF4-FFF2-40B4-BE49-F238E27FC236}">
                <a16:creationId xmlns:a16="http://schemas.microsoft.com/office/drawing/2014/main" id="{B3436F58-E3D6-4D96-A3AE-10B938C6BE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353" y="3999936"/>
            <a:ext cx="1640860" cy="1640860"/>
          </a:xfrm>
          <a:prstGeom prst="rect">
            <a:avLst/>
          </a:prstGeom>
        </p:spPr>
      </p:pic>
      <p:pic>
        <p:nvPicPr>
          <p:cNvPr id="35" name="Image 34">
            <a:extLst>
              <a:ext uri="{FF2B5EF4-FFF2-40B4-BE49-F238E27FC236}">
                <a16:creationId xmlns:a16="http://schemas.microsoft.com/office/drawing/2014/main" id="{96CF417F-91E1-4E6F-B7A8-C5DDB38D57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351" y="3745153"/>
            <a:ext cx="1197842" cy="1069502"/>
          </a:xfrm>
          <a:prstGeom prst="rect">
            <a:avLst/>
          </a:prstGeom>
        </p:spPr>
      </p:pic>
      <p:sp>
        <p:nvSpPr>
          <p:cNvPr id="12" name="ZoneTexte 11">
            <a:extLst>
              <a:ext uri="{FF2B5EF4-FFF2-40B4-BE49-F238E27FC236}">
                <a16:creationId xmlns:a16="http://schemas.microsoft.com/office/drawing/2014/main" id="{B460CFEC-95D6-4E14-8852-78B5AA3770E8}"/>
              </a:ext>
            </a:extLst>
          </p:cNvPr>
          <p:cNvSpPr txBox="1"/>
          <p:nvPr/>
        </p:nvSpPr>
        <p:spPr>
          <a:xfrm>
            <a:off x="2833374" y="1410005"/>
            <a:ext cx="2086009" cy="1200329"/>
          </a:xfrm>
          <a:prstGeom prst="rect">
            <a:avLst/>
          </a:prstGeom>
          <a:noFill/>
          <a:ln w="12700">
            <a:solidFill>
              <a:schemeClr val="accent1">
                <a:lumMod val="75000"/>
              </a:schemeClr>
            </a:solidFill>
          </a:ln>
        </p:spPr>
        <p:txBody>
          <a:bodyPr wrap="square" rtlCol="0">
            <a:spAutoFit/>
          </a:bodyPr>
          <a:lstStyle/>
          <a:p>
            <a:r>
              <a:rPr lang="fr-FR"/>
              <a:t>Présence de produit dangereux (Travaux dans la halle du TAB): intoxication </a:t>
            </a:r>
            <a:endParaRPr lang="fr-FR">
              <a:solidFill>
                <a:schemeClr val="dk1"/>
              </a:solidFill>
              <a:latin typeface="Arial" panose="020B0604020202020204" pitchFamily="34" charset="0"/>
              <a:cs typeface="Arial" panose="020B0604020202020204" pitchFamily="34" charset="0"/>
            </a:endParaRPr>
          </a:p>
        </p:txBody>
      </p:sp>
      <p:sp>
        <p:nvSpPr>
          <p:cNvPr id="2" name="Titre 1">
            <a:extLst>
              <a:ext uri="{FF2B5EF4-FFF2-40B4-BE49-F238E27FC236}">
                <a16:creationId xmlns:a16="http://schemas.microsoft.com/office/drawing/2014/main" id="{9EEDDFE1-A902-4238-8DA6-5DB12001B6F5}"/>
              </a:ext>
            </a:extLst>
          </p:cNvPr>
          <p:cNvSpPr txBox="1">
            <a:spLocks/>
          </p:cNvSpPr>
          <p:nvPr/>
        </p:nvSpPr>
        <p:spPr>
          <a:xfrm>
            <a:off x="-13710" y="72899"/>
            <a:ext cx="12192000" cy="9271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pomperie</a:t>
            </a:r>
            <a:endParaRPr lang="fr-FR">
              <a:solidFill>
                <a:srgbClr val="002060"/>
              </a:solidFill>
            </a:endParaRPr>
          </a:p>
        </p:txBody>
      </p:sp>
      <p:pic>
        <p:nvPicPr>
          <p:cNvPr id="3" name="Image 2">
            <a:extLst>
              <a:ext uri="{FF2B5EF4-FFF2-40B4-BE49-F238E27FC236}">
                <a16:creationId xmlns:a16="http://schemas.microsoft.com/office/drawing/2014/main" id="{D43C122C-5DCE-4CD4-A3E1-336E378309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0167" y="149207"/>
            <a:ext cx="1951362" cy="821301"/>
          </a:xfrm>
          <a:prstGeom prst="rect">
            <a:avLst/>
          </a:prstGeom>
        </p:spPr>
      </p:pic>
      <p:sp>
        <p:nvSpPr>
          <p:cNvPr id="4" name="ZoneTexte 3">
            <a:extLst>
              <a:ext uri="{FF2B5EF4-FFF2-40B4-BE49-F238E27FC236}">
                <a16:creationId xmlns:a16="http://schemas.microsoft.com/office/drawing/2014/main" id="{D4653128-0988-4C91-BA8D-A28C48BD3474}"/>
              </a:ext>
            </a:extLst>
          </p:cNvPr>
          <p:cNvSpPr txBox="1"/>
          <p:nvPr/>
        </p:nvSpPr>
        <p:spPr>
          <a:xfrm>
            <a:off x="340857" y="1235162"/>
            <a:ext cx="2488637" cy="1477328"/>
          </a:xfrm>
          <a:prstGeom prst="rect">
            <a:avLst/>
          </a:prstGeom>
          <a:noFill/>
          <a:ln w="12700">
            <a:solidFill>
              <a:schemeClr val="accent1">
                <a:lumMod val="75000"/>
              </a:schemeClr>
            </a:solidFill>
          </a:ln>
        </p:spPr>
        <p:txBody>
          <a:bodyPr wrap="square" rtlCol="0">
            <a:spAutoFit/>
          </a:bodyPr>
          <a:lstStyle/>
          <a:p>
            <a:pPr lvl="0"/>
            <a:r>
              <a:rPr lang="fr-FR"/>
              <a:t>Produit de traitement de l’eau pouvant présenter une toxicité; légionnelles (Extérieur à la halle du TAB)</a:t>
            </a:r>
          </a:p>
        </p:txBody>
      </p:sp>
      <p:pic>
        <p:nvPicPr>
          <p:cNvPr id="7" name="Image 6">
            <a:extLst>
              <a:ext uri="{FF2B5EF4-FFF2-40B4-BE49-F238E27FC236}">
                <a16:creationId xmlns:a16="http://schemas.microsoft.com/office/drawing/2014/main" id="{128DE4B3-2618-492D-8E74-50AE32157C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441" y="2929320"/>
            <a:ext cx="1610547" cy="2276241"/>
          </a:xfrm>
          <a:prstGeom prst="rect">
            <a:avLst/>
          </a:prstGeom>
        </p:spPr>
      </p:pic>
      <p:pic>
        <p:nvPicPr>
          <p:cNvPr id="9" name="Image 8">
            <a:extLst>
              <a:ext uri="{FF2B5EF4-FFF2-40B4-BE49-F238E27FC236}">
                <a16:creationId xmlns:a16="http://schemas.microsoft.com/office/drawing/2014/main" id="{B36C1E4E-C2A2-410F-8E5F-07E0A468FF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3113" y="2845035"/>
            <a:ext cx="1279235" cy="1279235"/>
          </a:xfrm>
          <a:prstGeom prst="rect">
            <a:avLst/>
          </a:prstGeom>
        </p:spPr>
      </p:pic>
      <p:cxnSp>
        <p:nvCxnSpPr>
          <p:cNvPr id="8" name="Connecteur droit avec flèche 7">
            <a:extLst>
              <a:ext uri="{FF2B5EF4-FFF2-40B4-BE49-F238E27FC236}">
                <a16:creationId xmlns:a16="http://schemas.microsoft.com/office/drawing/2014/main" id="{5C96A85A-9E11-4161-9ABB-C9FEA421471C}"/>
              </a:ext>
            </a:extLst>
          </p:cNvPr>
          <p:cNvCxnSpPr/>
          <p:nvPr/>
        </p:nvCxnSpPr>
        <p:spPr>
          <a:xfrm>
            <a:off x="2825527" y="2712490"/>
            <a:ext cx="0" cy="1538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3B44E8D9-14E2-4281-A9CA-72D458507388}"/>
              </a:ext>
            </a:extLst>
          </p:cNvPr>
          <p:cNvSpPr txBox="1"/>
          <p:nvPr/>
        </p:nvSpPr>
        <p:spPr>
          <a:xfrm>
            <a:off x="5527101" y="1256969"/>
            <a:ext cx="2159407" cy="923330"/>
          </a:xfrm>
          <a:prstGeom prst="rect">
            <a:avLst/>
          </a:prstGeom>
          <a:noFill/>
          <a:ln w="12700">
            <a:solidFill>
              <a:schemeClr val="accent1">
                <a:lumMod val="75000"/>
              </a:schemeClr>
            </a:solidFill>
          </a:ln>
        </p:spPr>
        <p:txBody>
          <a:bodyPr wrap="square" rtlCol="0">
            <a:spAutoFit/>
          </a:bodyPr>
          <a:lstStyle/>
          <a:p>
            <a:r>
              <a:rPr lang="fr-FR"/>
              <a:t>Réservoirs de grande capacité (espace confinés): noyade</a:t>
            </a:r>
          </a:p>
        </p:txBody>
      </p:sp>
      <p:cxnSp>
        <p:nvCxnSpPr>
          <p:cNvPr id="15" name="Connecteur droit avec flèche 14">
            <a:extLst>
              <a:ext uri="{FF2B5EF4-FFF2-40B4-BE49-F238E27FC236}">
                <a16:creationId xmlns:a16="http://schemas.microsoft.com/office/drawing/2014/main" id="{7004FDC5-89FE-4CED-B2BF-D96E0A667725}"/>
              </a:ext>
            </a:extLst>
          </p:cNvPr>
          <p:cNvCxnSpPr>
            <a:cxnSpLocks/>
          </p:cNvCxnSpPr>
          <p:nvPr/>
        </p:nvCxnSpPr>
        <p:spPr>
          <a:xfrm>
            <a:off x="6596852" y="2185525"/>
            <a:ext cx="0" cy="1538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80424586-1040-4EE3-8570-A2E97062ADCC}"/>
              </a:ext>
            </a:extLst>
          </p:cNvPr>
          <p:cNvSpPr txBox="1"/>
          <p:nvPr/>
        </p:nvSpPr>
        <p:spPr>
          <a:xfrm>
            <a:off x="4689190" y="4960843"/>
            <a:ext cx="1639124" cy="646331"/>
          </a:xfrm>
          <a:prstGeom prst="rect">
            <a:avLst/>
          </a:prstGeom>
          <a:noFill/>
        </p:spPr>
        <p:txBody>
          <a:bodyPr wrap="square" rtlCol="0">
            <a:spAutoFit/>
          </a:bodyPr>
          <a:lstStyle/>
          <a:p>
            <a:r>
              <a:rPr lang="fr-FR"/>
              <a:t>Limitation des travaux la nuit</a:t>
            </a:r>
          </a:p>
        </p:txBody>
      </p:sp>
      <p:pic>
        <p:nvPicPr>
          <p:cNvPr id="19" name="Image 18">
            <a:extLst>
              <a:ext uri="{FF2B5EF4-FFF2-40B4-BE49-F238E27FC236}">
                <a16:creationId xmlns:a16="http://schemas.microsoft.com/office/drawing/2014/main" id="{23E3FD65-BF9C-4034-9920-7CA6D0DB65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9438" y="2503847"/>
            <a:ext cx="1065915" cy="1095118"/>
          </a:xfrm>
          <a:prstGeom prst="rect">
            <a:avLst/>
          </a:prstGeom>
        </p:spPr>
      </p:pic>
      <p:cxnSp>
        <p:nvCxnSpPr>
          <p:cNvPr id="20" name="Connecteur droit 19">
            <a:extLst>
              <a:ext uri="{FF2B5EF4-FFF2-40B4-BE49-F238E27FC236}">
                <a16:creationId xmlns:a16="http://schemas.microsoft.com/office/drawing/2014/main" id="{5D19C9B1-9C46-4A64-9278-1E5C6E8EEE34}"/>
              </a:ext>
            </a:extLst>
          </p:cNvPr>
          <p:cNvCxnSpPr>
            <a:cxnSpLocks/>
          </p:cNvCxnSpPr>
          <p:nvPr/>
        </p:nvCxnSpPr>
        <p:spPr>
          <a:xfrm>
            <a:off x="5321169" y="2725603"/>
            <a:ext cx="709723" cy="75218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F8E56443-385D-41F3-AE42-39B5364A407B}"/>
              </a:ext>
            </a:extLst>
          </p:cNvPr>
          <p:cNvCxnSpPr>
            <a:cxnSpLocks/>
          </p:cNvCxnSpPr>
          <p:nvPr/>
        </p:nvCxnSpPr>
        <p:spPr>
          <a:xfrm flipH="1">
            <a:off x="5233938" y="2725603"/>
            <a:ext cx="713066" cy="74379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39" name="Image 38">
            <a:extLst>
              <a:ext uri="{FF2B5EF4-FFF2-40B4-BE49-F238E27FC236}">
                <a16:creationId xmlns:a16="http://schemas.microsoft.com/office/drawing/2014/main" id="{290198A0-3BC5-41FC-91DF-1F266B309B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5692" y="2444070"/>
            <a:ext cx="947725" cy="947725"/>
          </a:xfrm>
          <a:prstGeom prst="rect">
            <a:avLst/>
          </a:prstGeom>
        </p:spPr>
      </p:pic>
      <p:sp>
        <p:nvSpPr>
          <p:cNvPr id="41" name="ZoneTexte 40">
            <a:extLst>
              <a:ext uri="{FF2B5EF4-FFF2-40B4-BE49-F238E27FC236}">
                <a16:creationId xmlns:a16="http://schemas.microsoft.com/office/drawing/2014/main" id="{68416AB9-2BB5-4687-81F5-C39D31101456}"/>
              </a:ext>
            </a:extLst>
          </p:cNvPr>
          <p:cNvSpPr txBox="1"/>
          <p:nvPr/>
        </p:nvSpPr>
        <p:spPr>
          <a:xfrm>
            <a:off x="6360218" y="3377375"/>
            <a:ext cx="1595219" cy="646331"/>
          </a:xfrm>
          <a:prstGeom prst="rect">
            <a:avLst/>
          </a:prstGeom>
          <a:noFill/>
        </p:spPr>
        <p:txBody>
          <a:bodyPr wrap="square" rtlCol="0">
            <a:spAutoFit/>
          </a:bodyPr>
          <a:lstStyle/>
          <a:p>
            <a:r>
              <a:rPr lang="fr-FR"/>
              <a:t>Présence gilet de sauvetage</a:t>
            </a:r>
          </a:p>
        </p:txBody>
      </p:sp>
      <p:sp>
        <p:nvSpPr>
          <p:cNvPr id="42" name="ZoneTexte 41">
            <a:extLst>
              <a:ext uri="{FF2B5EF4-FFF2-40B4-BE49-F238E27FC236}">
                <a16:creationId xmlns:a16="http://schemas.microsoft.com/office/drawing/2014/main" id="{B9CD6199-B737-49E2-8316-8EB6B20CFEBA}"/>
              </a:ext>
            </a:extLst>
          </p:cNvPr>
          <p:cNvSpPr txBox="1"/>
          <p:nvPr/>
        </p:nvSpPr>
        <p:spPr>
          <a:xfrm>
            <a:off x="8773116" y="1363839"/>
            <a:ext cx="2159407" cy="646331"/>
          </a:xfrm>
          <a:prstGeom prst="rect">
            <a:avLst/>
          </a:prstGeom>
          <a:noFill/>
          <a:ln w="12700">
            <a:solidFill>
              <a:schemeClr val="accent1">
                <a:lumMod val="75000"/>
              </a:schemeClr>
            </a:solidFill>
          </a:ln>
        </p:spPr>
        <p:txBody>
          <a:bodyPr wrap="square" rtlCol="0">
            <a:spAutoFit/>
          </a:bodyPr>
          <a:lstStyle/>
          <a:p>
            <a:r>
              <a:rPr lang="fr-FR"/>
              <a:t>Travaux dans les conduites : asphyxie</a:t>
            </a:r>
          </a:p>
        </p:txBody>
      </p:sp>
      <p:cxnSp>
        <p:nvCxnSpPr>
          <p:cNvPr id="43" name="Connecteur droit avec flèche 42">
            <a:extLst>
              <a:ext uri="{FF2B5EF4-FFF2-40B4-BE49-F238E27FC236}">
                <a16:creationId xmlns:a16="http://schemas.microsoft.com/office/drawing/2014/main" id="{52AB5266-04F2-4BD0-AE77-6ADBEA8ECB6B}"/>
              </a:ext>
            </a:extLst>
          </p:cNvPr>
          <p:cNvCxnSpPr>
            <a:cxnSpLocks/>
          </p:cNvCxnSpPr>
          <p:nvPr/>
        </p:nvCxnSpPr>
        <p:spPr>
          <a:xfrm>
            <a:off x="9897075" y="2010921"/>
            <a:ext cx="0" cy="1538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5" name="Image 44">
            <a:extLst>
              <a:ext uri="{FF2B5EF4-FFF2-40B4-BE49-F238E27FC236}">
                <a16:creationId xmlns:a16="http://schemas.microsoft.com/office/drawing/2014/main" id="{60840B81-0D30-445E-9E44-92962AEE46B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58410" y="2311532"/>
            <a:ext cx="1188081" cy="1119207"/>
          </a:xfrm>
          <a:prstGeom prst="rect">
            <a:avLst/>
          </a:prstGeom>
        </p:spPr>
      </p:pic>
      <p:sp>
        <p:nvSpPr>
          <p:cNvPr id="46" name="ZoneTexte 45">
            <a:extLst>
              <a:ext uri="{FF2B5EF4-FFF2-40B4-BE49-F238E27FC236}">
                <a16:creationId xmlns:a16="http://schemas.microsoft.com/office/drawing/2014/main" id="{5DBEBE3A-028A-4CA7-AE19-43FC29B4F4CF}"/>
              </a:ext>
            </a:extLst>
          </p:cNvPr>
          <p:cNvSpPr txBox="1"/>
          <p:nvPr/>
        </p:nvSpPr>
        <p:spPr>
          <a:xfrm>
            <a:off x="8078432" y="3391795"/>
            <a:ext cx="2199116" cy="369332"/>
          </a:xfrm>
          <a:prstGeom prst="rect">
            <a:avLst/>
          </a:prstGeom>
          <a:noFill/>
        </p:spPr>
        <p:txBody>
          <a:bodyPr wrap="square" rtlCol="0">
            <a:spAutoFit/>
          </a:bodyPr>
          <a:lstStyle/>
          <a:p>
            <a:r>
              <a:rPr lang="fr-FR"/>
              <a:t>Ventilation conduite</a:t>
            </a:r>
          </a:p>
        </p:txBody>
      </p:sp>
      <p:sp>
        <p:nvSpPr>
          <p:cNvPr id="53" name="ZoneTexte 52">
            <a:extLst>
              <a:ext uri="{FF2B5EF4-FFF2-40B4-BE49-F238E27FC236}">
                <a16:creationId xmlns:a16="http://schemas.microsoft.com/office/drawing/2014/main" id="{FCE84246-FD1C-4B90-84A1-354DC6F04CA4}"/>
              </a:ext>
            </a:extLst>
          </p:cNvPr>
          <p:cNvSpPr txBox="1"/>
          <p:nvPr/>
        </p:nvSpPr>
        <p:spPr>
          <a:xfrm>
            <a:off x="1219485" y="5020895"/>
            <a:ext cx="624457" cy="369332"/>
          </a:xfrm>
          <a:prstGeom prst="rect">
            <a:avLst/>
          </a:prstGeom>
          <a:noFill/>
        </p:spPr>
        <p:txBody>
          <a:bodyPr wrap="square" rtlCol="0">
            <a:spAutoFit/>
          </a:bodyPr>
          <a:lstStyle/>
          <a:p>
            <a:r>
              <a:rPr lang="fr-FR"/>
              <a:t>FDS</a:t>
            </a:r>
          </a:p>
        </p:txBody>
      </p:sp>
      <p:pic>
        <p:nvPicPr>
          <p:cNvPr id="54" name="Image 53">
            <a:extLst>
              <a:ext uri="{FF2B5EF4-FFF2-40B4-BE49-F238E27FC236}">
                <a16:creationId xmlns:a16="http://schemas.microsoft.com/office/drawing/2014/main" id="{851E322E-BFB5-495A-A029-E3A9EF3E6F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37285" y="2262429"/>
            <a:ext cx="1390476" cy="1428571"/>
          </a:xfrm>
          <a:prstGeom prst="rect">
            <a:avLst/>
          </a:prstGeom>
        </p:spPr>
      </p:pic>
      <p:cxnSp>
        <p:nvCxnSpPr>
          <p:cNvPr id="55" name="Connecteur droit 54">
            <a:extLst>
              <a:ext uri="{FF2B5EF4-FFF2-40B4-BE49-F238E27FC236}">
                <a16:creationId xmlns:a16="http://schemas.microsoft.com/office/drawing/2014/main" id="{D386D289-0A3E-488E-AD4F-2B7E600199AB}"/>
              </a:ext>
            </a:extLst>
          </p:cNvPr>
          <p:cNvCxnSpPr>
            <a:cxnSpLocks/>
          </p:cNvCxnSpPr>
          <p:nvPr/>
        </p:nvCxnSpPr>
        <p:spPr>
          <a:xfrm>
            <a:off x="10593477" y="2679508"/>
            <a:ext cx="709723" cy="75218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4430755C-B8D6-4430-9856-6EB9FB55A7BB}"/>
              </a:ext>
            </a:extLst>
          </p:cNvPr>
          <p:cNvCxnSpPr>
            <a:cxnSpLocks/>
          </p:cNvCxnSpPr>
          <p:nvPr/>
        </p:nvCxnSpPr>
        <p:spPr>
          <a:xfrm flipH="1">
            <a:off x="10506246" y="2679508"/>
            <a:ext cx="713066" cy="74379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ZoneTexte 56">
            <a:extLst>
              <a:ext uri="{FF2B5EF4-FFF2-40B4-BE49-F238E27FC236}">
                <a16:creationId xmlns:a16="http://schemas.microsoft.com/office/drawing/2014/main" id="{78046913-12E2-44DC-B1AC-D6A223A662B0}"/>
              </a:ext>
            </a:extLst>
          </p:cNvPr>
          <p:cNvSpPr txBox="1"/>
          <p:nvPr/>
        </p:nvSpPr>
        <p:spPr>
          <a:xfrm>
            <a:off x="8458410" y="4618862"/>
            <a:ext cx="1612496" cy="369332"/>
          </a:xfrm>
          <a:prstGeom prst="rect">
            <a:avLst/>
          </a:prstGeom>
          <a:noFill/>
          <a:ln w="57150">
            <a:solidFill>
              <a:srgbClr val="00B0F0"/>
            </a:solidFill>
          </a:ln>
        </p:spPr>
        <p:txBody>
          <a:bodyPr wrap="square" rtlCol="0">
            <a:spAutoFit/>
          </a:bodyPr>
          <a:lstStyle/>
          <a:p>
            <a:r>
              <a:rPr lang="fr-FR"/>
              <a:t>Extracteur d’air </a:t>
            </a:r>
          </a:p>
        </p:txBody>
      </p:sp>
      <p:sp>
        <p:nvSpPr>
          <p:cNvPr id="58" name="ZoneTexte 57">
            <a:extLst>
              <a:ext uri="{FF2B5EF4-FFF2-40B4-BE49-F238E27FC236}">
                <a16:creationId xmlns:a16="http://schemas.microsoft.com/office/drawing/2014/main" id="{C2D91E73-544B-4D10-B407-926C8686386B}"/>
              </a:ext>
            </a:extLst>
          </p:cNvPr>
          <p:cNvSpPr txBox="1"/>
          <p:nvPr/>
        </p:nvSpPr>
        <p:spPr>
          <a:xfrm>
            <a:off x="8446732" y="3904720"/>
            <a:ext cx="3218430" cy="369332"/>
          </a:xfrm>
          <a:prstGeom prst="rect">
            <a:avLst/>
          </a:prstGeom>
          <a:noFill/>
          <a:ln w="57150">
            <a:solidFill>
              <a:srgbClr val="92D050"/>
            </a:solidFill>
          </a:ln>
        </p:spPr>
        <p:txBody>
          <a:bodyPr wrap="square" rtlCol="0">
            <a:spAutoFit/>
          </a:bodyPr>
          <a:lstStyle/>
          <a:p>
            <a:r>
              <a:rPr lang="fr-FR"/>
              <a:t>Formations/Habilitations/Permis </a:t>
            </a:r>
          </a:p>
        </p:txBody>
      </p:sp>
      <p:pic>
        <p:nvPicPr>
          <p:cNvPr id="65" name="Image 64">
            <a:extLst>
              <a:ext uri="{FF2B5EF4-FFF2-40B4-BE49-F238E27FC236}">
                <a16:creationId xmlns:a16="http://schemas.microsoft.com/office/drawing/2014/main" id="{28B54F73-D98C-4C3B-951D-5BD5B637090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90603" y="4047133"/>
            <a:ext cx="1115509" cy="1094978"/>
          </a:xfrm>
          <a:prstGeom prst="rect">
            <a:avLst/>
          </a:prstGeom>
        </p:spPr>
      </p:pic>
      <p:sp>
        <p:nvSpPr>
          <p:cNvPr id="66" name="ZoneTexte 65">
            <a:extLst>
              <a:ext uri="{FF2B5EF4-FFF2-40B4-BE49-F238E27FC236}">
                <a16:creationId xmlns:a16="http://schemas.microsoft.com/office/drawing/2014/main" id="{FEF01245-D0EB-44CB-8BD0-BA7FE3178997}"/>
              </a:ext>
            </a:extLst>
          </p:cNvPr>
          <p:cNvSpPr txBox="1"/>
          <p:nvPr/>
        </p:nvSpPr>
        <p:spPr>
          <a:xfrm>
            <a:off x="2333415" y="634669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68" name="ZoneTexte 67">
            <a:extLst>
              <a:ext uri="{FF2B5EF4-FFF2-40B4-BE49-F238E27FC236}">
                <a16:creationId xmlns:a16="http://schemas.microsoft.com/office/drawing/2014/main" id="{27ED0D45-1699-4C6C-811C-870E2230A29B}"/>
              </a:ext>
            </a:extLst>
          </p:cNvPr>
          <p:cNvSpPr txBox="1"/>
          <p:nvPr/>
        </p:nvSpPr>
        <p:spPr>
          <a:xfrm rot="19267769">
            <a:off x="6546157" y="4418181"/>
            <a:ext cx="803425" cy="553998"/>
          </a:xfrm>
          <a:prstGeom prst="rect">
            <a:avLst/>
          </a:prstGeom>
          <a:noFill/>
        </p:spPr>
        <p:txBody>
          <a:bodyPr wrap="none" rtlCol="0">
            <a:spAutoFit/>
          </a:bodyPr>
          <a:lstStyle/>
          <a:p>
            <a:r>
              <a:rPr lang="fr-FR" sz="1000">
                <a:solidFill>
                  <a:schemeClr val="bg1"/>
                </a:solidFill>
              </a:rPr>
              <a:t>Procédures </a:t>
            </a:r>
          </a:p>
          <a:p>
            <a:r>
              <a:rPr lang="fr-FR" sz="1000">
                <a:solidFill>
                  <a:schemeClr val="bg1"/>
                </a:solidFill>
              </a:rPr>
              <a:t>espaces </a:t>
            </a:r>
          </a:p>
          <a:p>
            <a:r>
              <a:rPr lang="fr-FR" sz="1000">
                <a:solidFill>
                  <a:schemeClr val="bg1"/>
                </a:solidFill>
              </a:rPr>
              <a:t>confinés</a:t>
            </a:r>
          </a:p>
        </p:txBody>
      </p:sp>
      <p:pic>
        <p:nvPicPr>
          <p:cNvPr id="76" name="Image 75">
            <a:extLst>
              <a:ext uri="{FF2B5EF4-FFF2-40B4-BE49-F238E27FC236}">
                <a16:creationId xmlns:a16="http://schemas.microsoft.com/office/drawing/2014/main" id="{4280015C-6B7E-486E-9097-C8EAFB3E6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5947" y="4342512"/>
            <a:ext cx="1640860" cy="1640860"/>
          </a:xfrm>
          <a:prstGeom prst="rect">
            <a:avLst/>
          </a:prstGeom>
        </p:spPr>
      </p:pic>
      <p:sp>
        <p:nvSpPr>
          <p:cNvPr id="77" name="ZoneTexte 76">
            <a:extLst>
              <a:ext uri="{FF2B5EF4-FFF2-40B4-BE49-F238E27FC236}">
                <a16:creationId xmlns:a16="http://schemas.microsoft.com/office/drawing/2014/main" id="{19AE9083-88DD-4B8B-AAFE-CE2C5A845CA9}"/>
              </a:ext>
            </a:extLst>
          </p:cNvPr>
          <p:cNvSpPr txBox="1"/>
          <p:nvPr/>
        </p:nvSpPr>
        <p:spPr>
          <a:xfrm rot="19267769">
            <a:off x="10406751" y="4760757"/>
            <a:ext cx="803425" cy="553998"/>
          </a:xfrm>
          <a:prstGeom prst="rect">
            <a:avLst/>
          </a:prstGeom>
          <a:noFill/>
        </p:spPr>
        <p:txBody>
          <a:bodyPr wrap="none" rtlCol="0">
            <a:spAutoFit/>
          </a:bodyPr>
          <a:lstStyle/>
          <a:p>
            <a:r>
              <a:rPr lang="fr-FR" sz="1000">
                <a:solidFill>
                  <a:schemeClr val="bg1"/>
                </a:solidFill>
              </a:rPr>
              <a:t>Procédures </a:t>
            </a:r>
          </a:p>
          <a:p>
            <a:r>
              <a:rPr lang="fr-FR" sz="1000">
                <a:solidFill>
                  <a:schemeClr val="bg1"/>
                </a:solidFill>
              </a:rPr>
              <a:t>espaces </a:t>
            </a:r>
          </a:p>
          <a:p>
            <a:r>
              <a:rPr lang="fr-FR" sz="1000">
                <a:solidFill>
                  <a:schemeClr val="bg1"/>
                </a:solidFill>
              </a:rPr>
              <a:t>confinés</a:t>
            </a:r>
          </a:p>
        </p:txBody>
      </p:sp>
      <p:pic>
        <p:nvPicPr>
          <p:cNvPr id="6" name="Image 5">
            <a:extLst>
              <a:ext uri="{FF2B5EF4-FFF2-40B4-BE49-F238E27FC236}">
                <a16:creationId xmlns:a16="http://schemas.microsoft.com/office/drawing/2014/main" id="{C5703224-6032-4AA4-9A19-8ACA29D55C7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60113" y="5269011"/>
            <a:ext cx="1883582" cy="502580"/>
          </a:xfrm>
          <a:prstGeom prst="rect">
            <a:avLst/>
          </a:prstGeom>
        </p:spPr>
      </p:pic>
      <p:sp>
        <p:nvSpPr>
          <p:cNvPr id="11" name="Espace réservé de la date 10">
            <a:extLst>
              <a:ext uri="{FF2B5EF4-FFF2-40B4-BE49-F238E27FC236}">
                <a16:creationId xmlns:a16="http://schemas.microsoft.com/office/drawing/2014/main" id="{B5A60679-6553-43C6-876A-6CD7CED6302A}"/>
              </a:ext>
            </a:extLst>
          </p:cNvPr>
          <p:cNvSpPr>
            <a:spLocks noGrp="1"/>
          </p:cNvSpPr>
          <p:nvPr>
            <p:ph type="dt" sz="half" idx="10"/>
          </p:nvPr>
        </p:nvSpPr>
        <p:spPr>
          <a:xfrm>
            <a:off x="123614" y="6459785"/>
            <a:ext cx="2472271" cy="365125"/>
          </a:xfrm>
        </p:spPr>
        <p:txBody>
          <a:bodyPr/>
          <a:lstStyle/>
          <a:p>
            <a:fld id="{EF31B85B-F0A6-40F2-BE10-33A3277F926D}" type="datetime1">
              <a:rPr lang="fr-FR" smtClean="0"/>
              <a:t>27/03/2024</a:t>
            </a:fld>
            <a:endParaRPr lang="fr-FR"/>
          </a:p>
        </p:txBody>
      </p:sp>
      <p:sp>
        <p:nvSpPr>
          <p:cNvPr id="13" name="Espace réservé du numéro de diapositive 12">
            <a:extLst>
              <a:ext uri="{FF2B5EF4-FFF2-40B4-BE49-F238E27FC236}">
                <a16:creationId xmlns:a16="http://schemas.microsoft.com/office/drawing/2014/main" id="{1778BEF5-E633-4E92-B9FA-BD9AB6F53813}"/>
              </a:ext>
            </a:extLst>
          </p:cNvPr>
          <p:cNvSpPr>
            <a:spLocks noGrp="1"/>
          </p:cNvSpPr>
          <p:nvPr>
            <p:ph type="sldNum" sz="quarter" idx="12"/>
          </p:nvPr>
        </p:nvSpPr>
        <p:spPr/>
        <p:txBody>
          <a:bodyPr/>
          <a:lstStyle/>
          <a:p>
            <a:fld id="{3746BD9C-EB79-4C44-A661-EB129AA754D7}" type="slidenum">
              <a:rPr lang="fr-FR" smtClean="0"/>
              <a:t>62</a:t>
            </a:fld>
            <a:endParaRPr lang="fr-FR"/>
          </a:p>
        </p:txBody>
      </p:sp>
      <p:sp>
        <p:nvSpPr>
          <p:cNvPr id="40" name="ZoneTexte 39">
            <a:extLst>
              <a:ext uri="{FF2B5EF4-FFF2-40B4-BE49-F238E27FC236}">
                <a16:creationId xmlns:a16="http://schemas.microsoft.com/office/drawing/2014/main" id="{A8F4C211-4BF1-4773-A260-E90A4EDAD2BE}"/>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6109891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21563D-5531-450E-8BD5-E7E503228779}"/>
              </a:ext>
            </a:extLst>
          </p:cNvPr>
          <p:cNvSpPr txBox="1">
            <a:spLocks/>
          </p:cNvSpPr>
          <p:nvPr/>
        </p:nvSpPr>
        <p:spPr>
          <a:xfrm>
            <a:off x="-13710" y="72899"/>
            <a:ext cx="12192000" cy="9271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pomperie</a:t>
            </a:r>
            <a:endParaRPr lang="fr-FR">
              <a:solidFill>
                <a:srgbClr val="002060"/>
              </a:solidFill>
            </a:endParaRPr>
          </a:p>
        </p:txBody>
      </p:sp>
      <p:sp>
        <p:nvSpPr>
          <p:cNvPr id="3" name="ZoneTexte 2">
            <a:extLst>
              <a:ext uri="{FF2B5EF4-FFF2-40B4-BE49-F238E27FC236}">
                <a16:creationId xmlns:a16="http://schemas.microsoft.com/office/drawing/2014/main" id="{94CDD3B3-AF37-425E-8825-B2322E33A216}"/>
              </a:ext>
            </a:extLst>
          </p:cNvPr>
          <p:cNvSpPr txBox="1"/>
          <p:nvPr/>
        </p:nvSpPr>
        <p:spPr>
          <a:xfrm>
            <a:off x="645342" y="1352650"/>
            <a:ext cx="4143278" cy="646331"/>
          </a:xfrm>
          <a:prstGeom prst="rect">
            <a:avLst/>
          </a:prstGeom>
          <a:noFill/>
          <a:ln w="12700">
            <a:solidFill>
              <a:schemeClr val="accent1">
                <a:lumMod val="75000"/>
              </a:schemeClr>
            </a:solidFill>
          </a:ln>
        </p:spPr>
        <p:txBody>
          <a:bodyPr wrap="square" rtlCol="0" anchor="t">
            <a:spAutoFit/>
          </a:bodyPr>
          <a:lstStyle/>
          <a:p>
            <a:r>
              <a:rPr lang="fr-FR"/>
              <a:t>Présence d’azote au niveau du ballon ECRF et travaux dans des capacités: asphyxie </a:t>
            </a:r>
          </a:p>
        </p:txBody>
      </p:sp>
      <p:cxnSp>
        <p:nvCxnSpPr>
          <p:cNvPr id="4" name="Connecteur droit avec flèche 3">
            <a:extLst>
              <a:ext uri="{FF2B5EF4-FFF2-40B4-BE49-F238E27FC236}">
                <a16:creationId xmlns:a16="http://schemas.microsoft.com/office/drawing/2014/main" id="{C35CFA32-64E1-4B90-A305-D740AE51C208}"/>
              </a:ext>
            </a:extLst>
          </p:cNvPr>
          <p:cNvCxnSpPr>
            <a:cxnSpLocks/>
          </p:cNvCxnSpPr>
          <p:nvPr/>
        </p:nvCxnSpPr>
        <p:spPr>
          <a:xfrm>
            <a:off x="3196744" y="2011140"/>
            <a:ext cx="0" cy="1538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Image 4">
            <a:extLst>
              <a:ext uri="{FF2B5EF4-FFF2-40B4-BE49-F238E27FC236}">
                <a16:creationId xmlns:a16="http://schemas.microsoft.com/office/drawing/2014/main" id="{09B22832-C99F-4294-AE87-5AA9DC787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0167" y="149207"/>
            <a:ext cx="1951362" cy="821301"/>
          </a:xfrm>
          <a:prstGeom prst="rect">
            <a:avLst/>
          </a:prstGeom>
        </p:spPr>
      </p:pic>
      <p:sp>
        <p:nvSpPr>
          <p:cNvPr id="6" name="ZoneTexte 5">
            <a:extLst>
              <a:ext uri="{FF2B5EF4-FFF2-40B4-BE49-F238E27FC236}">
                <a16:creationId xmlns:a16="http://schemas.microsoft.com/office/drawing/2014/main" id="{FE3601FD-2854-4A01-A57F-4B69B7943B6C}"/>
              </a:ext>
            </a:extLst>
          </p:cNvPr>
          <p:cNvSpPr txBox="1"/>
          <p:nvPr/>
        </p:nvSpPr>
        <p:spPr>
          <a:xfrm>
            <a:off x="2150511" y="636296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ZoneTexte 6">
            <a:extLst>
              <a:ext uri="{FF2B5EF4-FFF2-40B4-BE49-F238E27FC236}">
                <a16:creationId xmlns:a16="http://schemas.microsoft.com/office/drawing/2014/main" id="{D3259D0D-2C68-4BDE-8D04-9230F27F5758}"/>
              </a:ext>
            </a:extLst>
          </p:cNvPr>
          <p:cNvSpPr txBox="1"/>
          <p:nvPr/>
        </p:nvSpPr>
        <p:spPr>
          <a:xfrm>
            <a:off x="1215337" y="2339058"/>
            <a:ext cx="3218430" cy="369332"/>
          </a:xfrm>
          <a:prstGeom prst="rect">
            <a:avLst/>
          </a:prstGeom>
          <a:noFill/>
          <a:ln w="57150">
            <a:solidFill>
              <a:srgbClr val="92D050"/>
            </a:solidFill>
          </a:ln>
        </p:spPr>
        <p:txBody>
          <a:bodyPr wrap="square" rtlCol="0">
            <a:spAutoFit/>
          </a:bodyPr>
          <a:lstStyle/>
          <a:p>
            <a:r>
              <a:rPr lang="fr-FR"/>
              <a:t>Formations/Habilitations/Permis </a:t>
            </a:r>
          </a:p>
        </p:txBody>
      </p:sp>
      <p:pic>
        <p:nvPicPr>
          <p:cNvPr id="12" name="Image 11">
            <a:extLst>
              <a:ext uri="{FF2B5EF4-FFF2-40B4-BE49-F238E27FC236}">
                <a16:creationId xmlns:a16="http://schemas.microsoft.com/office/drawing/2014/main" id="{6B88E747-E58C-45F8-B441-871E2CB4D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40" y="3058359"/>
            <a:ext cx="3379919" cy="886895"/>
          </a:xfrm>
          <a:prstGeom prst="rect">
            <a:avLst/>
          </a:prstGeom>
        </p:spPr>
      </p:pic>
      <p:pic>
        <p:nvPicPr>
          <p:cNvPr id="14" name="Image 13">
            <a:extLst>
              <a:ext uri="{FF2B5EF4-FFF2-40B4-BE49-F238E27FC236}">
                <a16:creationId xmlns:a16="http://schemas.microsoft.com/office/drawing/2014/main" id="{CF40ADE1-BBB8-4985-A495-968C05E49F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3229" y="4430454"/>
            <a:ext cx="1335405" cy="1335405"/>
          </a:xfrm>
          <a:prstGeom prst="rect">
            <a:avLst/>
          </a:prstGeom>
        </p:spPr>
      </p:pic>
      <p:sp>
        <p:nvSpPr>
          <p:cNvPr id="19" name="ZoneTexte 18">
            <a:extLst>
              <a:ext uri="{FF2B5EF4-FFF2-40B4-BE49-F238E27FC236}">
                <a16:creationId xmlns:a16="http://schemas.microsoft.com/office/drawing/2014/main" id="{FB976108-223A-48B1-8291-8B997C2C0353}"/>
              </a:ext>
            </a:extLst>
          </p:cNvPr>
          <p:cNvSpPr txBox="1"/>
          <p:nvPr/>
        </p:nvSpPr>
        <p:spPr>
          <a:xfrm>
            <a:off x="5741037" y="1323056"/>
            <a:ext cx="1681528" cy="1200329"/>
          </a:xfrm>
          <a:prstGeom prst="rect">
            <a:avLst/>
          </a:prstGeom>
          <a:noFill/>
          <a:ln w="12700">
            <a:solidFill>
              <a:schemeClr val="accent1">
                <a:lumMod val="75000"/>
              </a:schemeClr>
            </a:solidFill>
          </a:ln>
        </p:spPr>
        <p:txBody>
          <a:bodyPr wrap="square" rtlCol="0">
            <a:spAutoFit/>
          </a:bodyPr>
          <a:lstStyle/>
          <a:p>
            <a:r>
              <a:rPr lang="fr-FR"/>
              <a:t>Eau chaude suite à rupture de flexibles ECRF: brûlure</a:t>
            </a:r>
          </a:p>
        </p:txBody>
      </p:sp>
      <p:cxnSp>
        <p:nvCxnSpPr>
          <p:cNvPr id="20" name="Connecteur droit avec flèche 19">
            <a:extLst>
              <a:ext uri="{FF2B5EF4-FFF2-40B4-BE49-F238E27FC236}">
                <a16:creationId xmlns:a16="http://schemas.microsoft.com/office/drawing/2014/main" id="{09D27F37-BE8C-44A8-B3FF-7DA81E4E5406}"/>
              </a:ext>
            </a:extLst>
          </p:cNvPr>
          <p:cNvCxnSpPr>
            <a:cxnSpLocks/>
          </p:cNvCxnSpPr>
          <p:nvPr/>
        </p:nvCxnSpPr>
        <p:spPr>
          <a:xfrm>
            <a:off x="6576582" y="2522619"/>
            <a:ext cx="0" cy="1538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2" name="Image 21">
            <a:extLst>
              <a:ext uri="{FF2B5EF4-FFF2-40B4-BE49-F238E27FC236}">
                <a16:creationId xmlns:a16="http://schemas.microsoft.com/office/drawing/2014/main" id="{85A58829-2A7F-40B8-8B0D-69F4C7FE20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7203" y="2807047"/>
            <a:ext cx="1493037" cy="1500872"/>
          </a:xfrm>
          <a:prstGeom prst="rect">
            <a:avLst/>
          </a:prstGeom>
        </p:spPr>
      </p:pic>
      <p:pic>
        <p:nvPicPr>
          <p:cNvPr id="24" name="Image 23">
            <a:extLst>
              <a:ext uri="{FF2B5EF4-FFF2-40B4-BE49-F238E27FC236}">
                <a16:creationId xmlns:a16="http://schemas.microsoft.com/office/drawing/2014/main" id="{467988D6-9B50-421A-8CD6-27273BDCE6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77211" y="4358433"/>
            <a:ext cx="1438242" cy="1417365"/>
          </a:xfrm>
          <a:prstGeom prst="rect">
            <a:avLst/>
          </a:prstGeom>
        </p:spPr>
      </p:pic>
      <p:sp>
        <p:nvSpPr>
          <p:cNvPr id="25" name="ZoneTexte 24">
            <a:extLst>
              <a:ext uri="{FF2B5EF4-FFF2-40B4-BE49-F238E27FC236}">
                <a16:creationId xmlns:a16="http://schemas.microsoft.com/office/drawing/2014/main" id="{B5FBC3CF-464C-49C4-8E77-0B1BC555C385}"/>
              </a:ext>
            </a:extLst>
          </p:cNvPr>
          <p:cNvSpPr txBox="1"/>
          <p:nvPr/>
        </p:nvSpPr>
        <p:spPr>
          <a:xfrm>
            <a:off x="5379925" y="5666934"/>
            <a:ext cx="3123997" cy="646331"/>
          </a:xfrm>
          <a:prstGeom prst="rect">
            <a:avLst/>
          </a:prstGeom>
          <a:noFill/>
        </p:spPr>
        <p:txBody>
          <a:bodyPr wrap="none" lIns="91440" tIns="45720" rIns="91440" bIns="45720" rtlCol="0" anchor="t">
            <a:spAutoFit/>
          </a:bodyPr>
          <a:lstStyle/>
          <a:p>
            <a:r>
              <a:rPr lang="fr-FR"/>
              <a:t>Lors d’intervention sur flexibles</a:t>
            </a:r>
          </a:p>
          <a:p>
            <a:r>
              <a:rPr lang="fr-FR">
                <a:cs typeface="Calibri"/>
              </a:rPr>
              <a:t>Port du masque P3</a:t>
            </a:r>
          </a:p>
        </p:txBody>
      </p:sp>
      <p:pic>
        <p:nvPicPr>
          <p:cNvPr id="26" name="Image 25">
            <a:extLst>
              <a:ext uri="{FF2B5EF4-FFF2-40B4-BE49-F238E27FC236}">
                <a16:creationId xmlns:a16="http://schemas.microsoft.com/office/drawing/2014/main" id="{AC4C95EC-0212-42A2-8C43-776818C3F4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952" y="4209976"/>
            <a:ext cx="1640860" cy="1640860"/>
          </a:xfrm>
          <a:prstGeom prst="rect">
            <a:avLst/>
          </a:prstGeom>
        </p:spPr>
      </p:pic>
      <p:sp>
        <p:nvSpPr>
          <p:cNvPr id="27" name="ZoneTexte 26">
            <a:extLst>
              <a:ext uri="{FF2B5EF4-FFF2-40B4-BE49-F238E27FC236}">
                <a16:creationId xmlns:a16="http://schemas.microsoft.com/office/drawing/2014/main" id="{C619258F-6F9E-4955-B315-F70D0FB76936}"/>
              </a:ext>
            </a:extLst>
          </p:cNvPr>
          <p:cNvSpPr txBox="1"/>
          <p:nvPr/>
        </p:nvSpPr>
        <p:spPr>
          <a:xfrm rot="19267769">
            <a:off x="1011194" y="4638659"/>
            <a:ext cx="803425" cy="553998"/>
          </a:xfrm>
          <a:prstGeom prst="rect">
            <a:avLst/>
          </a:prstGeom>
          <a:noFill/>
        </p:spPr>
        <p:txBody>
          <a:bodyPr wrap="none" rtlCol="0">
            <a:spAutoFit/>
          </a:bodyPr>
          <a:lstStyle/>
          <a:p>
            <a:r>
              <a:rPr lang="fr-FR" sz="1000">
                <a:solidFill>
                  <a:schemeClr val="bg1"/>
                </a:solidFill>
              </a:rPr>
              <a:t>Procédures </a:t>
            </a:r>
          </a:p>
          <a:p>
            <a:r>
              <a:rPr lang="fr-FR" sz="1000">
                <a:solidFill>
                  <a:schemeClr val="bg1"/>
                </a:solidFill>
              </a:rPr>
              <a:t>espaces </a:t>
            </a:r>
          </a:p>
          <a:p>
            <a:r>
              <a:rPr lang="fr-FR" sz="1000">
                <a:solidFill>
                  <a:schemeClr val="bg1"/>
                </a:solidFill>
              </a:rPr>
              <a:t>confinés</a:t>
            </a:r>
          </a:p>
        </p:txBody>
      </p:sp>
      <p:cxnSp>
        <p:nvCxnSpPr>
          <p:cNvPr id="29" name="Connecteur droit avec flèche 28">
            <a:extLst>
              <a:ext uri="{FF2B5EF4-FFF2-40B4-BE49-F238E27FC236}">
                <a16:creationId xmlns:a16="http://schemas.microsoft.com/office/drawing/2014/main" id="{CAC186FD-4FB8-4715-A9AB-D325C8461BD1}"/>
              </a:ext>
            </a:extLst>
          </p:cNvPr>
          <p:cNvCxnSpPr>
            <a:cxnSpLocks/>
          </p:cNvCxnSpPr>
          <p:nvPr/>
        </p:nvCxnSpPr>
        <p:spPr>
          <a:xfrm>
            <a:off x="3253832" y="3501806"/>
            <a:ext cx="676085"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E0496E66-2E9C-4D60-84E2-DAADE70BBBDE}"/>
              </a:ext>
            </a:extLst>
          </p:cNvPr>
          <p:cNvSpPr txBox="1"/>
          <p:nvPr/>
        </p:nvSpPr>
        <p:spPr>
          <a:xfrm>
            <a:off x="4021100" y="3102329"/>
            <a:ext cx="1310275" cy="923330"/>
          </a:xfrm>
          <a:prstGeom prst="rect">
            <a:avLst/>
          </a:prstGeom>
          <a:noFill/>
        </p:spPr>
        <p:txBody>
          <a:bodyPr wrap="square" rtlCol="0">
            <a:spAutoFit/>
          </a:bodyPr>
          <a:lstStyle/>
          <a:p>
            <a:r>
              <a:rPr lang="fr-FR"/>
              <a:t>En fonction de l’analyse de risques</a:t>
            </a:r>
          </a:p>
        </p:txBody>
      </p:sp>
      <p:sp>
        <p:nvSpPr>
          <p:cNvPr id="33" name="Rectangle 32">
            <a:extLst>
              <a:ext uri="{FF2B5EF4-FFF2-40B4-BE49-F238E27FC236}">
                <a16:creationId xmlns:a16="http://schemas.microsoft.com/office/drawing/2014/main" id="{85601661-650C-43C1-BF39-B2F55F95251F}"/>
              </a:ext>
            </a:extLst>
          </p:cNvPr>
          <p:cNvSpPr/>
          <p:nvPr/>
        </p:nvSpPr>
        <p:spPr>
          <a:xfrm>
            <a:off x="399640" y="2954599"/>
            <a:ext cx="4983927" cy="10710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e la date 9">
            <a:extLst>
              <a:ext uri="{FF2B5EF4-FFF2-40B4-BE49-F238E27FC236}">
                <a16:creationId xmlns:a16="http://schemas.microsoft.com/office/drawing/2014/main" id="{52503835-7037-42F6-8567-22E9A5B2D11A}"/>
              </a:ext>
            </a:extLst>
          </p:cNvPr>
          <p:cNvSpPr>
            <a:spLocks noGrp="1"/>
          </p:cNvSpPr>
          <p:nvPr>
            <p:ph type="dt" sz="half" idx="10"/>
          </p:nvPr>
        </p:nvSpPr>
        <p:spPr>
          <a:xfrm>
            <a:off x="156180" y="6411232"/>
            <a:ext cx="2472271" cy="365125"/>
          </a:xfrm>
        </p:spPr>
        <p:txBody>
          <a:bodyPr/>
          <a:lstStyle/>
          <a:p>
            <a:fld id="{61AA9102-373A-4484-81E8-5807466EE04E}" type="datetime1">
              <a:rPr lang="fr-FR" smtClean="0"/>
              <a:t>27/03/2024</a:t>
            </a:fld>
            <a:endParaRPr lang="fr-FR"/>
          </a:p>
        </p:txBody>
      </p:sp>
      <p:sp>
        <p:nvSpPr>
          <p:cNvPr id="11" name="Espace réservé du numéro de diapositive 10">
            <a:extLst>
              <a:ext uri="{FF2B5EF4-FFF2-40B4-BE49-F238E27FC236}">
                <a16:creationId xmlns:a16="http://schemas.microsoft.com/office/drawing/2014/main" id="{F0783D9F-2865-4FF4-97ED-5D7948F373D7}"/>
              </a:ext>
            </a:extLst>
          </p:cNvPr>
          <p:cNvSpPr>
            <a:spLocks noGrp="1"/>
          </p:cNvSpPr>
          <p:nvPr>
            <p:ph type="sldNum" sz="quarter" idx="12"/>
          </p:nvPr>
        </p:nvSpPr>
        <p:spPr/>
        <p:txBody>
          <a:bodyPr/>
          <a:lstStyle/>
          <a:p>
            <a:fld id="{3746BD9C-EB79-4C44-A661-EB129AA754D7}" type="slidenum">
              <a:rPr lang="fr-FR" smtClean="0"/>
              <a:t>63</a:t>
            </a:fld>
            <a:endParaRPr lang="fr-FR"/>
          </a:p>
        </p:txBody>
      </p:sp>
      <p:sp>
        <p:nvSpPr>
          <p:cNvPr id="28" name="ZoneTexte 27">
            <a:extLst>
              <a:ext uri="{FF2B5EF4-FFF2-40B4-BE49-F238E27FC236}">
                <a16:creationId xmlns:a16="http://schemas.microsoft.com/office/drawing/2014/main" id="{38EBC3FC-6B97-450E-A511-66205CEC77B7}"/>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
        <p:nvSpPr>
          <p:cNvPr id="23" name="ZoneTexte 22">
            <a:extLst>
              <a:ext uri="{FF2B5EF4-FFF2-40B4-BE49-F238E27FC236}">
                <a16:creationId xmlns:a16="http://schemas.microsoft.com/office/drawing/2014/main" id="{E804AA74-48F8-4A31-AE63-AC6FE3066978}"/>
              </a:ext>
            </a:extLst>
          </p:cNvPr>
          <p:cNvSpPr txBox="1"/>
          <p:nvPr/>
        </p:nvSpPr>
        <p:spPr>
          <a:xfrm>
            <a:off x="9164818" y="1406562"/>
            <a:ext cx="1681528" cy="646331"/>
          </a:xfrm>
          <a:prstGeom prst="rect">
            <a:avLst/>
          </a:prstGeom>
          <a:noFill/>
          <a:ln w="12700">
            <a:solidFill>
              <a:schemeClr val="accent1">
                <a:lumMod val="75000"/>
              </a:schemeClr>
            </a:solidFill>
          </a:ln>
        </p:spPr>
        <p:txBody>
          <a:bodyPr wrap="square" lIns="91440" tIns="45720" rIns="91440" bIns="45720" rtlCol="0" anchor="t">
            <a:spAutoFit/>
          </a:bodyPr>
          <a:lstStyle/>
          <a:p>
            <a:r>
              <a:rPr lang="fr-FR"/>
              <a:t>Intoxication au CLO2</a:t>
            </a:r>
            <a:endParaRPr lang="fr-FR">
              <a:cs typeface="Calibri"/>
            </a:endParaRPr>
          </a:p>
        </p:txBody>
      </p:sp>
      <p:cxnSp>
        <p:nvCxnSpPr>
          <p:cNvPr id="32" name="Connecteur droit avec flèche 31">
            <a:extLst>
              <a:ext uri="{FF2B5EF4-FFF2-40B4-BE49-F238E27FC236}">
                <a16:creationId xmlns:a16="http://schemas.microsoft.com/office/drawing/2014/main" id="{2288A309-093C-4D79-B35F-A2DD0FF15B05}"/>
              </a:ext>
            </a:extLst>
          </p:cNvPr>
          <p:cNvCxnSpPr>
            <a:cxnSpLocks/>
          </p:cNvCxnSpPr>
          <p:nvPr/>
        </p:nvCxnSpPr>
        <p:spPr>
          <a:xfrm>
            <a:off x="10002551" y="2157277"/>
            <a:ext cx="0" cy="1538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 name="Image 33">
            <a:extLst>
              <a:ext uri="{FF2B5EF4-FFF2-40B4-BE49-F238E27FC236}">
                <a16:creationId xmlns:a16="http://schemas.microsoft.com/office/drawing/2014/main" id="{0DCFB024-FB0B-48E5-B727-DA3FEA6631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9392" y="2394974"/>
            <a:ext cx="1335405" cy="1335405"/>
          </a:xfrm>
          <a:prstGeom prst="rect">
            <a:avLst/>
          </a:prstGeom>
        </p:spPr>
      </p:pic>
      <p:sp>
        <p:nvSpPr>
          <p:cNvPr id="37" name="ZoneTexte 36">
            <a:extLst>
              <a:ext uri="{FF2B5EF4-FFF2-40B4-BE49-F238E27FC236}">
                <a16:creationId xmlns:a16="http://schemas.microsoft.com/office/drawing/2014/main" id="{AB7DF888-FA45-4BAE-B5F2-7F905D4C0210}"/>
              </a:ext>
            </a:extLst>
          </p:cNvPr>
          <p:cNvSpPr txBox="1"/>
          <p:nvPr/>
        </p:nvSpPr>
        <p:spPr>
          <a:xfrm>
            <a:off x="8511431" y="3902852"/>
            <a:ext cx="3086376" cy="923330"/>
          </a:xfrm>
          <a:prstGeom prst="rect">
            <a:avLst/>
          </a:prstGeom>
          <a:noFill/>
        </p:spPr>
        <p:txBody>
          <a:bodyPr wrap="square" lIns="91440" tIns="45720" rIns="91440" bIns="45720" rtlCol="0" anchor="t">
            <a:spAutoFit/>
          </a:bodyPr>
          <a:lstStyle/>
          <a:p>
            <a:r>
              <a:rPr lang="fr-FR"/>
              <a:t>Port du détecteur CLO2 pour toute intervention et visite sous plancher filtre à sable</a:t>
            </a:r>
          </a:p>
        </p:txBody>
      </p:sp>
    </p:spTree>
    <p:extLst>
      <p:ext uri="{BB962C8B-B14F-4D97-AF65-F5344CB8AC3E}">
        <p14:creationId xmlns:p14="http://schemas.microsoft.com/office/powerpoint/2010/main" val="14153759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E7C55F-8786-4539-9542-2DDC9A4680DE}"/>
              </a:ext>
            </a:extLst>
          </p:cNvPr>
          <p:cNvSpPr>
            <a:spLocks noGrp="1"/>
          </p:cNvSpPr>
          <p:nvPr>
            <p:ph type="ctrTitle"/>
          </p:nvPr>
        </p:nvSpPr>
        <p:spPr/>
        <p:txBody>
          <a:bodyPr/>
          <a:lstStyle/>
          <a:p>
            <a:pPr algn="ctr"/>
            <a:r>
              <a:rPr lang="fr-FR"/>
              <a:t>Zone finisseurs</a:t>
            </a:r>
          </a:p>
        </p:txBody>
      </p:sp>
      <p:pic>
        <p:nvPicPr>
          <p:cNvPr id="4" name="Image 3">
            <a:extLst>
              <a:ext uri="{FF2B5EF4-FFF2-40B4-BE49-F238E27FC236}">
                <a16:creationId xmlns:a16="http://schemas.microsoft.com/office/drawing/2014/main" id="{BC234E3B-CA55-4098-BF52-87D0C41BC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5" name="ZoneTexte 4">
            <a:extLst>
              <a:ext uri="{FF2B5EF4-FFF2-40B4-BE49-F238E27FC236}">
                <a16:creationId xmlns:a16="http://schemas.microsoft.com/office/drawing/2014/main" id="{975FD5DA-0749-4F87-A324-AD580CFB5290}"/>
              </a:ext>
            </a:extLst>
          </p:cNvPr>
          <p:cNvSpPr txBox="1"/>
          <p:nvPr/>
        </p:nvSpPr>
        <p:spPr>
          <a:xfrm>
            <a:off x="20776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FF4B8403-32C4-4453-AA54-C30E247B8A7E}"/>
              </a:ext>
            </a:extLst>
          </p:cNvPr>
          <p:cNvSpPr>
            <a:spLocks noGrp="1"/>
          </p:cNvSpPr>
          <p:nvPr>
            <p:ph type="dt" sz="half" idx="10"/>
          </p:nvPr>
        </p:nvSpPr>
        <p:spPr>
          <a:xfrm>
            <a:off x="267547" y="6459785"/>
            <a:ext cx="2472271" cy="365125"/>
          </a:xfrm>
        </p:spPr>
        <p:txBody>
          <a:bodyPr/>
          <a:lstStyle/>
          <a:p>
            <a:fld id="{85088020-0715-4833-8536-4B16F176FD7C}"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7FAE7827-9FF0-4166-8D58-A54AB7C2A398}"/>
              </a:ext>
            </a:extLst>
          </p:cNvPr>
          <p:cNvSpPr>
            <a:spLocks noGrp="1"/>
          </p:cNvSpPr>
          <p:nvPr>
            <p:ph type="sldNum" sz="quarter" idx="12"/>
          </p:nvPr>
        </p:nvSpPr>
        <p:spPr/>
        <p:txBody>
          <a:bodyPr/>
          <a:lstStyle/>
          <a:p>
            <a:fld id="{3746BD9C-EB79-4C44-A661-EB129AA754D7}" type="slidenum">
              <a:rPr lang="fr-FR" smtClean="0"/>
              <a:t>64</a:t>
            </a:fld>
            <a:endParaRPr lang="fr-FR"/>
          </a:p>
        </p:txBody>
      </p:sp>
      <p:sp>
        <p:nvSpPr>
          <p:cNvPr id="9" name="ZoneTexte 8">
            <a:extLst>
              <a:ext uri="{FF2B5EF4-FFF2-40B4-BE49-F238E27FC236}">
                <a16:creationId xmlns:a16="http://schemas.microsoft.com/office/drawing/2014/main" id="{E2059634-315A-407A-941A-E55B5B321C2C}"/>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8144177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478F98-9D4E-49F7-96FD-A975FE2B4EB4}"/>
              </a:ext>
            </a:extLst>
          </p:cNvPr>
          <p:cNvSpPr txBox="1">
            <a:spLocks/>
          </p:cNvSpPr>
          <p:nvPr/>
        </p:nvSpPr>
        <p:spPr>
          <a:xfrm>
            <a:off x="535881" y="244934"/>
            <a:ext cx="10058400" cy="99073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finisseur</a:t>
            </a:r>
          </a:p>
        </p:txBody>
      </p:sp>
      <p:sp>
        <p:nvSpPr>
          <p:cNvPr id="3" name="ZoneTexte 2">
            <a:extLst>
              <a:ext uri="{FF2B5EF4-FFF2-40B4-BE49-F238E27FC236}">
                <a16:creationId xmlns:a16="http://schemas.microsoft.com/office/drawing/2014/main" id="{34101F25-7772-46B1-B0C1-6BE386DAE64C}"/>
              </a:ext>
            </a:extLst>
          </p:cNvPr>
          <p:cNvSpPr txBox="1"/>
          <p:nvPr/>
        </p:nvSpPr>
        <p:spPr>
          <a:xfrm>
            <a:off x="3151191" y="1368301"/>
            <a:ext cx="2320233" cy="646331"/>
          </a:xfrm>
          <a:prstGeom prst="rect">
            <a:avLst/>
          </a:prstGeom>
          <a:noFill/>
          <a:ln w="12700">
            <a:solidFill>
              <a:schemeClr val="accent1">
                <a:lumMod val="75000"/>
              </a:schemeClr>
            </a:solidFill>
          </a:ln>
        </p:spPr>
        <p:txBody>
          <a:bodyPr wrap="square" rtlCol="0">
            <a:spAutoFit/>
          </a:bodyPr>
          <a:lstStyle/>
          <a:p>
            <a:pPr lvl="0" defTabSz="914400">
              <a:defRPr/>
            </a:pPr>
            <a:r>
              <a:rPr lang="fr-FR"/>
              <a:t>Chargement de rebus : écrasement </a:t>
            </a:r>
          </a:p>
        </p:txBody>
      </p:sp>
      <p:cxnSp>
        <p:nvCxnSpPr>
          <p:cNvPr id="4" name="Connecteur droit avec flèche 3">
            <a:extLst>
              <a:ext uri="{FF2B5EF4-FFF2-40B4-BE49-F238E27FC236}">
                <a16:creationId xmlns:a16="http://schemas.microsoft.com/office/drawing/2014/main" id="{05C13080-3863-4116-B2EF-7EF85DEEDC90}"/>
              </a:ext>
            </a:extLst>
          </p:cNvPr>
          <p:cNvCxnSpPr>
            <a:cxnSpLocks/>
          </p:cNvCxnSpPr>
          <p:nvPr/>
        </p:nvCxnSpPr>
        <p:spPr>
          <a:xfrm>
            <a:off x="4296218" y="2008831"/>
            <a:ext cx="0" cy="6898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Image 16">
            <a:extLst>
              <a:ext uri="{FF2B5EF4-FFF2-40B4-BE49-F238E27FC236}">
                <a16:creationId xmlns:a16="http://schemas.microsoft.com/office/drawing/2014/main" id="{4CC93318-8D32-40B5-A578-6FF01F660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2143" y="119438"/>
            <a:ext cx="2177605" cy="916524"/>
          </a:xfrm>
          <a:prstGeom prst="rect">
            <a:avLst/>
          </a:prstGeom>
        </p:spPr>
      </p:pic>
      <p:sp>
        <p:nvSpPr>
          <p:cNvPr id="12" name="ZoneTexte 11">
            <a:extLst>
              <a:ext uri="{FF2B5EF4-FFF2-40B4-BE49-F238E27FC236}">
                <a16:creationId xmlns:a16="http://schemas.microsoft.com/office/drawing/2014/main" id="{8D5BAACA-99E3-4FE8-8416-5EDA27AB3049}"/>
              </a:ext>
            </a:extLst>
          </p:cNvPr>
          <p:cNvSpPr txBox="1"/>
          <p:nvPr/>
        </p:nvSpPr>
        <p:spPr>
          <a:xfrm>
            <a:off x="535881" y="1368301"/>
            <a:ext cx="2125216" cy="981423"/>
          </a:xfrm>
          <a:prstGeom prst="rect">
            <a:avLst/>
          </a:prstGeom>
          <a:noFill/>
          <a:ln w="12700">
            <a:solidFill>
              <a:schemeClr val="accent1">
                <a:lumMod val="75000"/>
              </a:schemeClr>
            </a:solidFill>
          </a:ln>
        </p:spPr>
        <p:txBody>
          <a:bodyPr wrap="square" rtlCol="0">
            <a:spAutoFit/>
          </a:bodyPr>
          <a:lstStyle/>
          <a:p>
            <a:pPr lvl="0">
              <a:lnSpc>
                <a:spcPct val="107000"/>
              </a:lnSpc>
              <a:spcAft>
                <a:spcPts val="0"/>
              </a:spcAft>
            </a:pPr>
            <a:r>
              <a:rPr lang="fr-FR"/>
              <a:t>Sortie d’ébauche de la ligne de laminage: écrasement </a:t>
            </a:r>
            <a:endParaRPr lang="fr-FR">
              <a:latin typeface="Arial" panose="020B0604020202020204" pitchFamily="34" charset="0"/>
              <a:ea typeface="Calibri" panose="020F0502020204030204" pitchFamily="34" charset="0"/>
              <a:cs typeface="Arial" panose="020B0604020202020204" pitchFamily="34" charset="0"/>
            </a:endParaRPr>
          </a:p>
        </p:txBody>
      </p:sp>
      <p:cxnSp>
        <p:nvCxnSpPr>
          <p:cNvPr id="13" name="Connecteur droit avec flèche 12">
            <a:extLst>
              <a:ext uri="{FF2B5EF4-FFF2-40B4-BE49-F238E27FC236}">
                <a16:creationId xmlns:a16="http://schemas.microsoft.com/office/drawing/2014/main" id="{D67860F6-904D-4309-AAC5-64903279AB6C}"/>
              </a:ext>
            </a:extLst>
          </p:cNvPr>
          <p:cNvCxnSpPr>
            <a:cxnSpLocks/>
          </p:cNvCxnSpPr>
          <p:nvPr/>
        </p:nvCxnSpPr>
        <p:spPr>
          <a:xfrm>
            <a:off x="1519525" y="2338163"/>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B169D1D0-0E6A-461B-8030-A04A0A6C9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164" y="2887753"/>
            <a:ext cx="1312478" cy="1312478"/>
          </a:xfrm>
          <a:prstGeom prst="rect">
            <a:avLst/>
          </a:prstGeom>
        </p:spPr>
      </p:pic>
      <p:sp>
        <p:nvSpPr>
          <p:cNvPr id="16" name="ZoneTexte 15">
            <a:extLst>
              <a:ext uri="{FF2B5EF4-FFF2-40B4-BE49-F238E27FC236}">
                <a16:creationId xmlns:a16="http://schemas.microsoft.com/office/drawing/2014/main" id="{044EBC37-54C6-4AD6-BBC2-16B562B7CE51}"/>
              </a:ext>
            </a:extLst>
          </p:cNvPr>
          <p:cNvSpPr txBox="1"/>
          <p:nvPr/>
        </p:nvSpPr>
        <p:spPr>
          <a:xfrm>
            <a:off x="324900" y="4554703"/>
            <a:ext cx="2407633" cy="646331"/>
          </a:xfrm>
          <a:prstGeom prst="rect">
            <a:avLst/>
          </a:prstGeom>
          <a:noFill/>
        </p:spPr>
        <p:txBody>
          <a:bodyPr wrap="square" rtlCol="0">
            <a:spAutoFit/>
          </a:bodyPr>
          <a:lstStyle/>
          <a:p>
            <a:r>
              <a:rPr lang="fr-FR"/>
              <a:t>Respecter les distances de sécurité</a:t>
            </a:r>
          </a:p>
        </p:txBody>
      </p:sp>
      <p:sp>
        <p:nvSpPr>
          <p:cNvPr id="18" name="ZoneTexte 17">
            <a:extLst>
              <a:ext uri="{FF2B5EF4-FFF2-40B4-BE49-F238E27FC236}">
                <a16:creationId xmlns:a16="http://schemas.microsoft.com/office/drawing/2014/main" id="{512448B4-E73B-4DF9-A0C5-B17A35A7CA24}"/>
              </a:ext>
            </a:extLst>
          </p:cNvPr>
          <p:cNvSpPr txBox="1"/>
          <p:nvPr/>
        </p:nvSpPr>
        <p:spPr>
          <a:xfrm>
            <a:off x="2124616" y="6413344"/>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10" name="Image 9">
            <a:extLst>
              <a:ext uri="{FF2B5EF4-FFF2-40B4-BE49-F238E27FC236}">
                <a16:creationId xmlns:a16="http://schemas.microsoft.com/office/drawing/2014/main" id="{FE8E312E-4059-4F42-9782-AAF7F2F045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3978" y="2795466"/>
            <a:ext cx="1107904" cy="1107904"/>
          </a:xfrm>
          <a:prstGeom prst="rect">
            <a:avLst/>
          </a:prstGeom>
        </p:spPr>
      </p:pic>
      <p:sp>
        <p:nvSpPr>
          <p:cNvPr id="20" name="ZoneTexte 19">
            <a:extLst>
              <a:ext uri="{FF2B5EF4-FFF2-40B4-BE49-F238E27FC236}">
                <a16:creationId xmlns:a16="http://schemas.microsoft.com/office/drawing/2014/main" id="{0CD2FE78-CF99-40CA-A73D-57DB56841608}"/>
              </a:ext>
            </a:extLst>
          </p:cNvPr>
          <p:cNvSpPr txBox="1"/>
          <p:nvPr/>
        </p:nvSpPr>
        <p:spPr>
          <a:xfrm>
            <a:off x="3909873" y="2887753"/>
            <a:ext cx="1533686" cy="923330"/>
          </a:xfrm>
          <a:prstGeom prst="rect">
            <a:avLst/>
          </a:prstGeom>
          <a:noFill/>
        </p:spPr>
        <p:txBody>
          <a:bodyPr wrap="square" rtlCol="0">
            <a:spAutoFit/>
          </a:bodyPr>
          <a:lstStyle/>
          <a:p>
            <a:r>
              <a:rPr lang="fr-FR"/>
              <a:t>Zone de chargement des rebus</a:t>
            </a:r>
          </a:p>
        </p:txBody>
      </p:sp>
      <p:pic>
        <p:nvPicPr>
          <p:cNvPr id="22" name="Image 21">
            <a:extLst>
              <a:ext uri="{FF2B5EF4-FFF2-40B4-BE49-F238E27FC236}">
                <a16:creationId xmlns:a16="http://schemas.microsoft.com/office/drawing/2014/main" id="{256E57E4-18E9-4E82-821B-523E13C09C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6505" y="4434190"/>
            <a:ext cx="2362606" cy="783694"/>
          </a:xfrm>
          <a:prstGeom prst="rect">
            <a:avLst/>
          </a:prstGeom>
        </p:spPr>
      </p:pic>
      <p:sp>
        <p:nvSpPr>
          <p:cNvPr id="23" name="ZoneTexte 22">
            <a:extLst>
              <a:ext uri="{FF2B5EF4-FFF2-40B4-BE49-F238E27FC236}">
                <a16:creationId xmlns:a16="http://schemas.microsoft.com/office/drawing/2014/main" id="{CEA766E3-0FC8-40BA-B4C3-FA3E32C2EEEE}"/>
              </a:ext>
            </a:extLst>
          </p:cNvPr>
          <p:cNvSpPr txBox="1"/>
          <p:nvPr/>
        </p:nvSpPr>
        <p:spPr>
          <a:xfrm>
            <a:off x="8988048" y="1339989"/>
            <a:ext cx="2722443" cy="1754326"/>
          </a:xfrm>
          <a:prstGeom prst="rect">
            <a:avLst/>
          </a:prstGeom>
          <a:noFill/>
          <a:ln w="12700">
            <a:solidFill>
              <a:schemeClr val="accent1">
                <a:lumMod val="75000"/>
              </a:schemeClr>
            </a:solidFill>
          </a:ln>
        </p:spPr>
        <p:txBody>
          <a:bodyPr wrap="square" rtlCol="0">
            <a:spAutoFit/>
          </a:bodyPr>
          <a:lstStyle/>
          <a:p>
            <a:r>
              <a:rPr lang="fr-FR"/>
              <a:t>Projection d’un morceau de lame cisaille suite à un incident de chevauchement de lame: coupures, blessures, brûlures</a:t>
            </a:r>
            <a:endParaRPr lang="fr-FR">
              <a:latin typeface="Arial" panose="020B0604020202020204" pitchFamily="34" charset="0"/>
              <a:ea typeface="Calibri" panose="020F0502020204030204" pitchFamily="34" charset="0"/>
              <a:cs typeface="Arial" panose="020B0604020202020204" pitchFamily="34" charset="0"/>
            </a:endParaRPr>
          </a:p>
        </p:txBody>
      </p:sp>
      <p:cxnSp>
        <p:nvCxnSpPr>
          <p:cNvPr id="24" name="Connecteur droit avec flèche 23">
            <a:extLst>
              <a:ext uri="{FF2B5EF4-FFF2-40B4-BE49-F238E27FC236}">
                <a16:creationId xmlns:a16="http://schemas.microsoft.com/office/drawing/2014/main" id="{BD470449-0AB7-4A78-A508-BC5743943894}"/>
              </a:ext>
            </a:extLst>
          </p:cNvPr>
          <p:cNvCxnSpPr>
            <a:cxnSpLocks/>
          </p:cNvCxnSpPr>
          <p:nvPr/>
        </p:nvCxnSpPr>
        <p:spPr>
          <a:xfrm>
            <a:off x="10266087" y="3083332"/>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Image 25">
            <a:extLst>
              <a:ext uri="{FF2B5EF4-FFF2-40B4-BE49-F238E27FC236}">
                <a16:creationId xmlns:a16="http://schemas.microsoft.com/office/drawing/2014/main" id="{BBAEB8A3-08B9-4587-A624-C320B56D8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2479" y="3222702"/>
            <a:ext cx="1211488" cy="1211488"/>
          </a:xfrm>
          <a:prstGeom prst="rect">
            <a:avLst/>
          </a:prstGeom>
        </p:spPr>
      </p:pic>
      <p:sp>
        <p:nvSpPr>
          <p:cNvPr id="27" name="ZoneTexte 26">
            <a:extLst>
              <a:ext uri="{FF2B5EF4-FFF2-40B4-BE49-F238E27FC236}">
                <a16:creationId xmlns:a16="http://schemas.microsoft.com/office/drawing/2014/main" id="{10900A66-1749-41E1-BC99-4E42BFD8429C}"/>
              </a:ext>
            </a:extLst>
          </p:cNvPr>
          <p:cNvSpPr txBox="1"/>
          <p:nvPr/>
        </p:nvSpPr>
        <p:spPr>
          <a:xfrm>
            <a:off x="9454544" y="4467122"/>
            <a:ext cx="1789449" cy="1569660"/>
          </a:xfrm>
          <a:prstGeom prst="rect">
            <a:avLst/>
          </a:prstGeom>
          <a:noFill/>
          <a:ln w="38100">
            <a:solidFill>
              <a:srgbClr val="92D050"/>
            </a:solidFill>
          </a:ln>
        </p:spPr>
        <p:txBody>
          <a:bodyPr wrap="square" rtlCol="0">
            <a:spAutoFit/>
          </a:bodyPr>
          <a:lstStyle/>
          <a:p>
            <a:r>
              <a:rPr lang="fr-FR" sz="2400"/>
              <a:t>Analyse de risques + Inspection visuelle (AS)</a:t>
            </a:r>
          </a:p>
        </p:txBody>
      </p:sp>
      <p:sp>
        <p:nvSpPr>
          <p:cNvPr id="28" name="ZoneTexte 27">
            <a:extLst>
              <a:ext uri="{FF2B5EF4-FFF2-40B4-BE49-F238E27FC236}">
                <a16:creationId xmlns:a16="http://schemas.microsoft.com/office/drawing/2014/main" id="{575C9780-C03D-44C0-8BF0-8CC824DF4B25}"/>
              </a:ext>
            </a:extLst>
          </p:cNvPr>
          <p:cNvSpPr txBox="1"/>
          <p:nvPr/>
        </p:nvSpPr>
        <p:spPr>
          <a:xfrm>
            <a:off x="9974756" y="3400146"/>
            <a:ext cx="1804791" cy="923330"/>
          </a:xfrm>
          <a:prstGeom prst="rect">
            <a:avLst/>
          </a:prstGeom>
          <a:noFill/>
        </p:spPr>
        <p:txBody>
          <a:bodyPr wrap="square" rtlCol="0">
            <a:spAutoFit/>
          </a:bodyPr>
          <a:lstStyle/>
          <a:p>
            <a:r>
              <a:rPr lang="fr-FR"/>
              <a:t>Sans verrouillage de la rotation des lames</a:t>
            </a:r>
          </a:p>
        </p:txBody>
      </p:sp>
      <p:pic>
        <p:nvPicPr>
          <p:cNvPr id="30" name="Image 29">
            <a:extLst>
              <a:ext uri="{FF2B5EF4-FFF2-40B4-BE49-F238E27FC236}">
                <a16:creationId xmlns:a16="http://schemas.microsoft.com/office/drawing/2014/main" id="{E660E05E-5C06-47A6-8E06-23E3D2DC1D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72761" y="4313697"/>
            <a:ext cx="542463" cy="939155"/>
          </a:xfrm>
          <a:prstGeom prst="rect">
            <a:avLst/>
          </a:prstGeom>
        </p:spPr>
      </p:pic>
      <p:sp>
        <p:nvSpPr>
          <p:cNvPr id="32" name="ZoneTexte 31">
            <a:extLst>
              <a:ext uri="{FF2B5EF4-FFF2-40B4-BE49-F238E27FC236}">
                <a16:creationId xmlns:a16="http://schemas.microsoft.com/office/drawing/2014/main" id="{FC9D9743-6392-4CFF-A8A6-3B329FE09EE7}"/>
              </a:ext>
            </a:extLst>
          </p:cNvPr>
          <p:cNvSpPr txBox="1"/>
          <p:nvPr/>
        </p:nvSpPr>
        <p:spPr>
          <a:xfrm>
            <a:off x="6034810" y="1339988"/>
            <a:ext cx="2481441" cy="1754326"/>
          </a:xfrm>
          <a:prstGeom prst="rect">
            <a:avLst/>
          </a:prstGeom>
          <a:noFill/>
          <a:ln w="12700">
            <a:solidFill>
              <a:schemeClr val="accent1">
                <a:lumMod val="75000"/>
              </a:schemeClr>
            </a:solidFill>
          </a:ln>
        </p:spPr>
        <p:txBody>
          <a:bodyPr wrap="square" rtlCol="0" anchor="t">
            <a:spAutoFit/>
          </a:bodyPr>
          <a:lstStyle/>
          <a:p>
            <a:r>
              <a:rPr lang="fr-FR"/>
              <a:t>Accès derrière finisseur et sur les cages </a:t>
            </a:r>
          </a:p>
          <a:p>
            <a:r>
              <a:rPr lang="fr-FR"/>
              <a:t>Sortie de la bande</a:t>
            </a:r>
          </a:p>
          <a:p>
            <a:r>
              <a:rPr lang="fr-FR"/>
              <a:t>Casse d’allonge</a:t>
            </a:r>
          </a:p>
          <a:p>
            <a:r>
              <a:rPr lang="fr-FR"/>
              <a:t>Loop: écrasement, coupures, blessure</a:t>
            </a:r>
            <a:endParaRPr lang="fr-FR">
              <a:cs typeface="Calibri"/>
            </a:endParaRPr>
          </a:p>
        </p:txBody>
      </p:sp>
      <p:cxnSp>
        <p:nvCxnSpPr>
          <p:cNvPr id="33" name="Connecteur droit avec flèche 32">
            <a:extLst>
              <a:ext uri="{FF2B5EF4-FFF2-40B4-BE49-F238E27FC236}">
                <a16:creationId xmlns:a16="http://schemas.microsoft.com/office/drawing/2014/main" id="{B6954F0E-BB85-4226-91D1-B73F2EB6AEE9}"/>
              </a:ext>
            </a:extLst>
          </p:cNvPr>
          <p:cNvCxnSpPr>
            <a:cxnSpLocks/>
          </p:cNvCxnSpPr>
          <p:nvPr/>
        </p:nvCxnSpPr>
        <p:spPr>
          <a:xfrm>
            <a:off x="7212150" y="3094314"/>
            <a:ext cx="0" cy="4166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5" name="Image 34">
            <a:extLst>
              <a:ext uri="{FF2B5EF4-FFF2-40B4-BE49-F238E27FC236}">
                <a16:creationId xmlns:a16="http://schemas.microsoft.com/office/drawing/2014/main" id="{CAB3BE70-5696-4A6D-84B1-F4B56B5438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98626" y="3640388"/>
            <a:ext cx="2423823" cy="793802"/>
          </a:xfrm>
          <a:prstGeom prst="rect">
            <a:avLst/>
          </a:prstGeom>
        </p:spPr>
      </p:pic>
      <p:sp>
        <p:nvSpPr>
          <p:cNvPr id="36" name="ZoneTexte 35">
            <a:extLst>
              <a:ext uri="{FF2B5EF4-FFF2-40B4-BE49-F238E27FC236}">
                <a16:creationId xmlns:a16="http://schemas.microsoft.com/office/drawing/2014/main" id="{BD9DCE0A-474F-4F7D-AB32-593A82D557A3}"/>
              </a:ext>
            </a:extLst>
          </p:cNvPr>
          <p:cNvSpPr txBox="1"/>
          <p:nvPr/>
        </p:nvSpPr>
        <p:spPr>
          <a:xfrm>
            <a:off x="5858880" y="4677813"/>
            <a:ext cx="2630015" cy="400110"/>
          </a:xfrm>
          <a:prstGeom prst="rect">
            <a:avLst/>
          </a:prstGeom>
          <a:noFill/>
          <a:ln w="38100">
            <a:solidFill>
              <a:srgbClr val="92D050"/>
            </a:solidFill>
          </a:ln>
        </p:spPr>
        <p:txBody>
          <a:bodyPr wrap="none" rtlCol="0">
            <a:spAutoFit/>
          </a:bodyPr>
          <a:lstStyle/>
          <a:p>
            <a:r>
              <a:rPr lang="fr-FR" sz="2000"/>
              <a:t>Instructions de sécurité</a:t>
            </a:r>
          </a:p>
        </p:txBody>
      </p:sp>
      <p:sp>
        <p:nvSpPr>
          <p:cNvPr id="7" name="Espace réservé de la date 6">
            <a:extLst>
              <a:ext uri="{FF2B5EF4-FFF2-40B4-BE49-F238E27FC236}">
                <a16:creationId xmlns:a16="http://schemas.microsoft.com/office/drawing/2014/main" id="{E70F3E7D-A4BF-49D9-B9A9-A8393ED8CB7A}"/>
              </a:ext>
            </a:extLst>
          </p:cNvPr>
          <p:cNvSpPr>
            <a:spLocks noGrp="1"/>
          </p:cNvSpPr>
          <p:nvPr>
            <p:ph type="dt" sz="half" idx="10"/>
          </p:nvPr>
        </p:nvSpPr>
        <p:spPr>
          <a:xfrm>
            <a:off x="188826" y="6442570"/>
            <a:ext cx="2472271" cy="365125"/>
          </a:xfrm>
        </p:spPr>
        <p:txBody>
          <a:bodyPr/>
          <a:lstStyle/>
          <a:p>
            <a:fld id="{D14DFFC9-A135-401E-85B6-BC22E17B1F55}"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3D2B39A8-6A9E-458D-AF99-25AB35091A8D}"/>
              </a:ext>
            </a:extLst>
          </p:cNvPr>
          <p:cNvSpPr>
            <a:spLocks noGrp="1"/>
          </p:cNvSpPr>
          <p:nvPr>
            <p:ph type="sldNum" sz="quarter" idx="12"/>
          </p:nvPr>
        </p:nvSpPr>
        <p:spPr/>
        <p:txBody>
          <a:bodyPr/>
          <a:lstStyle/>
          <a:p>
            <a:fld id="{3746BD9C-EB79-4C44-A661-EB129AA754D7}" type="slidenum">
              <a:rPr lang="fr-FR" smtClean="0"/>
              <a:t>65</a:t>
            </a:fld>
            <a:endParaRPr lang="fr-FR"/>
          </a:p>
        </p:txBody>
      </p:sp>
      <p:sp>
        <p:nvSpPr>
          <p:cNvPr id="29" name="ZoneTexte 28">
            <a:extLst>
              <a:ext uri="{FF2B5EF4-FFF2-40B4-BE49-F238E27FC236}">
                <a16:creationId xmlns:a16="http://schemas.microsoft.com/office/drawing/2014/main" id="{4C7EF7F2-51C8-4DF1-B457-0AFE7EDBA165}"/>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4899242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CEE777-ED89-4D85-A91D-5F3DF07FF441}"/>
              </a:ext>
            </a:extLst>
          </p:cNvPr>
          <p:cNvSpPr txBox="1">
            <a:spLocks/>
          </p:cNvSpPr>
          <p:nvPr/>
        </p:nvSpPr>
        <p:spPr>
          <a:xfrm>
            <a:off x="1088488" y="234344"/>
            <a:ext cx="10058400" cy="99073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finisseur</a:t>
            </a:r>
          </a:p>
        </p:txBody>
      </p:sp>
      <p:pic>
        <p:nvPicPr>
          <p:cNvPr id="3" name="Image 2">
            <a:extLst>
              <a:ext uri="{FF2B5EF4-FFF2-40B4-BE49-F238E27FC236}">
                <a16:creationId xmlns:a16="http://schemas.microsoft.com/office/drawing/2014/main" id="{FB0EBB01-6FAE-4FDF-808C-A410C81C9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2143" y="119438"/>
            <a:ext cx="2177605" cy="916524"/>
          </a:xfrm>
          <a:prstGeom prst="rect">
            <a:avLst/>
          </a:prstGeom>
        </p:spPr>
      </p:pic>
      <p:sp>
        <p:nvSpPr>
          <p:cNvPr id="4" name="ZoneTexte 3">
            <a:extLst>
              <a:ext uri="{FF2B5EF4-FFF2-40B4-BE49-F238E27FC236}">
                <a16:creationId xmlns:a16="http://schemas.microsoft.com/office/drawing/2014/main" id="{617A0E1E-3899-4545-9665-3F8DF718CD1C}"/>
              </a:ext>
            </a:extLst>
          </p:cNvPr>
          <p:cNvSpPr txBox="1"/>
          <p:nvPr/>
        </p:nvSpPr>
        <p:spPr>
          <a:xfrm>
            <a:off x="2038949" y="639605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ZoneTexte 4">
            <a:extLst>
              <a:ext uri="{FF2B5EF4-FFF2-40B4-BE49-F238E27FC236}">
                <a16:creationId xmlns:a16="http://schemas.microsoft.com/office/drawing/2014/main" id="{1B10EA66-0025-4F3A-AE03-97B063DE2253}"/>
              </a:ext>
            </a:extLst>
          </p:cNvPr>
          <p:cNvSpPr txBox="1"/>
          <p:nvPr/>
        </p:nvSpPr>
        <p:spPr>
          <a:xfrm>
            <a:off x="9470901" y="1261236"/>
            <a:ext cx="2147624" cy="923330"/>
          </a:xfrm>
          <a:prstGeom prst="rect">
            <a:avLst/>
          </a:prstGeom>
          <a:noFill/>
          <a:ln w="12700">
            <a:solidFill>
              <a:schemeClr val="accent1">
                <a:lumMod val="75000"/>
              </a:schemeClr>
            </a:solidFill>
          </a:ln>
        </p:spPr>
        <p:txBody>
          <a:bodyPr wrap="square" rtlCol="0">
            <a:spAutoFit/>
          </a:bodyPr>
          <a:lstStyle/>
          <a:p>
            <a:pPr lvl="0" defTabSz="914400">
              <a:defRPr/>
            </a:pPr>
            <a:r>
              <a:rPr lang="fr-FR"/>
              <a:t>Risque de projection de froissage (Cages F1 à F7)</a:t>
            </a:r>
          </a:p>
        </p:txBody>
      </p:sp>
      <p:sp>
        <p:nvSpPr>
          <p:cNvPr id="6" name="ZoneTexte 5">
            <a:extLst>
              <a:ext uri="{FF2B5EF4-FFF2-40B4-BE49-F238E27FC236}">
                <a16:creationId xmlns:a16="http://schemas.microsoft.com/office/drawing/2014/main" id="{4FAFB4D6-75EE-42CB-A10C-5DBEE474DF7B}"/>
              </a:ext>
            </a:extLst>
          </p:cNvPr>
          <p:cNvSpPr txBox="1"/>
          <p:nvPr/>
        </p:nvSpPr>
        <p:spPr>
          <a:xfrm>
            <a:off x="9346818" y="4573559"/>
            <a:ext cx="2395789" cy="923330"/>
          </a:xfrm>
          <a:prstGeom prst="rect">
            <a:avLst/>
          </a:prstGeom>
          <a:noFill/>
        </p:spPr>
        <p:txBody>
          <a:bodyPr wrap="square" rtlCol="0">
            <a:spAutoFit/>
          </a:bodyPr>
          <a:lstStyle/>
          <a:p>
            <a:r>
              <a:rPr lang="fr-FR"/>
              <a:t>Fermer les grilles sur les </a:t>
            </a:r>
            <a:r>
              <a:rPr lang="fr-FR" err="1"/>
              <a:t>intercages</a:t>
            </a:r>
            <a:r>
              <a:rPr lang="fr-FR"/>
              <a:t> 45, 56 et 67 pendant le laminage</a:t>
            </a:r>
          </a:p>
        </p:txBody>
      </p:sp>
      <p:cxnSp>
        <p:nvCxnSpPr>
          <p:cNvPr id="7" name="Connecteur droit avec flèche 6">
            <a:extLst>
              <a:ext uri="{FF2B5EF4-FFF2-40B4-BE49-F238E27FC236}">
                <a16:creationId xmlns:a16="http://schemas.microsoft.com/office/drawing/2014/main" id="{B6163FD5-ADE3-4C45-A640-3F5975B68446}"/>
              </a:ext>
            </a:extLst>
          </p:cNvPr>
          <p:cNvCxnSpPr>
            <a:cxnSpLocks/>
          </p:cNvCxnSpPr>
          <p:nvPr/>
        </p:nvCxnSpPr>
        <p:spPr>
          <a:xfrm>
            <a:off x="10393721" y="2199828"/>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87A9F5B1-DF84-4250-8B02-6046382AC4F9}"/>
              </a:ext>
            </a:extLst>
          </p:cNvPr>
          <p:cNvSpPr txBox="1"/>
          <p:nvPr/>
        </p:nvSpPr>
        <p:spPr>
          <a:xfrm>
            <a:off x="846672" y="1354857"/>
            <a:ext cx="2384554" cy="646331"/>
          </a:xfrm>
          <a:prstGeom prst="rect">
            <a:avLst/>
          </a:prstGeom>
          <a:noFill/>
          <a:ln w="12700">
            <a:solidFill>
              <a:schemeClr val="accent1">
                <a:lumMod val="75000"/>
              </a:schemeClr>
            </a:solidFill>
          </a:ln>
        </p:spPr>
        <p:txBody>
          <a:bodyPr wrap="square" rtlCol="0">
            <a:spAutoFit/>
          </a:bodyPr>
          <a:lstStyle/>
          <a:p>
            <a:pPr lvl="0" defTabSz="914400">
              <a:defRPr/>
            </a:pPr>
            <a:r>
              <a:rPr lang="fr-FR"/>
              <a:t>Points rentrants: pincement, coincement </a:t>
            </a:r>
          </a:p>
        </p:txBody>
      </p:sp>
      <p:cxnSp>
        <p:nvCxnSpPr>
          <p:cNvPr id="9" name="Connecteur droit avec flèche 8">
            <a:extLst>
              <a:ext uri="{FF2B5EF4-FFF2-40B4-BE49-F238E27FC236}">
                <a16:creationId xmlns:a16="http://schemas.microsoft.com/office/drawing/2014/main" id="{171E5CC9-7F9F-4B74-9243-C26660D03E2D}"/>
              </a:ext>
            </a:extLst>
          </p:cNvPr>
          <p:cNvCxnSpPr>
            <a:cxnSpLocks/>
          </p:cNvCxnSpPr>
          <p:nvPr/>
        </p:nvCxnSpPr>
        <p:spPr>
          <a:xfrm>
            <a:off x="1933007" y="2001188"/>
            <a:ext cx="0" cy="360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C946749B-ACC8-4274-B478-0259FCB77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063" y="2549428"/>
            <a:ext cx="1934289" cy="1443277"/>
          </a:xfrm>
          <a:prstGeom prst="rect">
            <a:avLst/>
          </a:prstGeom>
        </p:spPr>
      </p:pic>
      <p:pic>
        <p:nvPicPr>
          <p:cNvPr id="13" name="Image 12">
            <a:extLst>
              <a:ext uri="{FF2B5EF4-FFF2-40B4-BE49-F238E27FC236}">
                <a16:creationId xmlns:a16="http://schemas.microsoft.com/office/drawing/2014/main" id="{ACA9AC0A-CEA1-406A-A688-50DEA9C734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014" y="4158900"/>
            <a:ext cx="2127243" cy="745761"/>
          </a:xfrm>
          <a:prstGeom prst="rect">
            <a:avLst/>
          </a:prstGeom>
        </p:spPr>
      </p:pic>
      <p:sp>
        <p:nvSpPr>
          <p:cNvPr id="16" name="ZoneTexte 15">
            <a:extLst>
              <a:ext uri="{FF2B5EF4-FFF2-40B4-BE49-F238E27FC236}">
                <a16:creationId xmlns:a16="http://schemas.microsoft.com/office/drawing/2014/main" id="{E08BA278-D43A-4643-8B18-FFB090A676BA}"/>
              </a:ext>
            </a:extLst>
          </p:cNvPr>
          <p:cNvSpPr txBox="1"/>
          <p:nvPr/>
        </p:nvSpPr>
        <p:spPr>
          <a:xfrm>
            <a:off x="550767" y="5132968"/>
            <a:ext cx="2630015" cy="400110"/>
          </a:xfrm>
          <a:prstGeom prst="rect">
            <a:avLst/>
          </a:prstGeom>
          <a:noFill/>
          <a:ln w="38100">
            <a:solidFill>
              <a:srgbClr val="92D050"/>
            </a:solidFill>
          </a:ln>
        </p:spPr>
        <p:txBody>
          <a:bodyPr wrap="none" rtlCol="0">
            <a:spAutoFit/>
          </a:bodyPr>
          <a:lstStyle/>
          <a:p>
            <a:r>
              <a:rPr lang="fr-FR" sz="2000"/>
              <a:t>Instructions de sécurité</a:t>
            </a:r>
          </a:p>
        </p:txBody>
      </p:sp>
      <p:sp>
        <p:nvSpPr>
          <p:cNvPr id="19" name="ZoneTexte 18">
            <a:extLst>
              <a:ext uri="{FF2B5EF4-FFF2-40B4-BE49-F238E27FC236}">
                <a16:creationId xmlns:a16="http://schemas.microsoft.com/office/drawing/2014/main" id="{08BB65F6-7493-4C74-8893-73516C4D72BD}"/>
              </a:ext>
            </a:extLst>
          </p:cNvPr>
          <p:cNvSpPr txBox="1"/>
          <p:nvPr/>
        </p:nvSpPr>
        <p:spPr>
          <a:xfrm>
            <a:off x="3733134" y="1349063"/>
            <a:ext cx="2384554" cy="923330"/>
          </a:xfrm>
          <a:prstGeom prst="rect">
            <a:avLst/>
          </a:prstGeom>
          <a:noFill/>
          <a:ln w="12700">
            <a:solidFill>
              <a:schemeClr val="accent1">
                <a:lumMod val="75000"/>
              </a:schemeClr>
            </a:solidFill>
          </a:ln>
        </p:spPr>
        <p:txBody>
          <a:bodyPr wrap="square" rtlCol="0">
            <a:spAutoFit/>
          </a:bodyPr>
          <a:lstStyle/>
          <a:p>
            <a:pPr lvl="0" defTabSz="914400">
              <a:defRPr/>
            </a:pPr>
            <a:r>
              <a:rPr lang="fr-FR"/>
              <a:t>Mise en place de cylindres: écrasement, heurt</a:t>
            </a:r>
          </a:p>
        </p:txBody>
      </p:sp>
      <p:cxnSp>
        <p:nvCxnSpPr>
          <p:cNvPr id="20" name="Connecteur droit avec flèche 19">
            <a:extLst>
              <a:ext uri="{FF2B5EF4-FFF2-40B4-BE49-F238E27FC236}">
                <a16:creationId xmlns:a16="http://schemas.microsoft.com/office/drawing/2014/main" id="{C5AEB020-67E3-4413-8BBC-449B2FC671C2}"/>
              </a:ext>
            </a:extLst>
          </p:cNvPr>
          <p:cNvCxnSpPr>
            <a:cxnSpLocks/>
          </p:cNvCxnSpPr>
          <p:nvPr/>
        </p:nvCxnSpPr>
        <p:spPr>
          <a:xfrm>
            <a:off x="4915319" y="2272393"/>
            <a:ext cx="0" cy="443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Image 24">
            <a:extLst>
              <a:ext uri="{FF2B5EF4-FFF2-40B4-BE49-F238E27FC236}">
                <a16:creationId xmlns:a16="http://schemas.microsoft.com/office/drawing/2014/main" id="{2969A1C0-C028-4B90-80CB-DC773D131F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3300" y="2801116"/>
            <a:ext cx="1249541" cy="1249541"/>
          </a:xfrm>
          <a:prstGeom prst="rect">
            <a:avLst/>
          </a:prstGeom>
        </p:spPr>
      </p:pic>
      <p:sp>
        <p:nvSpPr>
          <p:cNvPr id="27" name="ZoneTexte 26">
            <a:extLst>
              <a:ext uri="{FF2B5EF4-FFF2-40B4-BE49-F238E27FC236}">
                <a16:creationId xmlns:a16="http://schemas.microsoft.com/office/drawing/2014/main" id="{E27A2F38-F11C-4B73-BB14-4E9031832F4C}"/>
              </a:ext>
            </a:extLst>
          </p:cNvPr>
          <p:cNvSpPr txBox="1"/>
          <p:nvPr/>
        </p:nvSpPr>
        <p:spPr>
          <a:xfrm>
            <a:off x="3735246" y="3901638"/>
            <a:ext cx="1401346" cy="369332"/>
          </a:xfrm>
          <a:prstGeom prst="rect">
            <a:avLst/>
          </a:prstGeom>
          <a:noFill/>
        </p:spPr>
        <p:txBody>
          <a:bodyPr wrap="none" rtlCol="0">
            <a:spAutoFit/>
          </a:bodyPr>
          <a:lstStyle/>
          <a:p>
            <a:r>
              <a:rPr lang="fr-FR"/>
              <a:t>Plancher 5,5 </a:t>
            </a:r>
          </a:p>
        </p:txBody>
      </p:sp>
      <p:pic>
        <p:nvPicPr>
          <p:cNvPr id="29" name="Image 28">
            <a:extLst>
              <a:ext uri="{FF2B5EF4-FFF2-40B4-BE49-F238E27FC236}">
                <a16:creationId xmlns:a16="http://schemas.microsoft.com/office/drawing/2014/main" id="{6DBE57C6-7DCE-477A-A1A6-6CD27A49A0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3300" y="4419756"/>
            <a:ext cx="1260975" cy="953032"/>
          </a:xfrm>
          <a:prstGeom prst="rect">
            <a:avLst/>
          </a:prstGeom>
        </p:spPr>
      </p:pic>
      <p:pic>
        <p:nvPicPr>
          <p:cNvPr id="31" name="Image 30">
            <a:extLst>
              <a:ext uri="{FF2B5EF4-FFF2-40B4-BE49-F238E27FC236}">
                <a16:creationId xmlns:a16="http://schemas.microsoft.com/office/drawing/2014/main" id="{510DA135-AE7A-4181-86A2-3B01DD6D23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66363" y="4675300"/>
            <a:ext cx="913942" cy="689202"/>
          </a:xfrm>
          <a:prstGeom prst="rect">
            <a:avLst/>
          </a:prstGeom>
        </p:spPr>
      </p:pic>
      <p:sp>
        <p:nvSpPr>
          <p:cNvPr id="34" name="ZoneTexte 33">
            <a:extLst>
              <a:ext uri="{FF2B5EF4-FFF2-40B4-BE49-F238E27FC236}">
                <a16:creationId xmlns:a16="http://schemas.microsoft.com/office/drawing/2014/main" id="{614BFF1F-7687-428F-B746-C27851766DB3}"/>
              </a:ext>
            </a:extLst>
          </p:cNvPr>
          <p:cNvSpPr txBox="1"/>
          <p:nvPr/>
        </p:nvSpPr>
        <p:spPr>
          <a:xfrm>
            <a:off x="6467689" y="1375137"/>
            <a:ext cx="2384554" cy="923330"/>
          </a:xfrm>
          <a:prstGeom prst="rect">
            <a:avLst/>
          </a:prstGeom>
          <a:noFill/>
          <a:ln w="12700">
            <a:solidFill>
              <a:schemeClr val="accent1">
                <a:lumMod val="75000"/>
              </a:schemeClr>
            </a:solidFill>
          </a:ln>
        </p:spPr>
        <p:txBody>
          <a:bodyPr wrap="square" rtlCol="0">
            <a:spAutoFit/>
          </a:bodyPr>
          <a:lstStyle/>
          <a:p>
            <a:pPr lvl="0" defTabSz="914400">
              <a:defRPr/>
            </a:pPr>
            <a:r>
              <a:rPr lang="fr-FR"/>
              <a:t>Intervention en </a:t>
            </a:r>
            <a:r>
              <a:rPr lang="fr-FR" err="1"/>
              <a:t>intercage</a:t>
            </a:r>
            <a:r>
              <a:rPr lang="fr-FR"/>
              <a:t> : écrasement, coupure, blessure </a:t>
            </a:r>
          </a:p>
        </p:txBody>
      </p:sp>
      <p:cxnSp>
        <p:nvCxnSpPr>
          <p:cNvPr id="35" name="Connecteur droit avec flèche 34">
            <a:extLst>
              <a:ext uri="{FF2B5EF4-FFF2-40B4-BE49-F238E27FC236}">
                <a16:creationId xmlns:a16="http://schemas.microsoft.com/office/drawing/2014/main" id="{970CD1E5-1222-4714-A656-65E934340CF6}"/>
              </a:ext>
            </a:extLst>
          </p:cNvPr>
          <p:cNvCxnSpPr>
            <a:cxnSpLocks/>
          </p:cNvCxnSpPr>
          <p:nvPr/>
        </p:nvCxnSpPr>
        <p:spPr>
          <a:xfrm>
            <a:off x="7626410" y="2303240"/>
            <a:ext cx="0" cy="4437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9" name="Image 38">
            <a:extLst>
              <a:ext uri="{FF2B5EF4-FFF2-40B4-BE49-F238E27FC236}">
                <a16:creationId xmlns:a16="http://schemas.microsoft.com/office/drawing/2014/main" id="{0D2C401A-5070-4165-BDE8-09B7649324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60873" y="4307209"/>
            <a:ext cx="592518" cy="1025814"/>
          </a:xfrm>
          <a:prstGeom prst="rect">
            <a:avLst/>
          </a:prstGeom>
        </p:spPr>
      </p:pic>
      <p:sp>
        <p:nvSpPr>
          <p:cNvPr id="40" name="ZoneTexte 39">
            <a:extLst>
              <a:ext uri="{FF2B5EF4-FFF2-40B4-BE49-F238E27FC236}">
                <a16:creationId xmlns:a16="http://schemas.microsoft.com/office/drawing/2014/main" id="{53384F6E-7701-4759-91AC-91184BC615D3}"/>
              </a:ext>
            </a:extLst>
          </p:cNvPr>
          <p:cNvSpPr txBox="1"/>
          <p:nvPr/>
        </p:nvSpPr>
        <p:spPr>
          <a:xfrm>
            <a:off x="6741897" y="2846226"/>
            <a:ext cx="1902367" cy="1200329"/>
          </a:xfrm>
          <a:prstGeom prst="rect">
            <a:avLst/>
          </a:prstGeom>
          <a:noFill/>
          <a:ln w="38100">
            <a:solidFill>
              <a:srgbClr val="92D050"/>
            </a:solidFill>
          </a:ln>
        </p:spPr>
        <p:txBody>
          <a:bodyPr wrap="square" rtlCol="0">
            <a:spAutoFit/>
          </a:bodyPr>
          <a:lstStyle/>
          <a:p>
            <a:r>
              <a:rPr lang="fr-FR" sz="2400"/>
              <a:t>Analyse de risques avant intervention </a:t>
            </a:r>
          </a:p>
        </p:txBody>
      </p:sp>
      <p:pic>
        <p:nvPicPr>
          <p:cNvPr id="42" name="Image 41">
            <a:extLst>
              <a:ext uri="{FF2B5EF4-FFF2-40B4-BE49-F238E27FC236}">
                <a16:creationId xmlns:a16="http://schemas.microsoft.com/office/drawing/2014/main" id="{C84572AC-0AB8-410E-A2F6-EB6AEB10F41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26410" y="4419756"/>
            <a:ext cx="1034492" cy="1015452"/>
          </a:xfrm>
          <a:prstGeom prst="rect">
            <a:avLst/>
          </a:prstGeom>
        </p:spPr>
      </p:pic>
      <p:pic>
        <p:nvPicPr>
          <p:cNvPr id="44" name="Image 43">
            <a:extLst>
              <a:ext uri="{FF2B5EF4-FFF2-40B4-BE49-F238E27FC236}">
                <a16:creationId xmlns:a16="http://schemas.microsoft.com/office/drawing/2014/main" id="{A6440566-C26D-464B-8ABB-7C46C9329A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88220" y="2737922"/>
            <a:ext cx="1144919" cy="1123847"/>
          </a:xfrm>
          <a:prstGeom prst="rect">
            <a:avLst/>
          </a:prstGeom>
        </p:spPr>
      </p:pic>
      <p:pic>
        <p:nvPicPr>
          <p:cNvPr id="46" name="Image 45">
            <a:extLst>
              <a:ext uri="{FF2B5EF4-FFF2-40B4-BE49-F238E27FC236}">
                <a16:creationId xmlns:a16="http://schemas.microsoft.com/office/drawing/2014/main" id="{96BB28C6-F117-4B68-BFE5-D639162F4E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98525" y="4158900"/>
            <a:ext cx="836900" cy="821497"/>
          </a:xfrm>
          <a:prstGeom prst="rect">
            <a:avLst/>
          </a:prstGeom>
        </p:spPr>
      </p:pic>
      <p:pic>
        <p:nvPicPr>
          <p:cNvPr id="48" name="Image 47">
            <a:extLst>
              <a:ext uri="{FF2B5EF4-FFF2-40B4-BE49-F238E27FC236}">
                <a16:creationId xmlns:a16="http://schemas.microsoft.com/office/drawing/2014/main" id="{82E931B1-510E-4C70-BE1A-8ADE9B9AC7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1766" y="2814096"/>
            <a:ext cx="1218204" cy="1218204"/>
          </a:xfrm>
          <a:prstGeom prst="rect">
            <a:avLst/>
          </a:prstGeom>
        </p:spPr>
      </p:pic>
      <p:sp>
        <p:nvSpPr>
          <p:cNvPr id="49" name="ZoneTexte 48">
            <a:extLst>
              <a:ext uri="{FF2B5EF4-FFF2-40B4-BE49-F238E27FC236}">
                <a16:creationId xmlns:a16="http://schemas.microsoft.com/office/drawing/2014/main" id="{F1BC4449-C48B-4832-B2C1-03AB9B7D4B50}"/>
              </a:ext>
            </a:extLst>
          </p:cNvPr>
          <p:cNvSpPr txBox="1"/>
          <p:nvPr/>
        </p:nvSpPr>
        <p:spPr>
          <a:xfrm>
            <a:off x="10190763" y="2846226"/>
            <a:ext cx="1708256" cy="1754326"/>
          </a:xfrm>
          <a:prstGeom prst="rect">
            <a:avLst/>
          </a:prstGeom>
          <a:noFill/>
        </p:spPr>
        <p:txBody>
          <a:bodyPr wrap="square" rtlCol="0" anchor="t">
            <a:spAutoFit/>
          </a:bodyPr>
          <a:lstStyle/>
          <a:p>
            <a:r>
              <a:rPr lang="fr-FR"/>
              <a:t>Plancher 5,5 </a:t>
            </a:r>
          </a:p>
          <a:p>
            <a:r>
              <a:rPr lang="fr-FR"/>
              <a:t>laminage de certains produits =&gt; passage à B6</a:t>
            </a:r>
            <a:endParaRPr lang="fr-FR">
              <a:latin typeface="Arial" panose="020B0604020202020204" pitchFamily="34" charset="0"/>
              <a:cs typeface="Arial" panose="020B0604020202020204" pitchFamily="34" charset="0"/>
            </a:endParaRPr>
          </a:p>
          <a:p>
            <a:endParaRPr lang="fr-FR"/>
          </a:p>
        </p:txBody>
      </p:sp>
      <p:sp>
        <p:nvSpPr>
          <p:cNvPr id="14" name="Espace réservé de la date 13">
            <a:extLst>
              <a:ext uri="{FF2B5EF4-FFF2-40B4-BE49-F238E27FC236}">
                <a16:creationId xmlns:a16="http://schemas.microsoft.com/office/drawing/2014/main" id="{9658675B-FECC-47AA-9055-D14C52DDF20C}"/>
              </a:ext>
            </a:extLst>
          </p:cNvPr>
          <p:cNvSpPr>
            <a:spLocks noGrp="1"/>
          </p:cNvSpPr>
          <p:nvPr>
            <p:ph type="dt" sz="half" idx="10"/>
          </p:nvPr>
        </p:nvSpPr>
        <p:spPr>
          <a:xfrm>
            <a:off x="9660" y="6444322"/>
            <a:ext cx="2472271" cy="365125"/>
          </a:xfrm>
        </p:spPr>
        <p:txBody>
          <a:bodyPr/>
          <a:lstStyle/>
          <a:p>
            <a:fld id="{37FE615F-57F4-4722-9D9B-3BB43677A481}" type="datetime1">
              <a:rPr lang="fr-FR" smtClean="0"/>
              <a:t>27/03/2024</a:t>
            </a:fld>
            <a:endParaRPr lang="fr-FR"/>
          </a:p>
        </p:txBody>
      </p:sp>
      <p:sp>
        <p:nvSpPr>
          <p:cNvPr id="15" name="Espace réservé du numéro de diapositive 14">
            <a:extLst>
              <a:ext uri="{FF2B5EF4-FFF2-40B4-BE49-F238E27FC236}">
                <a16:creationId xmlns:a16="http://schemas.microsoft.com/office/drawing/2014/main" id="{9EFA62CE-9912-460F-8DF3-C3757240CF9A}"/>
              </a:ext>
            </a:extLst>
          </p:cNvPr>
          <p:cNvSpPr>
            <a:spLocks noGrp="1"/>
          </p:cNvSpPr>
          <p:nvPr>
            <p:ph type="sldNum" sz="quarter" idx="12"/>
          </p:nvPr>
        </p:nvSpPr>
        <p:spPr/>
        <p:txBody>
          <a:bodyPr/>
          <a:lstStyle/>
          <a:p>
            <a:fld id="{3746BD9C-EB79-4C44-A661-EB129AA754D7}" type="slidenum">
              <a:rPr lang="fr-FR" smtClean="0"/>
              <a:t>66</a:t>
            </a:fld>
            <a:endParaRPr lang="fr-FR"/>
          </a:p>
        </p:txBody>
      </p:sp>
      <p:sp>
        <p:nvSpPr>
          <p:cNvPr id="32" name="ZoneTexte 31">
            <a:extLst>
              <a:ext uri="{FF2B5EF4-FFF2-40B4-BE49-F238E27FC236}">
                <a16:creationId xmlns:a16="http://schemas.microsoft.com/office/drawing/2014/main" id="{26105769-1286-4428-9256-76F1E1E2A893}"/>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8207846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75BE52-2CE9-49E9-ABED-EC765691814A}"/>
              </a:ext>
            </a:extLst>
          </p:cNvPr>
          <p:cNvSpPr>
            <a:spLocks noGrp="1"/>
          </p:cNvSpPr>
          <p:nvPr>
            <p:ph type="ctrTitle"/>
          </p:nvPr>
        </p:nvSpPr>
        <p:spPr/>
        <p:txBody>
          <a:bodyPr/>
          <a:lstStyle/>
          <a:p>
            <a:pPr algn="ctr"/>
            <a:r>
              <a:rPr lang="fr-FR" dirty="0"/>
              <a:t>Zone caves</a:t>
            </a:r>
          </a:p>
        </p:txBody>
      </p:sp>
      <p:pic>
        <p:nvPicPr>
          <p:cNvPr id="4" name="Image 3">
            <a:extLst>
              <a:ext uri="{FF2B5EF4-FFF2-40B4-BE49-F238E27FC236}">
                <a16:creationId xmlns:a16="http://schemas.microsoft.com/office/drawing/2014/main" id="{7568F3F0-9528-4CBE-AE89-E9B926C1CF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5" name="ZoneTexte 4">
            <a:extLst>
              <a:ext uri="{FF2B5EF4-FFF2-40B4-BE49-F238E27FC236}">
                <a16:creationId xmlns:a16="http://schemas.microsoft.com/office/drawing/2014/main" id="{4E7C745C-6890-4689-9F98-CBB0D5647A37}"/>
              </a:ext>
            </a:extLst>
          </p:cNvPr>
          <p:cNvSpPr txBox="1"/>
          <p:nvPr/>
        </p:nvSpPr>
        <p:spPr>
          <a:xfrm>
            <a:off x="2128408" y="6396335"/>
            <a:ext cx="5171936" cy="461665"/>
          </a:xfrm>
          <a:prstGeom prst="rect">
            <a:avLst/>
          </a:prstGeom>
          <a:noFill/>
        </p:spPr>
        <p:txBody>
          <a:bodyPr wrap="square" rtlCol="0">
            <a:spAutoFit/>
          </a:bodyPr>
          <a:lstStyle/>
          <a:p>
            <a:r>
              <a:rPr lang="fr-FR" sz="2400" dirty="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473DC1B4-0A89-4DEA-A385-BD20A5D9B1F3}"/>
              </a:ext>
            </a:extLst>
          </p:cNvPr>
          <p:cNvSpPr>
            <a:spLocks noGrp="1"/>
          </p:cNvSpPr>
          <p:nvPr>
            <p:ph type="dt" sz="half" idx="10"/>
          </p:nvPr>
        </p:nvSpPr>
        <p:spPr>
          <a:xfrm>
            <a:off x="174413" y="6459785"/>
            <a:ext cx="2472271" cy="365125"/>
          </a:xfrm>
        </p:spPr>
        <p:txBody>
          <a:bodyPr/>
          <a:lstStyle/>
          <a:p>
            <a:fld id="{FB16B1D7-2451-40E4-8DCD-644345C51DA8}"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C7186009-8EC0-4FC8-B1FF-54E4B11B6C05}"/>
              </a:ext>
            </a:extLst>
          </p:cNvPr>
          <p:cNvSpPr>
            <a:spLocks noGrp="1"/>
          </p:cNvSpPr>
          <p:nvPr>
            <p:ph type="sldNum" sz="quarter" idx="12"/>
          </p:nvPr>
        </p:nvSpPr>
        <p:spPr/>
        <p:txBody>
          <a:bodyPr/>
          <a:lstStyle/>
          <a:p>
            <a:fld id="{3746BD9C-EB79-4C44-A661-EB129AA754D7}" type="slidenum">
              <a:rPr lang="fr-FR" smtClean="0"/>
              <a:t>67</a:t>
            </a:fld>
            <a:endParaRPr lang="fr-FR"/>
          </a:p>
        </p:txBody>
      </p:sp>
      <p:sp>
        <p:nvSpPr>
          <p:cNvPr id="9" name="ZoneTexte 8">
            <a:extLst>
              <a:ext uri="{FF2B5EF4-FFF2-40B4-BE49-F238E27FC236}">
                <a16:creationId xmlns:a16="http://schemas.microsoft.com/office/drawing/2014/main" id="{0E80497E-0DAB-4793-ABE8-1399C2DD5E4D}"/>
              </a:ext>
            </a:extLst>
          </p:cNvPr>
          <p:cNvSpPr txBox="1"/>
          <p:nvPr/>
        </p:nvSpPr>
        <p:spPr>
          <a:xfrm>
            <a:off x="8407104" y="6411759"/>
            <a:ext cx="1719029" cy="369332"/>
          </a:xfrm>
          <a:prstGeom prst="rect">
            <a:avLst/>
          </a:prstGeom>
          <a:noFill/>
        </p:spPr>
        <p:txBody>
          <a:bodyPr wrap="square" rtlCol="0">
            <a:spAutoFit/>
          </a:bodyPr>
          <a:lstStyle/>
          <a:p>
            <a:r>
              <a:rPr lang="fr-FR" dirty="0"/>
              <a:t>04.42.47.28.59</a:t>
            </a:r>
          </a:p>
        </p:txBody>
      </p:sp>
    </p:spTree>
    <p:extLst>
      <p:ext uri="{BB962C8B-B14F-4D97-AF65-F5344CB8AC3E}">
        <p14:creationId xmlns:p14="http://schemas.microsoft.com/office/powerpoint/2010/main" val="34426772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3DEFC0-C70B-4AE8-9DAD-17D0AA35440E}"/>
              </a:ext>
            </a:extLst>
          </p:cNvPr>
          <p:cNvSpPr txBox="1">
            <a:spLocks/>
          </p:cNvSpPr>
          <p:nvPr/>
        </p:nvSpPr>
        <p:spPr>
          <a:xfrm>
            <a:off x="-11375" y="308765"/>
            <a:ext cx="12192000" cy="83071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dirty="0">
                <a:solidFill>
                  <a:srgbClr val="002060"/>
                </a:solidFill>
              </a:rPr>
              <a:t>Zone cave</a:t>
            </a:r>
          </a:p>
        </p:txBody>
      </p:sp>
      <p:pic>
        <p:nvPicPr>
          <p:cNvPr id="3" name="Image 2">
            <a:extLst>
              <a:ext uri="{FF2B5EF4-FFF2-40B4-BE49-F238E27FC236}">
                <a16:creationId xmlns:a16="http://schemas.microsoft.com/office/drawing/2014/main" id="{C5B6F2F4-1D85-4E9F-817A-B7CDAF6DC9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14" name="ZoneTexte 13">
            <a:extLst>
              <a:ext uri="{FF2B5EF4-FFF2-40B4-BE49-F238E27FC236}">
                <a16:creationId xmlns:a16="http://schemas.microsoft.com/office/drawing/2014/main" id="{52BF0E17-AEA8-42F4-8EF5-A6379572AAD4}"/>
              </a:ext>
            </a:extLst>
          </p:cNvPr>
          <p:cNvSpPr txBox="1"/>
          <p:nvPr/>
        </p:nvSpPr>
        <p:spPr>
          <a:xfrm>
            <a:off x="7342125" y="1383281"/>
            <a:ext cx="4230875" cy="923330"/>
          </a:xfrm>
          <a:prstGeom prst="rect">
            <a:avLst/>
          </a:prstGeom>
          <a:noFill/>
          <a:ln w="12700">
            <a:solidFill>
              <a:schemeClr val="accent1">
                <a:lumMod val="75000"/>
              </a:schemeClr>
            </a:solidFill>
          </a:ln>
        </p:spPr>
        <p:txBody>
          <a:bodyPr wrap="square" rtlCol="0">
            <a:spAutoFit/>
          </a:bodyPr>
          <a:lstStyle/>
          <a:p>
            <a:pPr lvl="0"/>
            <a:r>
              <a:rPr lang="fr-FR" dirty="0"/>
              <a:t>Risques du </a:t>
            </a:r>
            <a:r>
              <a:rPr lang="fr-FR" dirty="0" err="1"/>
              <a:t>sluice</a:t>
            </a:r>
            <a:r>
              <a:rPr lang="fr-FR" dirty="0"/>
              <a:t> et des puisards (</a:t>
            </a:r>
            <a:r>
              <a:rPr lang="fr-FR" dirty="0" err="1"/>
              <a:t>sluice</a:t>
            </a:r>
            <a:r>
              <a:rPr lang="fr-FR" dirty="0"/>
              <a:t> situé sous la ligne de passe du TAB, chutes d’eau): noyade </a:t>
            </a:r>
          </a:p>
        </p:txBody>
      </p:sp>
      <p:cxnSp>
        <p:nvCxnSpPr>
          <p:cNvPr id="15" name="Connecteur droit avec flèche 14">
            <a:extLst>
              <a:ext uri="{FF2B5EF4-FFF2-40B4-BE49-F238E27FC236}">
                <a16:creationId xmlns:a16="http://schemas.microsoft.com/office/drawing/2014/main" id="{934B2F28-6AA7-4360-AE2E-A26EC9240518}"/>
              </a:ext>
            </a:extLst>
          </p:cNvPr>
          <p:cNvCxnSpPr>
            <a:cxnSpLocks/>
          </p:cNvCxnSpPr>
          <p:nvPr/>
        </p:nvCxnSpPr>
        <p:spPr>
          <a:xfrm>
            <a:off x="9462433" y="2304916"/>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Image 16">
            <a:extLst>
              <a:ext uri="{FF2B5EF4-FFF2-40B4-BE49-F238E27FC236}">
                <a16:creationId xmlns:a16="http://schemas.microsoft.com/office/drawing/2014/main" id="{0BE305F8-8370-4176-86C9-B67010CD7D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8375" y="2555890"/>
            <a:ext cx="1984361" cy="1984361"/>
          </a:xfrm>
          <a:prstGeom prst="rect">
            <a:avLst/>
          </a:prstGeom>
        </p:spPr>
      </p:pic>
      <p:sp>
        <p:nvSpPr>
          <p:cNvPr id="18" name="ZoneTexte 17">
            <a:extLst>
              <a:ext uri="{FF2B5EF4-FFF2-40B4-BE49-F238E27FC236}">
                <a16:creationId xmlns:a16="http://schemas.microsoft.com/office/drawing/2014/main" id="{95858AAC-1C12-4A4C-8ADF-72E9D24DF63F}"/>
              </a:ext>
            </a:extLst>
          </p:cNvPr>
          <p:cNvSpPr txBox="1"/>
          <p:nvPr/>
        </p:nvSpPr>
        <p:spPr>
          <a:xfrm>
            <a:off x="7674000" y="4675717"/>
            <a:ext cx="1943099" cy="646331"/>
          </a:xfrm>
          <a:prstGeom prst="rect">
            <a:avLst/>
          </a:prstGeom>
          <a:noFill/>
        </p:spPr>
        <p:txBody>
          <a:bodyPr wrap="square" rtlCol="0">
            <a:spAutoFit/>
          </a:bodyPr>
          <a:lstStyle/>
          <a:p>
            <a:r>
              <a:rPr lang="fr-FR" dirty="0" err="1"/>
              <a:t>Sluice</a:t>
            </a:r>
            <a:r>
              <a:rPr lang="fr-FR" dirty="0"/>
              <a:t> (pendant la production)</a:t>
            </a:r>
          </a:p>
        </p:txBody>
      </p:sp>
      <p:pic>
        <p:nvPicPr>
          <p:cNvPr id="20" name="Image 19">
            <a:extLst>
              <a:ext uri="{FF2B5EF4-FFF2-40B4-BE49-F238E27FC236}">
                <a16:creationId xmlns:a16="http://schemas.microsoft.com/office/drawing/2014/main" id="{453D6EDD-B473-460C-832D-A18BA96021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2015" y="2748084"/>
            <a:ext cx="1990725" cy="2045265"/>
          </a:xfrm>
          <a:prstGeom prst="rect">
            <a:avLst/>
          </a:prstGeom>
        </p:spPr>
      </p:pic>
      <p:cxnSp>
        <p:nvCxnSpPr>
          <p:cNvPr id="24" name="Connecteur droit 23">
            <a:extLst>
              <a:ext uri="{FF2B5EF4-FFF2-40B4-BE49-F238E27FC236}">
                <a16:creationId xmlns:a16="http://schemas.microsoft.com/office/drawing/2014/main" id="{3C779ED3-C2CE-4363-AABB-847C1BEF7FED}"/>
              </a:ext>
            </a:extLst>
          </p:cNvPr>
          <p:cNvCxnSpPr>
            <a:cxnSpLocks/>
          </p:cNvCxnSpPr>
          <p:nvPr/>
        </p:nvCxnSpPr>
        <p:spPr>
          <a:xfrm>
            <a:off x="9752015" y="2836009"/>
            <a:ext cx="1802423" cy="203102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1AF65F20-B667-4A97-AFC2-6875BD748690}"/>
              </a:ext>
            </a:extLst>
          </p:cNvPr>
          <p:cNvCxnSpPr>
            <a:cxnSpLocks/>
          </p:cNvCxnSpPr>
          <p:nvPr/>
        </p:nvCxnSpPr>
        <p:spPr>
          <a:xfrm flipH="1">
            <a:off x="9923287" y="2781950"/>
            <a:ext cx="1531180" cy="21365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E22F89E7-7CE9-4675-9E0A-F4BD399CDF96}"/>
              </a:ext>
            </a:extLst>
          </p:cNvPr>
          <p:cNvSpPr txBox="1"/>
          <p:nvPr/>
        </p:nvSpPr>
        <p:spPr>
          <a:xfrm>
            <a:off x="705567" y="1296727"/>
            <a:ext cx="4230875" cy="923330"/>
          </a:xfrm>
          <a:prstGeom prst="rect">
            <a:avLst/>
          </a:prstGeom>
          <a:noFill/>
          <a:ln w="12700">
            <a:solidFill>
              <a:schemeClr val="accent1">
                <a:lumMod val="75000"/>
              </a:schemeClr>
            </a:solidFill>
          </a:ln>
        </p:spPr>
        <p:txBody>
          <a:bodyPr wrap="square" rtlCol="0">
            <a:spAutoFit/>
          </a:bodyPr>
          <a:lstStyle/>
          <a:p>
            <a:pPr lvl="0"/>
            <a:r>
              <a:rPr lang="fr-FR" dirty="0"/>
              <a:t>Nettoyage au Karcher (mise en suspension des bactéries) et cave: inhalation, ingestion et contact bactéries</a:t>
            </a:r>
          </a:p>
        </p:txBody>
      </p:sp>
      <p:cxnSp>
        <p:nvCxnSpPr>
          <p:cNvPr id="22" name="Connecteur droit avec flèche 21">
            <a:extLst>
              <a:ext uri="{FF2B5EF4-FFF2-40B4-BE49-F238E27FC236}">
                <a16:creationId xmlns:a16="http://schemas.microsoft.com/office/drawing/2014/main" id="{339AE941-91BE-4996-AD42-0F690EEBEB25}"/>
              </a:ext>
            </a:extLst>
          </p:cNvPr>
          <p:cNvCxnSpPr>
            <a:cxnSpLocks/>
          </p:cNvCxnSpPr>
          <p:nvPr/>
        </p:nvCxnSpPr>
        <p:spPr>
          <a:xfrm>
            <a:off x="2901473" y="2218362"/>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Image 15">
            <a:extLst>
              <a:ext uri="{FF2B5EF4-FFF2-40B4-BE49-F238E27FC236}">
                <a16:creationId xmlns:a16="http://schemas.microsoft.com/office/drawing/2014/main" id="{2ED0F4D4-69F8-43EA-BF19-16C0EB9C10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9738" y="2560386"/>
            <a:ext cx="1072912" cy="1117058"/>
          </a:xfrm>
          <a:prstGeom prst="rect">
            <a:avLst/>
          </a:prstGeom>
        </p:spPr>
      </p:pic>
      <p:pic>
        <p:nvPicPr>
          <p:cNvPr id="23" name="Image 22">
            <a:extLst>
              <a:ext uri="{FF2B5EF4-FFF2-40B4-BE49-F238E27FC236}">
                <a16:creationId xmlns:a16="http://schemas.microsoft.com/office/drawing/2014/main" id="{FB36DD72-F684-41AB-9B5D-D8E5DFE566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98437" y="2564171"/>
            <a:ext cx="1131542" cy="1121261"/>
          </a:xfrm>
          <a:prstGeom prst="rect">
            <a:avLst/>
          </a:prstGeom>
        </p:spPr>
      </p:pic>
      <p:sp>
        <p:nvSpPr>
          <p:cNvPr id="27" name="ZoneTexte 26">
            <a:extLst>
              <a:ext uri="{FF2B5EF4-FFF2-40B4-BE49-F238E27FC236}">
                <a16:creationId xmlns:a16="http://schemas.microsoft.com/office/drawing/2014/main" id="{C66905F2-BFF0-4026-9B12-CF94A32D582F}"/>
              </a:ext>
            </a:extLst>
          </p:cNvPr>
          <p:cNvSpPr txBox="1"/>
          <p:nvPr/>
        </p:nvSpPr>
        <p:spPr>
          <a:xfrm>
            <a:off x="1973518" y="6377623"/>
            <a:ext cx="5171936" cy="461665"/>
          </a:xfrm>
          <a:prstGeom prst="rect">
            <a:avLst/>
          </a:prstGeom>
          <a:noFill/>
        </p:spPr>
        <p:txBody>
          <a:bodyPr wrap="square" rtlCol="0">
            <a:spAutoFit/>
          </a:bodyPr>
          <a:lstStyle/>
          <a:p>
            <a:r>
              <a:rPr lang="fr-FR" sz="2400" dirty="0">
                <a:ln w="0"/>
                <a:effectLst>
                  <a:outerShdw blurRad="38100" dist="19050" dir="2700000" algn="tl" rotWithShape="0">
                    <a:schemeClr val="dk1">
                      <a:alpha val="40000"/>
                    </a:schemeClr>
                  </a:outerShdw>
                </a:effectLst>
              </a:rPr>
              <a:t>Plan de Prévention Zone Train à Bandes </a:t>
            </a:r>
          </a:p>
        </p:txBody>
      </p:sp>
      <p:pic>
        <p:nvPicPr>
          <p:cNvPr id="5" name="Image 4">
            <a:extLst>
              <a:ext uri="{FF2B5EF4-FFF2-40B4-BE49-F238E27FC236}">
                <a16:creationId xmlns:a16="http://schemas.microsoft.com/office/drawing/2014/main" id="{AC0C7741-AB90-4150-8426-8FEB6CC254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7785" y="3728077"/>
            <a:ext cx="2926073" cy="780739"/>
          </a:xfrm>
          <a:prstGeom prst="rect">
            <a:avLst/>
          </a:prstGeom>
        </p:spPr>
      </p:pic>
      <p:sp>
        <p:nvSpPr>
          <p:cNvPr id="7" name="Espace réservé de la date 6">
            <a:extLst>
              <a:ext uri="{FF2B5EF4-FFF2-40B4-BE49-F238E27FC236}">
                <a16:creationId xmlns:a16="http://schemas.microsoft.com/office/drawing/2014/main" id="{6F576168-51BD-4247-819B-AFE2BA4EE4CA}"/>
              </a:ext>
            </a:extLst>
          </p:cNvPr>
          <p:cNvSpPr>
            <a:spLocks noGrp="1"/>
          </p:cNvSpPr>
          <p:nvPr>
            <p:ph type="dt" sz="half" idx="10"/>
          </p:nvPr>
        </p:nvSpPr>
        <p:spPr>
          <a:xfrm>
            <a:off x="182880" y="6451037"/>
            <a:ext cx="2472271" cy="365125"/>
          </a:xfrm>
        </p:spPr>
        <p:txBody>
          <a:bodyPr/>
          <a:lstStyle/>
          <a:p>
            <a:fld id="{BF898988-83B5-461F-9AD5-58482933666E}"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1F166515-68DC-495E-9C01-87B8803D0F26}"/>
              </a:ext>
            </a:extLst>
          </p:cNvPr>
          <p:cNvSpPr>
            <a:spLocks noGrp="1"/>
          </p:cNvSpPr>
          <p:nvPr>
            <p:ph type="sldNum" sz="quarter" idx="12"/>
          </p:nvPr>
        </p:nvSpPr>
        <p:spPr/>
        <p:txBody>
          <a:bodyPr/>
          <a:lstStyle/>
          <a:p>
            <a:fld id="{3746BD9C-EB79-4C44-A661-EB129AA754D7}" type="slidenum">
              <a:rPr lang="fr-FR" smtClean="0"/>
              <a:t>68</a:t>
            </a:fld>
            <a:endParaRPr lang="fr-FR"/>
          </a:p>
        </p:txBody>
      </p:sp>
      <p:sp>
        <p:nvSpPr>
          <p:cNvPr id="25" name="ZoneTexte 24">
            <a:extLst>
              <a:ext uri="{FF2B5EF4-FFF2-40B4-BE49-F238E27FC236}">
                <a16:creationId xmlns:a16="http://schemas.microsoft.com/office/drawing/2014/main" id="{3E8FB47B-2326-4812-9938-22398A345831}"/>
              </a:ext>
            </a:extLst>
          </p:cNvPr>
          <p:cNvSpPr txBox="1"/>
          <p:nvPr/>
        </p:nvSpPr>
        <p:spPr>
          <a:xfrm>
            <a:off x="8407104" y="6411759"/>
            <a:ext cx="1719029" cy="369332"/>
          </a:xfrm>
          <a:prstGeom prst="rect">
            <a:avLst/>
          </a:prstGeom>
          <a:noFill/>
        </p:spPr>
        <p:txBody>
          <a:bodyPr wrap="square" rtlCol="0">
            <a:spAutoFit/>
          </a:bodyPr>
          <a:lstStyle/>
          <a:p>
            <a:r>
              <a:rPr lang="fr-FR" dirty="0"/>
              <a:t>04.42.47.28.59</a:t>
            </a:r>
          </a:p>
        </p:txBody>
      </p:sp>
      <p:sp>
        <p:nvSpPr>
          <p:cNvPr id="4" name="ZoneTexte 3">
            <a:extLst>
              <a:ext uri="{FF2B5EF4-FFF2-40B4-BE49-F238E27FC236}">
                <a16:creationId xmlns:a16="http://schemas.microsoft.com/office/drawing/2014/main" id="{6BCFB09F-40D7-4B60-A7DC-E1FF8C85AC1C}"/>
              </a:ext>
            </a:extLst>
          </p:cNvPr>
          <p:cNvSpPr txBox="1"/>
          <p:nvPr/>
        </p:nvSpPr>
        <p:spPr>
          <a:xfrm>
            <a:off x="241634" y="4537802"/>
            <a:ext cx="7265026" cy="1477328"/>
          </a:xfrm>
          <a:prstGeom prst="rect">
            <a:avLst/>
          </a:prstGeom>
          <a:noFill/>
        </p:spPr>
        <p:txBody>
          <a:bodyPr wrap="square" lIns="91440" tIns="45720" rIns="91440" bIns="45720" rtlCol="0" anchor="t">
            <a:spAutoFit/>
          </a:bodyPr>
          <a:lstStyle/>
          <a:p>
            <a:r>
              <a:rPr lang="fr-FR" b="1" dirty="0"/>
              <a:t>Formation – Habilitation </a:t>
            </a:r>
            <a:r>
              <a:rPr lang="fr-FR" b="1" dirty="0" err="1"/>
              <a:t>Habydro</a:t>
            </a:r>
            <a:r>
              <a:rPr lang="fr-FR" b="1" dirty="0"/>
              <a:t> 0 minimum</a:t>
            </a:r>
            <a:endParaRPr lang="fr-FR"/>
          </a:p>
          <a:p>
            <a:r>
              <a:rPr lang="fr-FR" b="1" dirty="0"/>
              <a:t>Port du masque FFP3 en caves lors des interventions suivantes: </a:t>
            </a:r>
            <a:r>
              <a:rPr lang="fr-FR" dirty="0"/>
              <a:t> nettoyage et changement de filtres </a:t>
            </a:r>
            <a:r>
              <a:rPr lang="fr-FR" dirty="0" err="1"/>
              <a:t>Morgoil</a:t>
            </a:r>
            <a:r>
              <a:rPr lang="fr-FR" dirty="0"/>
              <a:t> et lors d'ouverture d'un circuit hydraulique</a:t>
            </a:r>
            <a:endParaRPr lang="fr-FR">
              <a:cs typeface="Calibri"/>
            </a:endParaRPr>
          </a:p>
          <a:p>
            <a:endParaRPr lang="fr-FR">
              <a:cs typeface="Calibri"/>
            </a:endParaRPr>
          </a:p>
          <a:p>
            <a:r>
              <a:rPr lang="fr-FR" dirty="0">
                <a:cs typeface="Calibri"/>
              </a:rPr>
              <a:t>Eclairage individuel</a:t>
            </a:r>
            <a:endParaRPr lang="fr-FR" dirty="0"/>
          </a:p>
        </p:txBody>
      </p:sp>
    </p:spTree>
    <p:extLst>
      <p:ext uri="{BB962C8B-B14F-4D97-AF65-F5344CB8AC3E}">
        <p14:creationId xmlns:p14="http://schemas.microsoft.com/office/powerpoint/2010/main" val="12831056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044D-5DD7-4A35-8D20-55DB2D9F66EF}"/>
              </a:ext>
            </a:extLst>
          </p:cNvPr>
          <p:cNvSpPr>
            <a:spLocks noGrp="1"/>
          </p:cNvSpPr>
          <p:nvPr>
            <p:ph type="ctrTitle"/>
          </p:nvPr>
        </p:nvSpPr>
        <p:spPr/>
        <p:txBody>
          <a:bodyPr/>
          <a:lstStyle/>
          <a:p>
            <a:pPr algn="ctr"/>
            <a:r>
              <a:rPr lang="fr-FR" dirty="0"/>
              <a:t>Zone bobineuses</a:t>
            </a:r>
          </a:p>
        </p:txBody>
      </p:sp>
      <p:pic>
        <p:nvPicPr>
          <p:cNvPr id="4" name="Image 3">
            <a:extLst>
              <a:ext uri="{FF2B5EF4-FFF2-40B4-BE49-F238E27FC236}">
                <a16:creationId xmlns:a16="http://schemas.microsoft.com/office/drawing/2014/main" id="{EC1EB4B7-9E35-4831-9450-FD8084724E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5" name="ZoneTexte 4">
            <a:extLst>
              <a:ext uri="{FF2B5EF4-FFF2-40B4-BE49-F238E27FC236}">
                <a16:creationId xmlns:a16="http://schemas.microsoft.com/office/drawing/2014/main" id="{3122CB03-0107-4D60-8530-FC994A01022D}"/>
              </a:ext>
            </a:extLst>
          </p:cNvPr>
          <p:cNvSpPr txBox="1"/>
          <p:nvPr/>
        </p:nvSpPr>
        <p:spPr>
          <a:xfrm>
            <a:off x="2153808" y="6396335"/>
            <a:ext cx="5171936" cy="461665"/>
          </a:xfrm>
          <a:prstGeom prst="rect">
            <a:avLst/>
          </a:prstGeom>
          <a:noFill/>
        </p:spPr>
        <p:txBody>
          <a:bodyPr wrap="square" rtlCol="0">
            <a:spAutoFit/>
          </a:bodyPr>
          <a:lstStyle/>
          <a:p>
            <a:r>
              <a:rPr lang="fr-FR" sz="2400" dirty="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9BD31E1E-CFF9-4CFE-99F3-DF91D9ABB674}"/>
              </a:ext>
            </a:extLst>
          </p:cNvPr>
          <p:cNvSpPr>
            <a:spLocks noGrp="1"/>
          </p:cNvSpPr>
          <p:nvPr>
            <p:ph type="dt" sz="half" idx="10"/>
          </p:nvPr>
        </p:nvSpPr>
        <p:spPr>
          <a:xfrm>
            <a:off x="174414" y="6444604"/>
            <a:ext cx="2472271" cy="365125"/>
          </a:xfrm>
        </p:spPr>
        <p:txBody>
          <a:bodyPr/>
          <a:lstStyle/>
          <a:p>
            <a:fld id="{B3EC3628-3C5A-4E11-B043-193D94E706B6}"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0EC3E7CE-E65D-4B14-9EE5-A6A2373DD321}"/>
              </a:ext>
            </a:extLst>
          </p:cNvPr>
          <p:cNvSpPr>
            <a:spLocks noGrp="1"/>
          </p:cNvSpPr>
          <p:nvPr>
            <p:ph type="sldNum" sz="quarter" idx="12"/>
          </p:nvPr>
        </p:nvSpPr>
        <p:spPr/>
        <p:txBody>
          <a:bodyPr/>
          <a:lstStyle/>
          <a:p>
            <a:fld id="{3746BD9C-EB79-4C44-A661-EB129AA754D7}" type="slidenum">
              <a:rPr lang="fr-FR" smtClean="0"/>
              <a:t>69</a:t>
            </a:fld>
            <a:endParaRPr lang="fr-FR"/>
          </a:p>
        </p:txBody>
      </p:sp>
      <p:sp>
        <p:nvSpPr>
          <p:cNvPr id="9" name="ZoneTexte 8">
            <a:extLst>
              <a:ext uri="{FF2B5EF4-FFF2-40B4-BE49-F238E27FC236}">
                <a16:creationId xmlns:a16="http://schemas.microsoft.com/office/drawing/2014/main" id="{4A6F800F-44B1-4EAD-9724-A175160F5520}"/>
              </a:ext>
            </a:extLst>
          </p:cNvPr>
          <p:cNvSpPr txBox="1"/>
          <p:nvPr/>
        </p:nvSpPr>
        <p:spPr>
          <a:xfrm>
            <a:off x="8407104" y="6411759"/>
            <a:ext cx="1719029" cy="369332"/>
          </a:xfrm>
          <a:prstGeom prst="rect">
            <a:avLst/>
          </a:prstGeom>
          <a:noFill/>
        </p:spPr>
        <p:txBody>
          <a:bodyPr wrap="square" rtlCol="0">
            <a:spAutoFit/>
          </a:bodyPr>
          <a:lstStyle/>
          <a:p>
            <a:r>
              <a:rPr lang="fr-FR" dirty="0"/>
              <a:t>04.42.47.28.59</a:t>
            </a:r>
          </a:p>
        </p:txBody>
      </p:sp>
    </p:spTree>
    <p:extLst>
      <p:ext uri="{BB962C8B-B14F-4D97-AF65-F5344CB8AC3E}">
        <p14:creationId xmlns:p14="http://schemas.microsoft.com/office/powerpoint/2010/main" val="14570928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4F5D15-B5D0-42AA-9436-B716ECC354AC}"/>
              </a:ext>
            </a:extLst>
          </p:cNvPr>
          <p:cNvSpPr txBox="1">
            <a:spLocks/>
          </p:cNvSpPr>
          <p:nvPr/>
        </p:nvSpPr>
        <p:spPr>
          <a:xfrm>
            <a:off x="-11375" y="308765"/>
            <a:ext cx="12192000" cy="83071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dirty="0">
                <a:solidFill>
                  <a:srgbClr val="002060"/>
                </a:solidFill>
              </a:rPr>
              <a:t>Zone bobineuses (en marche)</a:t>
            </a:r>
          </a:p>
        </p:txBody>
      </p:sp>
      <p:sp>
        <p:nvSpPr>
          <p:cNvPr id="3" name="ZoneTexte 2">
            <a:extLst>
              <a:ext uri="{FF2B5EF4-FFF2-40B4-BE49-F238E27FC236}">
                <a16:creationId xmlns:a16="http://schemas.microsoft.com/office/drawing/2014/main" id="{E557916D-4C54-4757-956B-E58065843269}"/>
              </a:ext>
            </a:extLst>
          </p:cNvPr>
          <p:cNvSpPr txBox="1"/>
          <p:nvPr/>
        </p:nvSpPr>
        <p:spPr>
          <a:xfrm>
            <a:off x="693477" y="1430835"/>
            <a:ext cx="2108990" cy="923330"/>
          </a:xfrm>
          <a:prstGeom prst="rect">
            <a:avLst/>
          </a:prstGeom>
          <a:noFill/>
          <a:ln w="12700">
            <a:solidFill>
              <a:schemeClr val="accent1">
                <a:lumMod val="75000"/>
              </a:schemeClr>
            </a:solidFill>
          </a:ln>
        </p:spPr>
        <p:txBody>
          <a:bodyPr wrap="square" rtlCol="0" anchor="t">
            <a:spAutoFit/>
          </a:bodyPr>
          <a:lstStyle/>
          <a:p>
            <a:r>
              <a:rPr lang="fr-FR" dirty="0"/>
              <a:t>Dégagement d’un </a:t>
            </a:r>
            <a:r>
              <a:rPr lang="fr-FR" dirty="0" err="1"/>
              <a:t>loop</a:t>
            </a:r>
            <a:r>
              <a:rPr lang="fr-FR" dirty="0"/>
              <a:t>: brûlure, écrasement  </a:t>
            </a:r>
          </a:p>
        </p:txBody>
      </p:sp>
      <p:cxnSp>
        <p:nvCxnSpPr>
          <p:cNvPr id="4" name="Connecteur droit avec flèche 3">
            <a:extLst>
              <a:ext uri="{FF2B5EF4-FFF2-40B4-BE49-F238E27FC236}">
                <a16:creationId xmlns:a16="http://schemas.microsoft.com/office/drawing/2014/main" id="{D4CE5D44-847B-4820-AC02-75A4AA23135E}"/>
              </a:ext>
            </a:extLst>
          </p:cNvPr>
          <p:cNvCxnSpPr>
            <a:cxnSpLocks/>
          </p:cNvCxnSpPr>
          <p:nvPr/>
        </p:nvCxnSpPr>
        <p:spPr>
          <a:xfrm>
            <a:off x="1712402" y="2354165"/>
            <a:ext cx="0" cy="2577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584F6F5A-846B-4B2F-A849-4061383ED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549" y="2704774"/>
            <a:ext cx="2555591" cy="847709"/>
          </a:xfrm>
          <a:prstGeom prst="rect">
            <a:avLst/>
          </a:prstGeom>
        </p:spPr>
      </p:pic>
      <p:pic>
        <p:nvPicPr>
          <p:cNvPr id="10" name="Image 9">
            <a:extLst>
              <a:ext uri="{FF2B5EF4-FFF2-40B4-BE49-F238E27FC236}">
                <a16:creationId xmlns:a16="http://schemas.microsoft.com/office/drawing/2014/main" id="{8D53B91E-2674-4369-BC78-F245D3A86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285" y="3858316"/>
            <a:ext cx="1189885" cy="1175948"/>
          </a:xfrm>
          <a:prstGeom prst="rect">
            <a:avLst/>
          </a:prstGeom>
        </p:spPr>
      </p:pic>
      <p:sp>
        <p:nvSpPr>
          <p:cNvPr id="11" name="ZoneTexte 10">
            <a:extLst>
              <a:ext uri="{FF2B5EF4-FFF2-40B4-BE49-F238E27FC236}">
                <a16:creationId xmlns:a16="http://schemas.microsoft.com/office/drawing/2014/main" id="{19A6DA81-AB51-48D4-8CDD-BFDE2C0BF59A}"/>
              </a:ext>
            </a:extLst>
          </p:cNvPr>
          <p:cNvSpPr txBox="1"/>
          <p:nvPr/>
        </p:nvSpPr>
        <p:spPr>
          <a:xfrm>
            <a:off x="3217641" y="1430835"/>
            <a:ext cx="2214777" cy="923330"/>
          </a:xfrm>
          <a:prstGeom prst="rect">
            <a:avLst/>
          </a:prstGeom>
          <a:noFill/>
          <a:ln w="12700">
            <a:solidFill>
              <a:schemeClr val="accent1">
                <a:lumMod val="75000"/>
              </a:schemeClr>
            </a:solidFill>
          </a:ln>
        </p:spPr>
        <p:txBody>
          <a:bodyPr wrap="square" rtlCol="0">
            <a:spAutoFit/>
          </a:bodyPr>
          <a:lstStyle/>
          <a:p>
            <a:r>
              <a:rPr lang="fr-FR" dirty="0"/>
              <a:t>Equipements à haute température: brûlure, blessure  </a:t>
            </a:r>
          </a:p>
        </p:txBody>
      </p:sp>
      <p:cxnSp>
        <p:nvCxnSpPr>
          <p:cNvPr id="12" name="Connecteur droit avec flèche 11">
            <a:extLst>
              <a:ext uri="{FF2B5EF4-FFF2-40B4-BE49-F238E27FC236}">
                <a16:creationId xmlns:a16="http://schemas.microsoft.com/office/drawing/2014/main" id="{040E929F-5076-44AD-A883-18E45001C7F6}"/>
              </a:ext>
            </a:extLst>
          </p:cNvPr>
          <p:cNvCxnSpPr>
            <a:cxnSpLocks/>
          </p:cNvCxnSpPr>
          <p:nvPr/>
        </p:nvCxnSpPr>
        <p:spPr>
          <a:xfrm>
            <a:off x="4325029" y="2354165"/>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672C9D4F-3239-4FD1-8AA4-1027D91C28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4925" y="3105421"/>
            <a:ext cx="1129347" cy="1108562"/>
          </a:xfrm>
          <a:prstGeom prst="rect">
            <a:avLst/>
          </a:prstGeom>
        </p:spPr>
      </p:pic>
      <p:pic>
        <p:nvPicPr>
          <p:cNvPr id="18" name="Image 17">
            <a:extLst>
              <a:ext uri="{FF2B5EF4-FFF2-40B4-BE49-F238E27FC236}">
                <a16:creationId xmlns:a16="http://schemas.microsoft.com/office/drawing/2014/main" id="{F40EBF3A-AA3E-4564-B0EA-2258E58E70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9068" y="5059596"/>
            <a:ext cx="1028117" cy="523913"/>
          </a:xfrm>
          <a:prstGeom prst="rect">
            <a:avLst/>
          </a:prstGeom>
        </p:spPr>
      </p:pic>
      <p:sp>
        <p:nvSpPr>
          <p:cNvPr id="19" name="ZoneTexte 18">
            <a:extLst>
              <a:ext uri="{FF2B5EF4-FFF2-40B4-BE49-F238E27FC236}">
                <a16:creationId xmlns:a16="http://schemas.microsoft.com/office/drawing/2014/main" id="{696A0814-DDAE-4D8F-BE32-14511303FC3D}"/>
              </a:ext>
            </a:extLst>
          </p:cNvPr>
          <p:cNvSpPr txBox="1"/>
          <p:nvPr/>
        </p:nvSpPr>
        <p:spPr>
          <a:xfrm>
            <a:off x="4468578" y="5136886"/>
            <a:ext cx="1029449" cy="369332"/>
          </a:xfrm>
          <a:prstGeom prst="rect">
            <a:avLst/>
          </a:prstGeom>
          <a:noFill/>
        </p:spPr>
        <p:txBody>
          <a:bodyPr wrap="none" rtlCol="0">
            <a:spAutoFit/>
          </a:bodyPr>
          <a:lstStyle/>
          <a:p>
            <a:r>
              <a:rPr lang="fr-FR" dirty="0"/>
              <a:t>Vigilance</a:t>
            </a:r>
          </a:p>
        </p:txBody>
      </p:sp>
      <p:sp>
        <p:nvSpPr>
          <p:cNvPr id="20" name="ZoneTexte 19">
            <a:extLst>
              <a:ext uri="{FF2B5EF4-FFF2-40B4-BE49-F238E27FC236}">
                <a16:creationId xmlns:a16="http://schemas.microsoft.com/office/drawing/2014/main" id="{6B3AAA72-D501-47E5-BD3B-5144E6C01EA8}"/>
              </a:ext>
            </a:extLst>
          </p:cNvPr>
          <p:cNvSpPr txBox="1"/>
          <p:nvPr/>
        </p:nvSpPr>
        <p:spPr>
          <a:xfrm>
            <a:off x="4274272" y="2921038"/>
            <a:ext cx="1654437" cy="2031325"/>
          </a:xfrm>
          <a:prstGeom prst="rect">
            <a:avLst/>
          </a:prstGeom>
          <a:noFill/>
        </p:spPr>
        <p:txBody>
          <a:bodyPr wrap="square" rtlCol="0">
            <a:spAutoFit/>
          </a:bodyPr>
          <a:lstStyle/>
          <a:p>
            <a:r>
              <a:rPr lang="fr-FR" dirty="0"/>
              <a:t>Vêtements couvrants fermés, lunettes d'oxycoupage ou écran facial teinté</a:t>
            </a:r>
          </a:p>
        </p:txBody>
      </p:sp>
      <p:sp>
        <p:nvSpPr>
          <p:cNvPr id="24" name="ZoneTexte 23">
            <a:extLst>
              <a:ext uri="{FF2B5EF4-FFF2-40B4-BE49-F238E27FC236}">
                <a16:creationId xmlns:a16="http://schemas.microsoft.com/office/drawing/2014/main" id="{B2569E27-1C9C-4617-B37B-DBAC57C9A6F8}"/>
              </a:ext>
            </a:extLst>
          </p:cNvPr>
          <p:cNvSpPr txBox="1"/>
          <p:nvPr/>
        </p:nvSpPr>
        <p:spPr>
          <a:xfrm>
            <a:off x="6027397" y="1393730"/>
            <a:ext cx="1335429" cy="923330"/>
          </a:xfrm>
          <a:prstGeom prst="rect">
            <a:avLst/>
          </a:prstGeom>
          <a:noFill/>
          <a:ln w="12700">
            <a:solidFill>
              <a:schemeClr val="accent1">
                <a:lumMod val="75000"/>
              </a:schemeClr>
            </a:solidFill>
          </a:ln>
        </p:spPr>
        <p:txBody>
          <a:bodyPr wrap="square" rtlCol="0">
            <a:spAutoFit/>
          </a:bodyPr>
          <a:lstStyle/>
          <a:p>
            <a:r>
              <a:rPr lang="fr-FR" dirty="0"/>
              <a:t>Accès aux bobineuses: blessure  </a:t>
            </a:r>
          </a:p>
        </p:txBody>
      </p:sp>
      <p:cxnSp>
        <p:nvCxnSpPr>
          <p:cNvPr id="25" name="Connecteur droit avec flèche 24">
            <a:extLst>
              <a:ext uri="{FF2B5EF4-FFF2-40B4-BE49-F238E27FC236}">
                <a16:creationId xmlns:a16="http://schemas.microsoft.com/office/drawing/2014/main" id="{A3B13646-0A23-43B0-8785-2B45E6BDC1FC}"/>
              </a:ext>
            </a:extLst>
          </p:cNvPr>
          <p:cNvCxnSpPr>
            <a:cxnSpLocks/>
          </p:cNvCxnSpPr>
          <p:nvPr/>
        </p:nvCxnSpPr>
        <p:spPr>
          <a:xfrm>
            <a:off x="6695226" y="2317060"/>
            <a:ext cx="0" cy="3222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9" name="Image 28">
            <a:extLst>
              <a:ext uri="{FF2B5EF4-FFF2-40B4-BE49-F238E27FC236}">
                <a16:creationId xmlns:a16="http://schemas.microsoft.com/office/drawing/2014/main" id="{3A77E968-33C7-414F-93D0-BA51DAB649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14656" y="3637902"/>
            <a:ext cx="1758723" cy="576081"/>
          </a:xfrm>
          <a:prstGeom prst="rect">
            <a:avLst/>
          </a:prstGeom>
        </p:spPr>
      </p:pic>
      <p:sp>
        <p:nvSpPr>
          <p:cNvPr id="30" name="ZoneTexte 29">
            <a:extLst>
              <a:ext uri="{FF2B5EF4-FFF2-40B4-BE49-F238E27FC236}">
                <a16:creationId xmlns:a16="http://schemas.microsoft.com/office/drawing/2014/main" id="{A4708BF2-1FBE-4417-B5EC-5BBF045FCB21}"/>
              </a:ext>
            </a:extLst>
          </p:cNvPr>
          <p:cNvSpPr txBox="1"/>
          <p:nvPr/>
        </p:nvSpPr>
        <p:spPr>
          <a:xfrm>
            <a:off x="6048285" y="2705856"/>
            <a:ext cx="1438940" cy="707886"/>
          </a:xfrm>
          <a:prstGeom prst="rect">
            <a:avLst/>
          </a:prstGeom>
          <a:noFill/>
          <a:ln w="38100">
            <a:solidFill>
              <a:srgbClr val="92D050"/>
            </a:solidFill>
          </a:ln>
        </p:spPr>
        <p:txBody>
          <a:bodyPr wrap="square" rtlCol="0">
            <a:spAutoFit/>
          </a:bodyPr>
          <a:lstStyle/>
          <a:p>
            <a:r>
              <a:rPr lang="fr-FR" sz="2000" dirty="0"/>
              <a:t>Instructions de sécurité</a:t>
            </a:r>
          </a:p>
        </p:txBody>
      </p:sp>
      <p:sp>
        <p:nvSpPr>
          <p:cNvPr id="31" name="ZoneTexte 30">
            <a:extLst>
              <a:ext uri="{FF2B5EF4-FFF2-40B4-BE49-F238E27FC236}">
                <a16:creationId xmlns:a16="http://schemas.microsoft.com/office/drawing/2014/main" id="{DD090569-21A4-4441-AD92-A4A6B7233188}"/>
              </a:ext>
            </a:extLst>
          </p:cNvPr>
          <p:cNvSpPr txBox="1"/>
          <p:nvPr/>
        </p:nvSpPr>
        <p:spPr>
          <a:xfrm>
            <a:off x="7791368" y="1366337"/>
            <a:ext cx="2093163" cy="1754326"/>
          </a:xfrm>
          <a:prstGeom prst="rect">
            <a:avLst/>
          </a:prstGeom>
          <a:noFill/>
          <a:ln w="12700">
            <a:solidFill>
              <a:schemeClr val="accent1">
                <a:lumMod val="75000"/>
              </a:schemeClr>
            </a:solidFill>
          </a:ln>
        </p:spPr>
        <p:txBody>
          <a:bodyPr wrap="square" rtlCol="0">
            <a:spAutoFit/>
          </a:bodyPr>
          <a:lstStyle/>
          <a:p>
            <a:r>
              <a:rPr lang="fr-FR" dirty="0"/>
              <a:t>Dégagement de vapeur ou projection de gouttelette: ingestion de graisse, huile, poussières </a:t>
            </a:r>
          </a:p>
        </p:txBody>
      </p:sp>
      <p:cxnSp>
        <p:nvCxnSpPr>
          <p:cNvPr id="32" name="Connecteur droit avec flèche 31">
            <a:extLst>
              <a:ext uri="{FF2B5EF4-FFF2-40B4-BE49-F238E27FC236}">
                <a16:creationId xmlns:a16="http://schemas.microsoft.com/office/drawing/2014/main" id="{C57CF456-80B9-4847-B10B-5E27FD3A5FC4}"/>
              </a:ext>
            </a:extLst>
          </p:cNvPr>
          <p:cNvCxnSpPr>
            <a:cxnSpLocks/>
          </p:cNvCxnSpPr>
          <p:nvPr/>
        </p:nvCxnSpPr>
        <p:spPr>
          <a:xfrm>
            <a:off x="8739992" y="3122095"/>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4" name="Image 33">
            <a:extLst>
              <a:ext uri="{FF2B5EF4-FFF2-40B4-BE49-F238E27FC236}">
                <a16:creationId xmlns:a16="http://schemas.microsoft.com/office/drawing/2014/main" id="{8DAF7C75-AAA1-499D-935E-9E62C25362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24416" y="4865625"/>
            <a:ext cx="1004200" cy="1004200"/>
          </a:xfrm>
          <a:prstGeom prst="rect">
            <a:avLst/>
          </a:prstGeom>
        </p:spPr>
      </p:pic>
      <p:pic>
        <p:nvPicPr>
          <p:cNvPr id="36" name="Image 35">
            <a:extLst>
              <a:ext uri="{FF2B5EF4-FFF2-40B4-BE49-F238E27FC236}">
                <a16:creationId xmlns:a16="http://schemas.microsoft.com/office/drawing/2014/main" id="{37295BE1-68BC-4FB4-B5E9-D9A23586A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6830" y="3695562"/>
            <a:ext cx="1021786" cy="1009818"/>
          </a:xfrm>
          <a:prstGeom prst="rect">
            <a:avLst/>
          </a:prstGeom>
        </p:spPr>
      </p:pic>
      <p:pic>
        <p:nvPicPr>
          <p:cNvPr id="37" name="Image 36">
            <a:extLst>
              <a:ext uri="{FF2B5EF4-FFF2-40B4-BE49-F238E27FC236}">
                <a16:creationId xmlns:a16="http://schemas.microsoft.com/office/drawing/2014/main" id="{49E0C9CA-2573-4E2B-B12B-C97705BA80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63828" y="81907"/>
            <a:ext cx="2177605" cy="916524"/>
          </a:xfrm>
          <a:prstGeom prst="rect">
            <a:avLst/>
          </a:prstGeom>
        </p:spPr>
      </p:pic>
      <p:sp>
        <p:nvSpPr>
          <p:cNvPr id="38" name="ZoneTexte 37">
            <a:extLst>
              <a:ext uri="{FF2B5EF4-FFF2-40B4-BE49-F238E27FC236}">
                <a16:creationId xmlns:a16="http://schemas.microsoft.com/office/drawing/2014/main" id="{A5E53E03-178C-4ED7-8CEB-C6FBD3A4CC57}"/>
              </a:ext>
            </a:extLst>
          </p:cNvPr>
          <p:cNvSpPr txBox="1"/>
          <p:nvPr/>
        </p:nvSpPr>
        <p:spPr>
          <a:xfrm>
            <a:off x="2078170" y="6403440"/>
            <a:ext cx="5171936" cy="461665"/>
          </a:xfrm>
          <a:prstGeom prst="rect">
            <a:avLst/>
          </a:prstGeom>
          <a:noFill/>
        </p:spPr>
        <p:txBody>
          <a:bodyPr wrap="square" rtlCol="0">
            <a:spAutoFit/>
          </a:bodyPr>
          <a:lstStyle/>
          <a:p>
            <a:r>
              <a:rPr lang="fr-FR" sz="2400" dirty="0">
                <a:ln w="0"/>
                <a:effectLst>
                  <a:outerShdw blurRad="38100" dist="19050" dir="2700000" algn="tl" rotWithShape="0">
                    <a:schemeClr val="dk1">
                      <a:alpha val="40000"/>
                    </a:schemeClr>
                  </a:outerShdw>
                </a:effectLst>
              </a:rPr>
              <a:t>Plan de Prévention Zone Train à Bandes </a:t>
            </a:r>
          </a:p>
        </p:txBody>
      </p:sp>
      <p:sp>
        <p:nvSpPr>
          <p:cNvPr id="26" name="ZoneTexte 25">
            <a:extLst>
              <a:ext uri="{FF2B5EF4-FFF2-40B4-BE49-F238E27FC236}">
                <a16:creationId xmlns:a16="http://schemas.microsoft.com/office/drawing/2014/main" id="{EED91614-50D0-4F9E-913B-DB244C7102B0}"/>
              </a:ext>
            </a:extLst>
          </p:cNvPr>
          <p:cNvSpPr txBox="1"/>
          <p:nvPr/>
        </p:nvSpPr>
        <p:spPr>
          <a:xfrm>
            <a:off x="10077890" y="1329212"/>
            <a:ext cx="1443259" cy="2308324"/>
          </a:xfrm>
          <a:prstGeom prst="rect">
            <a:avLst/>
          </a:prstGeom>
          <a:noFill/>
          <a:ln w="12700">
            <a:solidFill>
              <a:schemeClr val="accent1">
                <a:lumMod val="75000"/>
              </a:schemeClr>
            </a:solidFill>
          </a:ln>
        </p:spPr>
        <p:txBody>
          <a:bodyPr wrap="square" rtlCol="0">
            <a:spAutoFit/>
          </a:bodyPr>
          <a:lstStyle/>
          <a:p>
            <a:r>
              <a:rPr lang="fr-FR" dirty="0"/>
              <a:t>Projection de morceaux de bande lors du bobinage des produits cassants: coupure, blessure</a:t>
            </a:r>
          </a:p>
        </p:txBody>
      </p:sp>
      <p:cxnSp>
        <p:nvCxnSpPr>
          <p:cNvPr id="27" name="Connecteur droit avec flèche 26">
            <a:extLst>
              <a:ext uri="{FF2B5EF4-FFF2-40B4-BE49-F238E27FC236}">
                <a16:creationId xmlns:a16="http://schemas.microsoft.com/office/drawing/2014/main" id="{E06CE8FE-983A-47B2-A309-61600EC5BA4C}"/>
              </a:ext>
            </a:extLst>
          </p:cNvPr>
          <p:cNvCxnSpPr>
            <a:cxnSpLocks/>
          </p:cNvCxnSpPr>
          <p:nvPr/>
        </p:nvCxnSpPr>
        <p:spPr>
          <a:xfrm>
            <a:off x="10799519" y="3637536"/>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8" name="Image 27">
            <a:extLst>
              <a:ext uri="{FF2B5EF4-FFF2-40B4-BE49-F238E27FC236}">
                <a16:creationId xmlns:a16="http://schemas.microsoft.com/office/drawing/2014/main" id="{E0855F4C-3C22-43DA-9482-82879281AB0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45453" y="4032383"/>
            <a:ext cx="907803" cy="907803"/>
          </a:xfrm>
          <a:prstGeom prst="rect">
            <a:avLst/>
          </a:prstGeom>
        </p:spPr>
      </p:pic>
      <p:pic>
        <p:nvPicPr>
          <p:cNvPr id="33" name="Image 32">
            <a:extLst>
              <a:ext uri="{FF2B5EF4-FFF2-40B4-BE49-F238E27FC236}">
                <a16:creationId xmlns:a16="http://schemas.microsoft.com/office/drawing/2014/main" id="{156DFA5D-E959-4199-B446-C84BDF9A6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2438" y="5049399"/>
            <a:ext cx="1856482" cy="615809"/>
          </a:xfrm>
          <a:prstGeom prst="rect">
            <a:avLst/>
          </a:prstGeom>
        </p:spPr>
      </p:pic>
      <p:pic>
        <p:nvPicPr>
          <p:cNvPr id="35" name="Image 34">
            <a:extLst>
              <a:ext uri="{FF2B5EF4-FFF2-40B4-BE49-F238E27FC236}">
                <a16:creationId xmlns:a16="http://schemas.microsoft.com/office/drawing/2014/main" id="{4F1F0019-6714-4BBF-9E66-EC1A2CCB5EC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45783" y="4007852"/>
            <a:ext cx="679579" cy="886408"/>
          </a:xfrm>
          <a:prstGeom prst="rect">
            <a:avLst/>
          </a:prstGeom>
        </p:spPr>
      </p:pic>
      <p:sp>
        <p:nvSpPr>
          <p:cNvPr id="8" name="Espace réservé de la date 7">
            <a:extLst>
              <a:ext uri="{FF2B5EF4-FFF2-40B4-BE49-F238E27FC236}">
                <a16:creationId xmlns:a16="http://schemas.microsoft.com/office/drawing/2014/main" id="{77CAD037-3753-409E-AE07-F74974C13F0F}"/>
              </a:ext>
            </a:extLst>
          </p:cNvPr>
          <p:cNvSpPr>
            <a:spLocks noGrp="1"/>
          </p:cNvSpPr>
          <p:nvPr>
            <p:ph type="dt" sz="half" idx="10"/>
          </p:nvPr>
        </p:nvSpPr>
        <p:spPr>
          <a:xfrm>
            <a:off x="149013" y="6451709"/>
            <a:ext cx="2472271" cy="365125"/>
          </a:xfrm>
        </p:spPr>
        <p:txBody>
          <a:bodyPr/>
          <a:lstStyle/>
          <a:p>
            <a:fld id="{A4FE31AD-66CE-47C9-8D34-1DDFDD271BF3}"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496E1DDE-0E24-438B-99F0-AE561EC8CD61}"/>
              </a:ext>
            </a:extLst>
          </p:cNvPr>
          <p:cNvSpPr>
            <a:spLocks noGrp="1"/>
          </p:cNvSpPr>
          <p:nvPr>
            <p:ph type="sldNum" sz="quarter" idx="12"/>
          </p:nvPr>
        </p:nvSpPr>
        <p:spPr/>
        <p:txBody>
          <a:bodyPr/>
          <a:lstStyle/>
          <a:p>
            <a:fld id="{3746BD9C-EB79-4C44-A661-EB129AA754D7}" type="slidenum">
              <a:rPr lang="fr-FR" smtClean="0"/>
              <a:t>70</a:t>
            </a:fld>
            <a:endParaRPr lang="fr-FR"/>
          </a:p>
        </p:txBody>
      </p:sp>
      <p:sp>
        <p:nvSpPr>
          <p:cNvPr id="39" name="ZoneTexte 38">
            <a:extLst>
              <a:ext uri="{FF2B5EF4-FFF2-40B4-BE49-F238E27FC236}">
                <a16:creationId xmlns:a16="http://schemas.microsoft.com/office/drawing/2014/main" id="{2AB28019-52FB-4773-A7A9-729C88DDA5C2}"/>
              </a:ext>
            </a:extLst>
          </p:cNvPr>
          <p:cNvSpPr txBox="1"/>
          <p:nvPr/>
        </p:nvSpPr>
        <p:spPr>
          <a:xfrm>
            <a:off x="8407104" y="6411759"/>
            <a:ext cx="1719029" cy="369332"/>
          </a:xfrm>
          <a:prstGeom prst="rect">
            <a:avLst/>
          </a:prstGeom>
          <a:noFill/>
        </p:spPr>
        <p:txBody>
          <a:bodyPr wrap="square" rtlCol="0">
            <a:spAutoFit/>
          </a:bodyPr>
          <a:lstStyle/>
          <a:p>
            <a:r>
              <a:rPr lang="fr-FR" dirty="0"/>
              <a:t>04.42.47.28.59</a:t>
            </a:r>
          </a:p>
        </p:txBody>
      </p:sp>
    </p:spTree>
    <p:extLst>
      <p:ext uri="{BB962C8B-B14F-4D97-AF65-F5344CB8AC3E}">
        <p14:creationId xmlns:p14="http://schemas.microsoft.com/office/powerpoint/2010/main" val="23817271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E2AF61-5393-46D5-B2E7-1A22BE271C36}"/>
              </a:ext>
            </a:extLst>
          </p:cNvPr>
          <p:cNvSpPr txBox="1">
            <a:spLocks/>
          </p:cNvSpPr>
          <p:nvPr/>
        </p:nvSpPr>
        <p:spPr>
          <a:xfrm>
            <a:off x="-245786" y="238711"/>
            <a:ext cx="12192000" cy="83071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bobineuses (en arrêt)</a:t>
            </a:r>
          </a:p>
        </p:txBody>
      </p:sp>
      <p:pic>
        <p:nvPicPr>
          <p:cNvPr id="3" name="Image 2">
            <a:extLst>
              <a:ext uri="{FF2B5EF4-FFF2-40B4-BE49-F238E27FC236}">
                <a16:creationId xmlns:a16="http://schemas.microsoft.com/office/drawing/2014/main" id="{13C9A65A-ECD3-4A7C-AA0E-8E4893258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4498" y="92807"/>
            <a:ext cx="2177605" cy="916524"/>
          </a:xfrm>
          <a:prstGeom prst="rect">
            <a:avLst/>
          </a:prstGeom>
        </p:spPr>
      </p:pic>
      <p:sp>
        <p:nvSpPr>
          <p:cNvPr id="4" name="ZoneTexte 3">
            <a:extLst>
              <a:ext uri="{FF2B5EF4-FFF2-40B4-BE49-F238E27FC236}">
                <a16:creationId xmlns:a16="http://schemas.microsoft.com/office/drawing/2014/main" id="{E77FE8E0-045D-4140-8FBB-177008CEE3DA}"/>
              </a:ext>
            </a:extLst>
          </p:cNvPr>
          <p:cNvSpPr txBox="1"/>
          <p:nvPr/>
        </p:nvSpPr>
        <p:spPr>
          <a:xfrm>
            <a:off x="2060675" y="6371719"/>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5" name="ZoneTexte 4">
            <a:extLst>
              <a:ext uri="{FF2B5EF4-FFF2-40B4-BE49-F238E27FC236}">
                <a16:creationId xmlns:a16="http://schemas.microsoft.com/office/drawing/2014/main" id="{04C7DE5D-1FAE-4161-8F49-29EC578D243C}"/>
              </a:ext>
            </a:extLst>
          </p:cNvPr>
          <p:cNvSpPr txBox="1"/>
          <p:nvPr/>
        </p:nvSpPr>
        <p:spPr>
          <a:xfrm>
            <a:off x="1382552" y="1449653"/>
            <a:ext cx="2032945" cy="923330"/>
          </a:xfrm>
          <a:prstGeom prst="rect">
            <a:avLst/>
          </a:prstGeom>
          <a:noFill/>
          <a:ln w="12700">
            <a:solidFill>
              <a:schemeClr val="accent1">
                <a:lumMod val="75000"/>
              </a:schemeClr>
            </a:solidFill>
          </a:ln>
        </p:spPr>
        <p:txBody>
          <a:bodyPr wrap="square" rtlCol="0">
            <a:spAutoFit/>
          </a:bodyPr>
          <a:lstStyle/>
          <a:p>
            <a:r>
              <a:rPr lang="fr-FR"/>
              <a:t>Accéder à la table à rouleaux: chute de hauteur  </a:t>
            </a:r>
          </a:p>
        </p:txBody>
      </p:sp>
      <p:cxnSp>
        <p:nvCxnSpPr>
          <p:cNvPr id="6" name="Connecteur droit avec flèche 5">
            <a:extLst>
              <a:ext uri="{FF2B5EF4-FFF2-40B4-BE49-F238E27FC236}">
                <a16:creationId xmlns:a16="http://schemas.microsoft.com/office/drawing/2014/main" id="{DF920839-E44D-4B90-9F18-FD4BB8D14D4A}"/>
              </a:ext>
            </a:extLst>
          </p:cNvPr>
          <p:cNvCxnSpPr>
            <a:cxnSpLocks/>
          </p:cNvCxnSpPr>
          <p:nvPr/>
        </p:nvCxnSpPr>
        <p:spPr>
          <a:xfrm>
            <a:off x="2361629" y="2372983"/>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9928ADCA-441E-4229-B46F-C361B2558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317" y="2668002"/>
            <a:ext cx="1037253" cy="1352939"/>
          </a:xfrm>
          <a:prstGeom prst="rect">
            <a:avLst/>
          </a:prstGeom>
        </p:spPr>
      </p:pic>
      <p:pic>
        <p:nvPicPr>
          <p:cNvPr id="10" name="Image 9">
            <a:extLst>
              <a:ext uri="{FF2B5EF4-FFF2-40B4-BE49-F238E27FC236}">
                <a16:creationId xmlns:a16="http://schemas.microsoft.com/office/drawing/2014/main" id="{60BC534F-CC57-446D-80A9-CD3F5B4AF6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9745" y="2785598"/>
            <a:ext cx="1257300" cy="1257300"/>
          </a:xfrm>
          <a:prstGeom prst="rect">
            <a:avLst/>
          </a:prstGeom>
        </p:spPr>
      </p:pic>
      <p:pic>
        <p:nvPicPr>
          <p:cNvPr id="12" name="Image 11">
            <a:extLst>
              <a:ext uri="{FF2B5EF4-FFF2-40B4-BE49-F238E27FC236}">
                <a16:creationId xmlns:a16="http://schemas.microsoft.com/office/drawing/2014/main" id="{0FBA7E85-EBCA-4D16-A4CE-25E41FBBA1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146" y="4315960"/>
            <a:ext cx="1334336" cy="1289526"/>
          </a:xfrm>
          <a:prstGeom prst="rect">
            <a:avLst/>
          </a:prstGeom>
        </p:spPr>
      </p:pic>
      <p:sp>
        <p:nvSpPr>
          <p:cNvPr id="13" name="ZoneTexte 12">
            <a:extLst>
              <a:ext uri="{FF2B5EF4-FFF2-40B4-BE49-F238E27FC236}">
                <a16:creationId xmlns:a16="http://schemas.microsoft.com/office/drawing/2014/main" id="{375E71E4-F3CB-41E4-8477-E8A21BC49734}"/>
              </a:ext>
            </a:extLst>
          </p:cNvPr>
          <p:cNvSpPr txBox="1"/>
          <p:nvPr/>
        </p:nvSpPr>
        <p:spPr>
          <a:xfrm>
            <a:off x="4214537" y="1430835"/>
            <a:ext cx="3825103" cy="1200329"/>
          </a:xfrm>
          <a:prstGeom prst="rect">
            <a:avLst/>
          </a:prstGeom>
          <a:noFill/>
          <a:ln w="12700">
            <a:solidFill>
              <a:schemeClr val="accent1">
                <a:lumMod val="75000"/>
              </a:schemeClr>
            </a:solidFill>
          </a:ln>
        </p:spPr>
        <p:txBody>
          <a:bodyPr wrap="square" rtlCol="0">
            <a:spAutoFit/>
          </a:bodyPr>
          <a:lstStyle/>
          <a:p>
            <a:r>
              <a:rPr lang="fr-FR"/>
              <a:t>Coactivité très importante</a:t>
            </a:r>
          </a:p>
          <a:p>
            <a:r>
              <a:rPr lang="fr-FR"/>
              <a:t>(interaction pont/grue): Dommage, heurts de machines, chute de charges, écrasement</a:t>
            </a:r>
          </a:p>
        </p:txBody>
      </p:sp>
      <p:cxnSp>
        <p:nvCxnSpPr>
          <p:cNvPr id="14" name="Connecteur droit avec flèche 13">
            <a:extLst>
              <a:ext uri="{FF2B5EF4-FFF2-40B4-BE49-F238E27FC236}">
                <a16:creationId xmlns:a16="http://schemas.microsoft.com/office/drawing/2014/main" id="{61DC7240-46B4-418E-8FE1-E464B5312D07}"/>
              </a:ext>
            </a:extLst>
          </p:cNvPr>
          <p:cNvCxnSpPr>
            <a:cxnSpLocks/>
          </p:cNvCxnSpPr>
          <p:nvPr/>
        </p:nvCxnSpPr>
        <p:spPr>
          <a:xfrm>
            <a:off x="6127088" y="2631164"/>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5EBD10B9-5D13-472E-BBEA-993D3FCAE174}"/>
              </a:ext>
            </a:extLst>
          </p:cNvPr>
          <p:cNvSpPr txBox="1"/>
          <p:nvPr/>
        </p:nvSpPr>
        <p:spPr>
          <a:xfrm>
            <a:off x="4278642" y="3267636"/>
            <a:ext cx="3627340" cy="369332"/>
          </a:xfrm>
          <a:prstGeom prst="rect">
            <a:avLst/>
          </a:prstGeom>
          <a:noFill/>
          <a:ln w="57150">
            <a:solidFill>
              <a:srgbClr val="00B0F0"/>
            </a:solidFill>
          </a:ln>
        </p:spPr>
        <p:txBody>
          <a:bodyPr wrap="none" rtlCol="0">
            <a:spAutoFit/>
          </a:bodyPr>
          <a:lstStyle/>
          <a:p>
            <a:r>
              <a:rPr lang="fr-FR"/>
              <a:t>Préparation au préalable du chantier</a:t>
            </a:r>
          </a:p>
        </p:txBody>
      </p:sp>
      <p:sp>
        <p:nvSpPr>
          <p:cNvPr id="16" name="ZoneTexte 15">
            <a:extLst>
              <a:ext uri="{FF2B5EF4-FFF2-40B4-BE49-F238E27FC236}">
                <a16:creationId xmlns:a16="http://schemas.microsoft.com/office/drawing/2014/main" id="{09284D0E-5417-4E0F-90A5-EFB6377D405B}"/>
              </a:ext>
            </a:extLst>
          </p:cNvPr>
          <p:cNvSpPr txBox="1"/>
          <p:nvPr/>
        </p:nvSpPr>
        <p:spPr>
          <a:xfrm>
            <a:off x="5114505" y="3836275"/>
            <a:ext cx="1778757" cy="369332"/>
          </a:xfrm>
          <a:prstGeom prst="rect">
            <a:avLst/>
          </a:prstGeom>
          <a:noFill/>
          <a:ln w="57150">
            <a:solidFill>
              <a:srgbClr val="00B0F0"/>
            </a:solidFill>
          </a:ln>
        </p:spPr>
        <p:txBody>
          <a:bodyPr wrap="none" rtlCol="0">
            <a:spAutoFit/>
          </a:bodyPr>
          <a:lstStyle/>
          <a:p>
            <a:r>
              <a:rPr lang="fr-FR"/>
              <a:t>Mode opératoire</a:t>
            </a:r>
          </a:p>
        </p:txBody>
      </p:sp>
      <p:pic>
        <p:nvPicPr>
          <p:cNvPr id="18" name="Image 17">
            <a:extLst>
              <a:ext uri="{FF2B5EF4-FFF2-40B4-BE49-F238E27FC236}">
                <a16:creationId xmlns:a16="http://schemas.microsoft.com/office/drawing/2014/main" id="{D66EBBEC-B293-423C-97D5-A3181BB2DF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4505" y="4587870"/>
            <a:ext cx="1485317" cy="756895"/>
          </a:xfrm>
          <a:prstGeom prst="rect">
            <a:avLst/>
          </a:prstGeom>
        </p:spPr>
      </p:pic>
      <p:sp>
        <p:nvSpPr>
          <p:cNvPr id="19" name="ZoneTexte 18">
            <a:extLst>
              <a:ext uri="{FF2B5EF4-FFF2-40B4-BE49-F238E27FC236}">
                <a16:creationId xmlns:a16="http://schemas.microsoft.com/office/drawing/2014/main" id="{31BCF59F-58DB-4104-87E4-9C27799A7994}"/>
              </a:ext>
            </a:extLst>
          </p:cNvPr>
          <p:cNvSpPr txBox="1"/>
          <p:nvPr/>
        </p:nvSpPr>
        <p:spPr>
          <a:xfrm>
            <a:off x="6681967" y="4781651"/>
            <a:ext cx="646331" cy="369332"/>
          </a:xfrm>
          <a:prstGeom prst="rect">
            <a:avLst/>
          </a:prstGeom>
          <a:noFill/>
        </p:spPr>
        <p:txBody>
          <a:bodyPr wrap="none" rtlCol="0">
            <a:spAutoFit/>
          </a:bodyPr>
          <a:lstStyle/>
          <a:p>
            <a:r>
              <a:rPr lang="fr-FR"/>
              <a:t>Vigie</a:t>
            </a:r>
          </a:p>
        </p:txBody>
      </p:sp>
      <p:sp>
        <p:nvSpPr>
          <p:cNvPr id="24" name="ZoneTexte 23">
            <a:extLst>
              <a:ext uri="{FF2B5EF4-FFF2-40B4-BE49-F238E27FC236}">
                <a16:creationId xmlns:a16="http://schemas.microsoft.com/office/drawing/2014/main" id="{691203AD-4A88-44E1-B34D-BCAAA8EAA1B4}"/>
              </a:ext>
            </a:extLst>
          </p:cNvPr>
          <p:cNvSpPr txBox="1"/>
          <p:nvPr/>
        </p:nvSpPr>
        <p:spPr>
          <a:xfrm>
            <a:off x="8970798" y="1430835"/>
            <a:ext cx="1784746" cy="923330"/>
          </a:xfrm>
          <a:prstGeom prst="rect">
            <a:avLst/>
          </a:prstGeom>
          <a:noFill/>
          <a:ln w="12700">
            <a:solidFill>
              <a:schemeClr val="accent1">
                <a:lumMod val="75000"/>
              </a:schemeClr>
            </a:solidFill>
          </a:ln>
        </p:spPr>
        <p:txBody>
          <a:bodyPr wrap="square" rtlCol="0">
            <a:spAutoFit/>
          </a:bodyPr>
          <a:lstStyle/>
          <a:p>
            <a:r>
              <a:rPr lang="fr-FR"/>
              <a:t>Alimentation des moteurs: risque électrique </a:t>
            </a:r>
          </a:p>
        </p:txBody>
      </p:sp>
      <p:cxnSp>
        <p:nvCxnSpPr>
          <p:cNvPr id="25" name="Connecteur droit avec flèche 24">
            <a:extLst>
              <a:ext uri="{FF2B5EF4-FFF2-40B4-BE49-F238E27FC236}">
                <a16:creationId xmlns:a16="http://schemas.microsoft.com/office/drawing/2014/main" id="{5937F4BF-9E43-4CDD-B5EB-BF83F46CF923}"/>
              </a:ext>
            </a:extLst>
          </p:cNvPr>
          <p:cNvCxnSpPr>
            <a:cxnSpLocks/>
          </p:cNvCxnSpPr>
          <p:nvPr/>
        </p:nvCxnSpPr>
        <p:spPr>
          <a:xfrm>
            <a:off x="9833134" y="2359938"/>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B3D7CE74-D29F-4B3E-A733-3A46BD7879A3}"/>
              </a:ext>
            </a:extLst>
          </p:cNvPr>
          <p:cNvSpPr txBox="1"/>
          <p:nvPr/>
        </p:nvSpPr>
        <p:spPr>
          <a:xfrm>
            <a:off x="8608667" y="3037280"/>
            <a:ext cx="2536337" cy="369332"/>
          </a:xfrm>
          <a:prstGeom prst="rect">
            <a:avLst/>
          </a:prstGeom>
          <a:noFill/>
          <a:ln w="57150">
            <a:solidFill>
              <a:srgbClr val="92D050"/>
            </a:solidFill>
          </a:ln>
        </p:spPr>
        <p:txBody>
          <a:bodyPr wrap="square" rtlCol="0">
            <a:spAutoFit/>
          </a:bodyPr>
          <a:lstStyle/>
          <a:p>
            <a:r>
              <a:rPr lang="fr-FR"/>
              <a:t>Formations/Habilitations</a:t>
            </a:r>
          </a:p>
        </p:txBody>
      </p:sp>
      <p:pic>
        <p:nvPicPr>
          <p:cNvPr id="28" name="Image 27">
            <a:extLst>
              <a:ext uri="{FF2B5EF4-FFF2-40B4-BE49-F238E27FC236}">
                <a16:creationId xmlns:a16="http://schemas.microsoft.com/office/drawing/2014/main" id="{5E995064-F7B8-4CC2-ADF6-546FDDC4B2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7915" y="3877592"/>
            <a:ext cx="1364894" cy="1348907"/>
          </a:xfrm>
          <a:prstGeom prst="rect">
            <a:avLst/>
          </a:prstGeom>
        </p:spPr>
      </p:pic>
      <p:sp>
        <p:nvSpPr>
          <p:cNvPr id="11" name="Espace réservé de la date 10">
            <a:extLst>
              <a:ext uri="{FF2B5EF4-FFF2-40B4-BE49-F238E27FC236}">
                <a16:creationId xmlns:a16="http://schemas.microsoft.com/office/drawing/2014/main" id="{ABD92402-38B0-4167-9A89-E1F3FB0F29AB}"/>
              </a:ext>
            </a:extLst>
          </p:cNvPr>
          <p:cNvSpPr>
            <a:spLocks noGrp="1"/>
          </p:cNvSpPr>
          <p:nvPr>
            <p:ph type="dt" sz="half" idx="10"/>
          </p:nvPr>
        </p:nvSpPr>
        <p:spPr>
          <a:xfrm>
            <a:off x="146416" y="6468259"/>
            <a:ext cx="2472271" cy="365125"/>
          </a:xfrm>
        </p:spPr>
        <p:txBody>
          <a:bodyPr/>
          <a:lstStyle/>
          <a:p>
            <a:fld id="{1EA0D2F2-EBF2-4261-9F54-506D507ACE26}" type="datetime1">
              <a:rPr lang="fr-FR" smtClean="0"/>
              <a:t>27/03/2024</a:t>
            </a:fld>
            <a:endParaRPr lang="fr-FR"/>
          </a:p>
        </p:txBody>
      </p:sp>
      <p:sp>
        <p:nvSpPr>
          <p:cNvPr id="17" name="Espace réservé du numéro de diapositive 16">
            <a:extLst>
              <a:ext uri="{FF2B5EF4-FFF2-40B4-BE49-F238E27FC236}">
                <a16:creationId xmlns:a16="http://schemas.microsoft.com/office/drawing/2014/main" id="{4020A70C-D498-4288-A350-38562F91D064}"/>
              </a:ext>
            </a:extLst>
          </p:cNvPr>
          <p:cNvSpPr>
            <a:spLocks noGrp="1"/>
          </p:cNvSpPr>
          <p:nvPr>
            <p:ph type="sldNum" sz="quarter" idx="12"/>
          </p:nvPr>
        </p:nvSpPr>
        <p:spPr/>
        <p:txBody>
          <a:bodyPr/>
          <a:lstStyle/>
          <a:p>
            <a:fld id="{3746BD9C-EB79-4C44-A661-EB129AA754D7}" type="slidenum">
              <a:rPr lang="fr-FR" smtClean="0"/>
              <a:t>71</a:t>
            </a:fld>
            <a:endParaRPr lang="fr-FR"/>
          </a:p>
        </p:txBody>
      </p:sp>
      <p:sp>
        <p:nvSpPr>
          <p:cNvPr id="27" name="ZoneTexte 26">
            <a:extLst>
              <a:ext uri="{FF2B5EF4-FFF2-40B4-BE49-F238E27FC236}">
                <a16:creationId xmlns:a16="http://schemas.microsoft.com/office/drawing/2014/main" id="{36D6BBB3-E97E-4B99-9B36-2D338E805EE2}"/>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
        <p:nvSpPr>
          <p:cNvPr id="23" name="ZoneTexte 22">
            <a:extLst>
              <a:ext uri="{FF2B5EF4-FFF2-40B4-BE49-F238E27FC236}">
                <a16:creationId xmlns:a16="http://schemas.microsoft.com/office/drawing/2014/main" id="{232ACEBB-CB32-4D4A-A18C-CC0499505371}"/>
              </a:ext>
            </a:extLst>
          </p:cNvPr>
          <p:cNvSpPr txBox="1"/>
          <p:nvPr/>
        </p:nvSpPr>
        <p:spPr>
          <a:xfrm>
            <a:off x="2361627" y="4715034"/>
            <a:ext cx="1657326" cy="646331"/>
          </a:xfrm>
          <a:prstGeom prst="rect">
            <a:avLst/>
          </a:prstGeom>
          <a:noFill/>
        </p:spPr>
        <p:txBody>
          <a:bodyPr wrap="square" rtlCol="0">
            <a:spAutoFit/>
          </a:bodyPr>
          <a:lstStyle/>
          <a:p>
            <a:r>
              <a:rPr lang="fr-FR"/>
              <a:t>Positionnement de plateaux</a:t>
            </a:r>
          </a:p>
        </p:txBody>
      </p:sp>
    </p:spTree>
    <p:extLst>
      <p:ext uri="{BB962C8B-B14F-4D97-AF65-F5344CB8AC3E}">
        <p14:creationId xmlns:p14="http://schemas.microsoft.com/office/powerpoint/2010/main" val="40910794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8E59CC-3DDA-4529-A484-A17E6E6B5673}"/>
              </a:ext>
            </a:extLst>
          </p:cNvPr>
          <p:cNvSpPr>
            <a:spLocks noGrp="1"/>
          </p:cNvSpPr>
          <p:nvPr>
            <p:ph type="ctrTitle"/>
          </p:nvPr>
        </p:nvSpPr>
        <p:spPr/>
        <p:txBody>
          <a:bodyPr/>
          <a:lstStyle/>
          <a:p>
            <a:pPr algn="ctr"/>
            <a:r>
              <a:rPr lang="fr-FR"/>
              <a:t>Zone évacuation </a:t>
            </a:r>
          </a:p>
        </p:txBody>
      </p:sp>
      <p:pic>
        <p:nvPicPr>
          <p:cNvPr id="4" name="Image 3">
            <a:extLst>
              <a:ext uri="{FF2B5EF4-FFF2-40B4-BE49-F238E27FC236}">
                <a16:creationId xmlns:a16="http://schemas.microsoft.com/office/drawing/2014/main" id="{0888FA4C-1A4D-4218-8E69-6BA14A6D53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918" y="186113"/>
            <a:ext cx="2177605" cy="916524"/>
          </a:xfrm>
          <a:prstGeom prst="rect">
            <a:avLst/>
          </a:prstGeom>
        </p:spPr>
      </p:pic>
      <p:sp>
        <p:nvSpPr>
          <p:cNvPr id="5" name="ZoneTexte 4">
            <a:extLst>
              <a:ext uri="{FF2B5EF4-FFF2-40B4-BE49-F238E27FC236}">
                <a16:creationId xmlns:a16="http://schemas.microsoft.com/office/drawing/2014/main" id="{B91297B3-D37B-481D-BDEE-91A9887FBA83}"/>
              </a:ext>
            </a:extLst>
          </p:cNvPr>
          <p:cNvSpPr txBox="1"/>
          <p:nvPr/>
        </p:nvSpPr>
        <p:spPr>
          <a:xfrm>
            <a:off x="2333415"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38E6A76D-BE7C-49E8-8EBA-E0E730CC196F}"/>
              </a:ext>
            </a:extLst>
          </p:cNvPr>
          <p:cNvSpPr>
            <a:spLocks noGrp="1"/>
          </p:cNvSpPr>
          <p:nvPr>
            <p:ph type="dt" sz="half" idx="10"/>
          </p:nvPr>
        </p:nvSpPr>
        <p:spPr>
          <a:xfrm>
            <a:off x="157480" y="6396335"/>
            <a:ext cx="2472271" cy="365125"/>
          </a:xfrm>
        </p:spPr>
        <p:txBody>
          <a:bodyPr/>
          <a:lstStyle/>
          <a:p>
            <a:fld id="{0C62606C-482B-4747-94F9-DFF652C807B3}"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D4F408D8-083A-46E7-B1CA-5820918088FE}"/>
              </a:ext>
            </a:extLst>
          </p:cNvPr>
          <p:cNvSpPr>
            <a:spLocks noGrp="1"/>
          </p:cNvSpPr>
          <p:nvPr>
            <p:ph type="sldNum" sz="quarter" idx="12"/>
          </p:nvPr>
        </p:nvSpPr>
        <p:spPr/>
        <p:txBody>
          <a:bodyPr/>
          <a:lstStyle/>
          <a:p>
            <a:fld id="{3746BD9C-EB79-4C44-A661-EB129AA754D7}" type="slidenum">
              <a:rPr lang="fr-FR" smtClean="0"/>
              <a:t>72</a:t>
            </a:fld>
            <a:endParaRPr lang="fr-FR"/>
          </a:p>
        </p:txBody>
      </p:sp>
      <p:sp>
        <p:nvSpPr>
          <p:cNvPr id="9" name="ZoneTexte 8">
            <a:extLst>
              <a:ext uri="{FF2B5EF4-FFF2-40B4-BE49-F238E27FC236}">
                <a16:creationId xmlns:a16="http://schemas.microsoft.com/office/drawing/2014/main" id="{3A06A780-9638-4D69-9339-150BE2BA3693}"/>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08237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3B032D-9BFA-486B-A2B7-5E513C48DCF3}"/>
              </a:ext>
            </a:extLst>
          </p:cNvPr>
          <p:cNvSpPr txBox="1">
            <a:spLocks/>
          </p:cNvSpPr>
          <p:nvPr/>
        </p:nvSpPr>
        <p:spPr>
          <a:xfrm>
            <a:off x="-11375" y="308765"/>
            <a:ext cx="12192000" cy="83071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évacuation </a:t>
            </a:r>
          </a:p>
        </p:txBody>
      </p:sp>
      <p:sp>
        <p:nvSpPr>
          <p:cNvPr id="3" name="ZoneTexte 2">
            <a:extLst>
              <a:ext uri="{FF2B5EF4-FFF2-40B4-BE49-F238E27FC236}">
                <a16:creationId xmlns:a16="http://schemas.microsoft.com/office/drawing/2014/main" id="{923421DA-5DFB-4075-BC2C-D2FFD9DC1ABC}"/>
              </a:ext>
            </a:extLst>
          </p:cNvPr>
          <p:cNvSpPr txBox="1"/>
          <p:nvPr/>
        </p:nvSpPr>
        <p:spPr>
          <a:xfrm>
            <a:off x="2082384" y="6408703"/>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4" name="Image 3">
            <a:extLst>
              <a:ext uri="{FF2B5EF4-FFF2-40B4-BE49-F238E27FC236}">
                <a16:creationId xmlns:a16="http://schemas.microsoft.com/office/drawing/2014/main" id="{5F851E1B-DCD7-4198-91E9-8BF36EC3E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5208" y="148791"/>
            <a:ext cx="2177605" cy="916524"/>
          </a:xfrm>
          <a:prstGeom prst="rect">
            <a:avLst/>
          </a:prstGeom>
        </p:spPr>
      </p:pic>
      <p:sp>
        <p:nvSpPr>
          <p:cNvPr id="5" name="ZoneTexte 4">
            <a:extLst>
              <a:ext uri="{FF2B5EF4-FFF2-40B4-BE49-F238E27FC236}">
                <a16:creationId xmlns:a16="http://schemas.microsoft.com/office/drawing/2014/main" id="{D935E6FD-8B3E-4937-8584-BE624CE3C223}"/>
              </a:ext>
            </a:extLst>
          </p:cNvPr>
          <p:cNvSpPr txBox="1"/>
          <p:nvPr/>
        </p:nvSpPr>
        <p:spPr>
          <a:xfrm>
            <a:off x="1032458" y="1635873"/>
            <a:ext cx="1537995" cy="923330"/>
          </a:xfrm>
          <a:prstGeom prst="rect">
            <a:avLst/>
          </a:prstGeom>
          <a:noFill/>
          <a:ln w="12700">
            <a:solidFill>
              <a:schemeClr val="accent1">
                <a:lumMod val="75000"/>
              </a:schemeClr>
            </a:solidFill>
          </a:ln>
        </p:spPr>
        <p:txBody>
          <a:bodyPr wrap="square" rtlCol="0">
            <a:spAutoFit/>
          </a:bodyPr>
          <a:lstStyle/>
          <a:p>
            <a:r>
              <a:rPr lang="fr-FR"/>
              <a:t>Voisinage de </a:t>
            </a:r>
            <a:r>
              <a:rPr lang="fr-FR" err="1"/>
              <a:t>coils</a:t>
            </a:r>
            <a:r>
              <a:rPr lang="fr-FR"/>
              <a:t> chauds: Brûlure</a:t>
            </a:r>
          </a:p>
        </p:txBody>
      </p:sp>
      <p:cxnSp>
        <p:nvCxnSpPr>
          <p:cNvPr id="6" name="Connecteur droit avec flèche 5">
            <a:extLst>
              <a:ext uri="{FF2B5EF4-FFF2-40B4-BE49-F238E27FC236}">
                <a16:creationId xmlns:a16="http://schemas.microsoft.com/office/drawing/2014/main" id="{70856D11-09F0-4DC5-8757-346BAFA2BF10}"/>
              </a:ext>
            </a:extLst>
          </p:cNvPr>
          <p:cNvCxnSpPr>
            <a:cxnSpLocks/>
          </p:cNvCxnSpPr>
          <p:nvPr/>
        </p:nvCxnSpPr>
        <p:spPr>
          <a:xfrm>
            <a:off x="1701143" y="2578481"/>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929CA9F4-656A-4276-8F89-202ED7BB32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481" y="3758111"/>
            <a:ext cx="944449" cy="944449"/>
          </a:xfrm>
          <a:prstGeom prst="rect">
            <a:avLst/>
          </a:prstGeom>
        </p:spPr>
      </p:pic>
      <p:pic>
        <p:nvPicPr>
          <p:cNvPr id="10" name="Image 9">
            <a:extLst>
              <a:ext uri="{FF2B5EF4-FFF2-40B4-BE49-F238E27FC236}">
                <a16:creationId xmlns:a16="http://schemas.microsoft.com/office/drawing/2014/main" id="{7BFF6E8E-F316-4ADB-837F-98794B552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2979" y="3542559"/>
            <a:ext cx="1284297" cy="1269254"/>
          </a:xfrm>
          <a:prstGeom prst="rect">
            <a:avLst/>
          </a:prstGeom>
        </p:spPr>
      </p:pic>
      <p:sp>
        <p:nvSpPr>
          <p:cNvPr id="11" name="ZoneTexte 10">
            <a:extLst>
              <a:ext uri="{FF2B5EF4-FFF2-40B4-BE49-F238E27FC236}">
                <a16:creationId xmlns:a16="http://schemas.microsoft.com/office/drawing/2014/main" id="{68A77E4C-1C8F-4854-A6FE-491A2D7E64D2}"/>
              </a:ext>
            </a:extLst>
          </p:cNvPr>
          <p:cNvSpPr txBox="1"/>
          <p:nvPr/>
        </p:nvSpPr>
        <p:spPr>
          <a:xfrm>
            <a:off x="3109183" y="1558411"/>
            <a:ext cx="2716640" cy="1754326"/>
          </a:xfrm>
          <a:prstGeom prst="rect">
            <a:avLst/>
          </a:prstGeom>
          <a:noFill/>
          <a:ln w="12700">
            <a:solidFill>
              <a:schemeClr val="accent1">
                <a:lumMod val="75000"/>
              </a:schemeClr>
            </a:solidFill>
          </a:ln>
        </p:spPr>
        <p:txBody>
          <a:bodyPr wrap="square" rtlCol="0">
            <a:spAutoFit/>
          </a:bodyPr>
          <a:lstStyle/>
          <a:p>
            <a:r>
              <a:rPr lang="fr-FR"/>
              <a:t>-Rupture de feuillard et </a:t>
            </a:r>
            <a:r>
              <a:rPr lang="fr-FR" err="1"/>
              <a:t>déspirage</a:t>
            </a:r>
            <a:endParaRPr lang="fr-FR"/>
          </a:p>
          <a:p>
            <a:r>
              <a:rPr lang="fr-FR"/>
              <a:t>-Sortie de bandes de la ligne de laminage : écrasement, être projeté, brûlure </a:t>
            </a:r>
          </a:p>
        </p:txBody>
      </p:sp>
      <p:cxnSp>
        <p:nvCxnSpPr>
          <p:cNvPr id="12" name="Connecteur droit avec flèche 11">
            <a:extLst>
              <a:ext uri="{FF2B5EF4-FFF2-40B4-BE49-F238E27FC236}">
                <a16:creationId xmlns:a16="http://schemas.microsoft.com/office/drawing/2014/main" id="{4E07F028-9789-4C20-8C69-50D67F08C9DD}"/>
              </a:ext>
            </a:extLst>
          </p:cNvPr>
          <p:cNvCxnSpPr>
            <a:cxnSpLocks/>
          </p:cNvCxnSpPr>
          <p:nvPr/>
        </p:nvCxnSpPr>
        <p:spPr>
          <a:xfrm>
            <a:off x="4405553" y="3306894"/>
            <a:ext cx="0" cy="305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B8428EDC-717A-403E-9D2C-E223CB23FB10}"/>
              </a:ext>
            </a:extLst>
          </p:cNvPr>
          <p:cNvSpPr txBox="1"/>
          <p:nvPr/>
        </p:nvSpPr>
        <p:spPr>
          <a:xfrm>
            <a:off x="3785047" y="3918323"/>
            <a:ext cx="1241570" cy="369332"/>
          </a:xfrm>
          <a:prstGeom prst="rect">
            <a:avLst/>
          </a:prstGeom>
          <a:noFill/>
          <a:ln w="57150">
            <a:solidFill>
              <a:srgbClr val="92D050"/>
            </a:solidFill>
          </a:ln>
        </p:spPr>
        <p:txBody>
          <a:bodyPr wrap="square" rtlCol="0">
            <a:spAutoFit/>
          </a:bodyPr>
          <a:lstStyle/>
          <a:p>
            <a:r>
              <a:rPr lang="fr-FR"/>
              <a:t>Formations</a:t>
            </a:r>
          </a:p>
        </p:txBody>
      </p:sp>
      <p:pic>
        <p:nvPicPr>
          <p:cNvPr id="15" name="Image 14">
            <a:extLst>
              <a:ext uri="{FF2B5EF4-FFF2-40B4-BE49-F238E27FC236}">
                <a16:creationId xmlns:a16="http://schemas.microsoft.com/office/drawing/2014/main" id="{C849E186-5986-4315-8053-81D92E411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6919" y="4531137"/>
            <a:ext cx="1446265" cy="1446265"/>
          </a:xfrm>
          <a:prstGeom prst="rect">
            <a:avLst/>
          </a:prstGeom>
        </p:spPr>
      </p:pic>
      <p:sp>
        <p:nvSpPr>
          <p:cNvPr id="16" name="ZoneTexte 15">
            <a:extLst>
              <a:ext uri="{FF2B5EF4-FFF2-40B4-BE49-F238E27FC236}">
                <a16:creationId xmlns:a16="http://schemas.microsoft.com/office/drawing/2014/main" id="{A54DD8B9-EC75-4CA5-860E-10F3307FFB74}"/>
              </a:ext>
            </a:extLst>
          </p:cNvPr>
          <p:cNvSpPr txBox="1"/>
          <p:nvPr/>
        </p:nvSpPr>
        <p:spPr>
          <a:xfrm>
            <a:off x="6142028" y="1583905"/>
            <a:ext cx="2248262" cy="1200329"/>
          </a:xfrm>
          <a:prstGeom prst="rect">
            <a:avLst/>
          </a:prstGeom>
          <a:noFill/>
          <a:ln w="12700">
            <a:solidFill>
              <a:schemeClr val="accent1">
                <a:lumMod val="75000"/>
              </a:schemeClr>
            </a:solidFill>
          </a:ln>
        </p:spPr>
        <p:txBody>
          <a:bodyPr wrap="square" rtlCol="0">
            <a:spAutoFit/>
          </a:bodyPr>
          <a:lstStyle/>
          <a:p>
            <a:r>
              <a:rPr lang="fr-FR"/>
              <a:t>Equipements à haute température : brûlures par contact, ou par rayonnement </a:t>
            </a:r>
          </a:p>
        </p:txBody>
      </p:sp>
      <p:cxnSp>
        <p:nvCxnSpPr>
          <p:cNvPr id="17" name="Connecteur droit avec flèche 16">
            <a:extLst>
              <a:ext uri="{FF2B5EF4-FFF2-40B4-BE49-F238E27FC236}">
                <a16:creationId xmlns:a16="http://schemas.microsoft.com/office/drawing/2014/main" id="{841D215C-B3F4-4AB7-9505-EBC70DE18A54}"/>
              </a:ext>
            </a:extLst>
          </p:cNvPr>
          <p:cNvCxnSpPr>
            <a:cxnSpLocks/>
          </p:cNvCxnSpPr>
          <p:nvPr/>
        </p:nvCxnSpPr>
        <p:spPr>
          <a:xfrm>
            <a:off x="7266159" y="2774675"/>
            <a:ext cx="0" cy="5154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0E4460DE-DE4B-4D89-BC3F-EDF069F7F8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3999" y="3329169"/>
            <a:ext cx="1560643" cy="1531920"/>
          </a:xfrm>
          <a:prstGeom prst="rect">
            <a:avLst/>
          </a:prstGeom>
        </p:spPr>
      </p:pic>
      <p:pic>
        <p:nvPicPr>
          <p:cNvPr id="22" name="Image 21">
            <a:extLst>
              <a:ext uri="{FF2B5EF4-FFF2-40B4-BE49-F238E27FC236}">
                <a16:creationId xmlns:a16="http://schemas.microsoft.com/office/drawing/2014/main" id="{CF0FF74E-0953-436A-83BA-311D97DB3B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1790" y="4959258"/>
            <a:ext cx="1242299" cy="633057"/>
          </a:xfrm>
          <a:prstGeom prst="rect">
            <a:avLst/>
          </a:prstGeom>
        </p:spPr>
      </p:pic>
      <p:sp>
        <p:nvSpPr>
          <p:cNvPr id="23" name="ZoneTexte 22">
            <a:extLst>
              <a:ext uri="{FF2B5EF4-FFF2-40B4-BE49-F238E27FC236}">
                <a16:creationId xmlns:a16="http://schemas.microsoft.com/office/drawing/2014/main" id="{10C3AB42-EEFD-4CC8-BEE0-147B729A99A0}"/>
              </a:ext>
            </a:extLst>
          </p:cNvPr>
          <p:cNvSpPr txBox="1"/>
          <p:nvPr/>
        </p:nvSpPr>
        <p:spPr>
          <a:xfrm>
            <a:off x="7534089" y="5060450"/>
            <a:ext cx="1029449" cy="369332"/>
          </a:xfrm>
          <a:prstGeom prst="rect">
            <a:avLst/>
          </a:prstGeom>
          <a:noFill/>
        </p:spPr>
        <p:txBody>
          <a:bodyPr wrap="none" rtlCol="0">
            <a:spAutoFit/>
          </a:bodyPr>
          <a:lstStyle/>
          <a:p>
            <a:r>
              <a:rPr lang="fr-FR"/>
              <a:t>Vigilance</a:t>
            </a:r>
          </a:p>
        </p:txBody>
      </p:sp>
      <p:sp>
        <p:nvSpPr>
          <p:cNvPr id="24" name="ZoneTexte 23">
            <a:extLst>
              <a:ext uri="{FF2B5EF4-FFF2-40B4-BE49-F238E27FC236}">
                <a16:creationId xmlns:a16="http://schemas.microsoft.com/office/drawing/2014/main" id="{4A181339-2F3E-4801-8030-0F8281204B64}"/>
              </a:ext>
            </a:extLst>
          </p:cNvPr>
          <p:cNvSpPr txBox="1"/>
          <p:nvPr/>
        </p:nvSpPr>
        <p:spPr>
          <a:xfrm>
            <a:off x="8994918" y="1558411"/>
            <a:ext cx="2319190" cy="1200329"/>
          </a:xfrm>
          <a:prstGeom prst="rect">
            <a:avLst/>
          </a:prstGeom>
          <a:noFill/>
          <a:ln w="12700">
            <a:solidFill>
              <a:schemeClr val="accent1">
                <a:lumMod val="75000"/>
              </a:schemeClr>
            </a:solidFill>
          </a:ln>
        </p:spPr>
        <p:txBody>
          <a:bodyPr wrap="square" rtlCol="0">
            <a:spAutoFit/>
          </a:bodyPr>
          <a:lstStyle/>
          <a:p>
            <a:r>
              <a:rPr lang="fr-FR"/>
              <a:t>Activité continue sur écran: maux de tête, dégradation de l'acuité visuelle, TMS </a:t>
            </a:r>
          </a:p>
        </p:txBody>
      </p:sp>
      <p:cxnSp>
        <p:nvCxnSpPr>
          <p:cNvPr id="25" name="Connecteur droit avec flèche 24">
            <a:extLst>
              <a:ext uri="{FF2B5EF4-FFF2-40B4-BE49-F238E27FC236}">
                <a16:creationId xmlns:a16="http://schemas.microsoft.com/office/drawing/2014/main" id="{8CEEBDE9-5FD9-4DD6-AF72-94CE688C88E8}"/>
              </a:ext>
            </a:extLst>
          </p:cNvPr>
          <p:cNvCxnSpPr>
            <a:cxnSpLocks/>
          </p:cNvCxnSpPr>
          <p:nvPr/>
        </p:nvCxnSpPr>
        <p:spPr>
          <a:xfrm>
            <a:off x="10064815" y="2754589"/>
            <a:ext cx="0" cy="305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59B07C9D-D258-45A1-BA06-6D7D2E8B7769}"/>
              </a:ext>
            </a:extLst>
          </p:cNvPr>
          <p:cNvSpPr txBox="1"/>
          <p:nvPr/>
        </p:nvSpPr>
        <p:spPr>
          <a:xfrm>
            <a:off x="9118558" y="3170939"/>
            <a:ext cx="2019691" cy="646331"/>
          </a:xfrm>
          <a:prstGeom prst="rect">
            <a:avLst/>
          </a:prstGeom>
          <a:noFill/>
        </p:spPr>
        <p:txBody>
          <a:bodyPr wrap="square" rtlCol="0">
            <a:spAutoFit/>
          </a:bodyPr>
          <a:lstStyle/>
          <a:p>
            <a:r>
              <a:rPr lang="fr-FR"/>
              <a:t>Adaptation poste de travail </a:t>
            </a:r>
          </a:p>
        </p:txBody>
      </p:sp>
      <p:sp>
        <p:nvSpPr>
          <p:cNvPr id="14" name="Espace réservé de la date 13">
            <a:extLst>
              <a:ext uri="{FF2B5EF4-FFF2-40B4-BE49-F238E27FC236}">
                <a16:creationId xmlns:a16="http://schemas.microsoft.com/office/drawing/2014/main" id="{DB58C202-0932-4D41-96BF-CA1193FCBC5F}"/>
              </a:ext>
            </a:extLst>
          </p:cNvPr>
          <p:cNvSpPr>
            <a:spLocks noGrp="1"/>
          </p:cNvSpPr>
          <p:nvPr>
            <p:ph type="dt" sz="half" idx="10"/>
          </p:nvPr>
        </p:nvSpPr>
        <p:spPr>
          <a:xfrm>
            <a:off x="199813" y="6451037"/>
            <a:ext cx="2472271" cy="365125"/>
          </a:xfrm>
        </p:spPr>
        <p:txBody>
          <a:bodyPr/>
          <a:lstStyle/>
          <a:p>
            <a:fld id="{236D06C7-DC9F-4329-9C05-00BA1A9CBE67}" type="datetime1">
              <a:rPr lang="fr-FR" smtClean="0"/>
              <a:t>27/03/2024</a:t>
            </a:fld>
            <a:endParaRPr lang="fr-FR"/>
          </a:p>
        </p:txBody>
      </p:sp>
      <p:sp>
        <p:nvSpPr>
          <p:cNvPr id="18" name="Espace réservé du numéro de diapositive 17">
            <a:extLst>
              <a:ext uri="{FF2B5EF4-FFF2-40B4-BE49-F238E27FC236}">
                <a16:creationId xmlns:a16="http://schemas.microsoft.com/office/drawing/2014/main" id="{831B1161-922D-477D-9C26-2FC20640C57B}"/>
              </a:ext>
            </a:extLst>
          </p:cNvPr>
          <p:cNvSpPr>
            <a:spLocks noGrp="1"/>
          </p:cNvSpPr>
          <p:nvPr>
            <p:ph type="sldNum" sz="quarter" idx="12"/>
          </p:nvPr>
        </p:nvSpPr>
        <p:spPr/>
        <p:txBody>
          <a:bodyPr/>
          <a:lstStyle/>
          <a:p>
            <a:fld id="{3746BD9C-EB79-4C44-A661-EB129AA754D7}" type="slidenum">
              <a:rPr lang="fr-FR" smtClean="0"/>
              <a:t>73</a:t>
            </a:fld>
            <a:endParaRPr lang="fr-FR"/>
          </a:p>
        </p:txBody>
      </p:sp>
      <p:sp>
        <p:nvSpPr>
          <p:cNvPr id="27" name="ZoneTexte 26">
            <a:extLst>
              <a:ext uri="{FF2B5EF4-FFF2-40B4-BE49-F238E27FC236}">
                <a16:creationId xmlns:a16="http://schemas.microsoft.com/office/drawing/2014/main" id="{4888F77D-53B4-4377-96D3-A3A726F49BF0}"/>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0909857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D840E4-AA48-4F1E-81BF-3A77520B058B}"/>
              </a:ext>
            </a:extLst>
          </p:cNvPr>
          <p:cNvSpPr txBox="1">
            <a:spLocks/>
          </p:cNvSpPr>
          <p:nvPr/>
        </p:nvSpPr>
        <p:spPr>
          <a:xfrm>
            <a:off x="-11375" y="308765"/>
            <a:ext cx="12192000" cy="83071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b="1" u="sng">
                <a:solidFill>
                  <a:srgbClr val="002060"/>
                </a:solidFill>
              </a:rPr>
              <a:t>Zone évacuation </a:t>
            </a:r>
          </a:p>
        </p:txBody>
      </p:sp>
      <p:sp>
        <p:nvSpPr>
          <p:cNvPr id="3" name="ZoneTexte 2">
            <a:extLst>
              <a:ext uri="{FF2B5EF4-FFF2-40B4-BE49-F238E27FC236}">
                <a16:creationId xmlns:a16="http://schemas.microsoft.com/office/drawing/2014/main" id="{FC9536E0-8DE6-46C0-AB20-8587EAAE6DAC}"/>
              </a:ext>
            </a:extLst>
          </p:cNvPr>
          <p:cNvSpPr txBox="1"/>
          <p:nvPr/>
        </p:nvSpPr>
        <p:spPr>
          <a:xfrm>
            <a:off x="2043742"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pic>
        <p:nvPicPr>
          <p:cNvPr id="4" name="Image 3">
            <a:extLst>
              <a:ext uri="{FF2B5EF4-FFF2-40B4-BE49-F238E27FC236}">
                <a16:creationId xmlns:a16="http://schemas.microsoft.com/office/drawing/2014/main" id="{DE045722-73E3-4F54-A4B6-A5DCB0657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5208" y="148791"/>
            <a:ext cx="2177605" cy="916524"/>
          </a:xfrm>
          <a:prstGeom prst="rect">
            <a:avLst/>
          </a:prstGeom>
        </p:spPr>
      </p:pic>
      <p:sp>
        <p:nvSpPr>
          <p:cNvPr id="7" name="ZoneTexte 6">
            <a:extLst>
              <a:ext uri="{FF2B5EF4-FFF2-40B4-BE49-F238E27FC236}">
                <a16:creationId xmlns:a16="http://schemas.microsoft.com/office/drawing/2014/main" id="{505E01A0-A82D-4CFF-B60A-D114B17C9D66}"/>
              </a:ext>
            </a:extLst>
          </p:cNvPr>
          <p:cNvSpPr txBox="1"/>
          <p:nvPr/>
        </p:nvSpPr>
        <p:spPr>
          <a:xfrm>
            <a:off x="1136679" y="1280133"/>
            <a:ext cx="3043151" cy="923330"/>
          </a:xfrm>
          <a:prstGeom prst="rect">
            <a:avLst/>
          </a:prstGeom>
          <a:noFill/>
          <a:ln w="12700">
            <a:solidFill>
              <a:schemeClr val="accent1">
                <a:lumMod val="75000"/>
              </a:schemeClr>
            </a:solidFill>
          </a:ln>
        </p:spPr>
        <p:txBody>
          <a:bodyPr wrap="square" rtlCol="0">
            <a:spAutoFit/>
          </a:bodyPr>
          <a:lstStyle/>
          <a:p>
            <a:r>
              <a:rPr lang="fr-FR"/>
              <a:t>Mouvement de machine et/ou mouvement de pièce : être happé, coincement </a:t>
            </a:r>
          </a:p>
        </p:txBody>
      </p:sp>
      <p:cxnSp>
        <p:nvCxnSpPr>
          <p:cNvPr id="8" name="Connecteur droit avec flèche 7">
            <a:extLst>
              <a:ext uri="{FF2B5EF4-FFF2-40B4-BE49-F238E27FC236}">
                <a16:creationId xmlns:a16="http://schemas.microsoft.com/office/drawing/2014/main" id="{9F4838E1-5FAF-4478-AA8D-31DC908F8EBD}"/>
              </a:ext>
            </a:extLst>
          </p:cNvPr>
          <p:cNvCxnSpPr>
            <a:cxnSpLocks/>
          </p:cNvCxnSpPr>
          <p:nvPr/>
        </p:nvCxnSpPr>
        <p:spPr>
          <a:xfrm>
            <a:off x="2539082" y="2203316"/>
            <a:ext cx="0" cy="715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FA448BBC-A34F-482E-AAEB-245D7CC8C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451" y="3036715"/>
            <a:ext cx="2023262" cy="685935"/>
          </a:xfrm>
          <a:prstGeom prst="rect">
            <a:avLst/>
          </a:prstGeom>
        </p:spPr>
      </p:pic>
      <p:pic>
        <p:nvPicPr>
          <p:cNvPr id="10" name="Image 9">
            <a:extLst>
              <a:ext uri="{FF2B5EF4-FFF2-40B4-BE49-F238E27FC236}">
                <a16:creationId xmlns:a16="http://schemas.microsoft.com/office/drawing/2014/main" id="{41BED875-6115-4F10-A104-2F3730004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8364" y="3830070"/>
            <a:ext cx="609511" cy="1055233"/>
          </a:xfrm>
          <a:prstGeom prst="rect">
            <a:avLst/>
          </a:prstGeom>
        </p:spPr>
      </p:pic>
      <p:sp>
        <p:nvSpPr>
          <p:cNvPr id="11" name="ZoneTexte 10">
            <a:extLst>
              <a:ext uri="{FF2B5EF4-FFF2-40B4-BE49-F238E27FC236}">
                <a16:creationId xmlns:a16="http://schemas.microsoft.com/office/drawing/2014/main" id="{09DBE0D9-0096-4286-B2AE-0B21C2F5560A}"/>
              </a:ext>
            </a:extLst>
          </p:cNvPr>
          <p:cNvSpPr txBox="1"/>
          <p:nvPr/>
        </p:nvSpPr>
        <p:spPr>
          <a:xfrm>
            <a:off x="2658255" y="4263121"/>
            <a:ext cx="530915" cy="492443"/>
          </a:xfrm>
          <a:prstGeom prst="rect">
            <a:avLst/>
          </a:prstGeom>
          <a:noFill/>
          <a:ln w="57150">
            <a:solidFill>
              <a:srgbClr val="92D050"/>
            </a:solidFill>
          </a:ln>
        </p:spPr>
        <p:txBody>
          <a:bodyPr wrap="none" rtlCol="0">
            <a:spAutoFit/>
          </a:bodyPr>
          <a:lstStyle/>
          <a:p>
            <a:r>
              <a:rPr lang="fr-FR" sz="2600"/>
              <a:t>AS</a:t>
            </a:r>
          </a:p>
        </p:txBody>
      </p:sp>
      <p:sp>
        <p:nvSpPr>
          <p:cNvPr id="16" name="ZoneTexte 15">
            <a:extLst>
              <a:ext uri="{FF2B5EF4-FFF2-40B4-BE49-F238E27FC236}">
                <a16:creationId xmlns:a16="http://schemas.microsoft.com/office/drawing/2014/main" id="{88AEC96E-BA98-42CF-832E-0A786641DDA3}"/>
              </a:ext>
            </a:extLst>
          </p:cNvPr>
          <p:cNvSpPr txBox="1"/>
          <p:nvPr/>
        </p:nvSpPr>
        <p:spPr>
          <a:xfrm>
            <a:off x="5476613" y="1556985"/>
            <a:ext cx="2254427" cy="646331"/>
          </a:xfrm>
          <a:prstGeom prst="rect">
            <a:avLst/>
          </a:prstGeom>
          <a:noFill/>
          <a:ln w="12700">
            <a:solidFill>
              <a:schemeClr val="accent1">
                <a:lumMod val="75000"/>
              </a:schemeClr>
            </a:solidFill>
          </a:ln>
        </p:spPr>
        <p:txBody>
          <a:bodyPr wrap="square" rtlCol="0" anchor="t">
            <a:spAutoFit/>
          </a:bodyPr>
          <a:lstStyle/>
          <a:p>
            <a:r>
              <a:rPr lang="fr-FR"/>
              <a:t>Dégagement du Loop: écrasement, brûlure</a:t>
            </a:r>
          </a:p>
        </p:txBody>
      </p:sp>
      <p:cxnSp>
        <p:nvCxnSpPr>
          <p:cNvPr id="17" name="Connecteur droit avec flèche 16">
            <a:extLst>
              <a:ext uri="{FF2B5EF4-FFF2-40B4-BE49-F238E27FC236}">
                <a16:creationId xmlns:a16="http://schemas.microsoft.com/office/drawing/2014/main" id="{BA3D103E-70AD-4E35-808B-C752DBD8DFA4}"/>
              </a:ext>
            </a:extLst>
          </p:cNvPr>
          <p:cNvCxnSpPr>
            <a:cxnSpLocks/>
          </p:cNvCxnSpPr>
          <p:nvPr/>
        </p:nvCxnSpPr>
        <p:spPr>
          <a:xfrm>
            <a:off x="6527431" y="2203316"/>
            <a:ext cx="0" cy="325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A873CB9F-61C0-48D0-9140-E36C1FF07BC6}"/>
              </a:ext>
            </a:extLst>
          </p:cNvPr>
          <p:cNvSpPr txBox="1"/>
          <p:nvPr/>
        </p:nvSpPr>
        <p:spPr>
          <a:xfrm>
            <a:off x="5727176" y="2683913"/>
            <a:ext cx="1753299" cy="923330"/>
          </a:xfrm>
          <a:prstGeom prst="rect">
            <a:avLst/>
          </a:prstGeom>
          <a:noFill/>
          <a:ln w="57150">
            <a:solidFill>
              <a:srgbClr val="92D050"/>
            </a:solidFill>
          </a:ln>
        </p:spPr>
        <p:txBody>
          <a:bodyPr wrap="square" rtlCol="0" anchor="t">
            <a:spAutoFit/>
          </a:bodyPr>
          <a:lstStyle/>
          <a:p>
            <a:r>
              <a:rPr lang="fr-FR"/>
              <a:t>HIRA (pour dégagement de loop compliqué)</a:t>
            </a:r>
          </a:p>
        </p:txBody>
      </p:sp>
      <p:pic>
        <p:nvPicPr>
          <p:cNvPr id="20" name="Image 19">
            <a:extLst>
              <a:ext uri="{FF2B5EF4-FFF2-40B4-BE49-F238E27FC236}">
                <a16:creationId xmlns:a16="http://schemas.microsoft.com/office/drawing/2014/main" id="{172D6849-7E9E-42DA-B760-07A629DC11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5061" y="3637515"/>
            <a:ext cx="1431978" cy="1431978"/>
          </a:xfrm>
          <a:prstGeom prst="rect">
            <a:avLst/>
          </a:prstGeom>
        </p:spPr>
      </p:pic>
      <p:pic>
        <p:nvPicPr>
          <p:cNvPr id="22" name="Image 21">
            <a:extLst>
              <a:ext uri="{FF2B5EF4-FFF2-40B4-BE49-F238E27FC236}">
                <a16:creationId xmlns:a16="http://schemas.microsoft.com/office/drawing/2014/main" id="{72BC4316-5E75-4D93-ABEA-9EEEB0D03D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1956" y="5069493"/>
            <a:ext cx="1963656" cy="651359"/>
          </a:xfrm>
          <a:prstGeom prst="rect">
            <a:avLst/>
          </a:prstGeom>
        </p:spPr>
      </p:pic>
      <p:sp>
        <p:nvSpPr>
          <p:cNvPr id="23" name="ZoneTexte 22">
            <a:extLst>
              <a:ext uri="{FF2B5EF4-FFF2-40B4-BE49-F238E27FC236}">
                <a16:creationId xmlns:a16="http://schemas.microsoft.com/office/drawing/2014/main" id="{513678AE-A88D-4737-97BC-C68A7EBDEB45}"/>
              </a:ext>
            </a:extLst>
          </p:cNvPr>
          <p:cNvSpPr txBox="1"/>
          <p:nvPr/>
        </p:nvSpPr>
        <p:spPr>
          <a:xfrm>
            <a:off x="8873514" y="1587807"/>
            <a:ext cx="1949033" cy="923330"/>
          </a:xfrm>
          <a:prstGeom prst="rect">
            <a:avLst/>
          </a:prstGeom>
          <a:noFill/>
          <a:ln w="12700">
            <a:solidFill>
              <a:schemeClr val="accent1">
                <a:lumMod val="75000"/>
              </a:schemeClr>
            </a:solidFill>
          </a:ln>
        </p:spPr>
        <p:txBody>
          <a:bodyPr wrap="square" rtlCol="0">
            <a:spAutoFit/>
          </a:bodyPr>
          <a:lstStyle/>
          <a:p>
            <a:r>
              <a:rPr lang="fr-FR"/>
              <a:t>Projection et inhalation de peinture: irritation </a:t>
            </a:r>
          </a:p>
        </p:txBody>
      </p:sp>
      <p:cxnSp>
        <p:nvCxnSpPr>
          <p:cNvPr id="24" name="Connecteur droit avec flèche 23">
            <a:extLst>
              <a:ext uri="{FF2B5EF4-FFF2-40B4-BE49-F238E27FC236}">
                <a16:creationId xmlns:a16="http://schemas.microsoft.com/office/drawing/2014/main" id="{1638051A-29CA-4788-94AD-168FBDE679D5}"/>
              </a:ext>
            </a:extLst>
          </p:cNvPr>
          <p:cNvCxnSpPr>
            <a:cxnSpLocks/>
          </p:cNvCxnSpPr>
          <p:nvPr/>
        </p:nvCxnSpPr>
        <p:spPr>
          <a:xfrm>
            <a:off x="9863011" y="2511137"/>
            <a:ext cx="0" cy="325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Image 25">
            <a:extLst>
              <a:ext uri="{FF2B5EF4-FFF2-40B4-BE49-F238E27FC236}">
                <a16:creationId xmlns:a16="http://schemas.microsoft.com/office/drawing/2014/main" id="{ACA4D4BC-9F16-44A1-9006-F35F16709E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8951" y="3066526"/>
            <a:ext cx="1548119" cy="1548119"/>
          </a:xfrm>
          <a:prstGeom prst="rect">
            <a:avLst/>
          </a:prstGeom>
        </p:spPr>
      </p:pic>
      <p:pic>
        <p:nvPicPr>
          <p:cNvPr id="28" name="Image 27">
            <a:extLst>
              <a:ext uri="{FF2B5EF4-FFF2-40B4-BE49-F238E27FC236}">
                <a16:creationId xmlns:a16="http://schemas.microsoft.com/office/drawing/2014/main" id="{BA188EC2-549B-4087-802A-C984B1FF37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84725" y="4643109"/>
            <a:ext cx="1156570" cy="1156570"/>
          </a:xfrm>
          <a:prstGeom prst="rect">
            <a:avLst/>
          </a:prstGeom>
        </p:spPr>
      </p:pic>
      <p:sp>
        <p:nvSpPr>
          <p:cNvPr id="12" name="Espace réservé de la date 11">
            <a:extLst>
              <a:ext uri="{FF2B5EF4-FFF2-40B4-BE49-F238E27FC236}">
                <a16:creationId xmlns:a16="http://schemas.microsoft.com/office/drawing/2014/main" id="{42870D5B-AD8E-48BA-9412-128F2CE6455D}"/>
              </a:ext>
            </a:extLst>
          </p:cNvPr>
          <p:cNvSpPr>
            <a:spLocks noGrp="1"/>
          </p:cNvSpPr>
          <p:nvPr>
            <p:ph type="dt" sz="half" idx="10"/>
          </p:nvPr>
        </p:nvSpPr>
        <p:spPr>
          <a:xfrm>
            <a:off x="185984" y="6444604"/>
            <a:ext cx="2472271" cy="365125"/>
          </a:xfrm>
        </p:spPr>
        <p:txBody>
          <a:bodyPr/>
          <a:lstStyle/>
          <a:p>
            <a:fld id="{EA900301-C7AC-4084-938D-332E177A16D7}" type="datetime1">
              <a:rPr lang="fr-FR" smtClean="0"/>
              <a:t>27/03/2024</a:t>
            </a:fld>
            <a:endParaRPr lang="fr-FR"/>
          </a:p>
        </p:txBody>
      </p:sp>
      <p:sp>
        <p:nvSpPr>
          <p:cNvPr id="13" name="Espace réservé du numéro de diapositive 12">
            <a:extLst>
              <a:ext uri="{FF2B5EF4-FFF2-40B4-BE49-F238E27FC236}">
                <a16:creationId xmlns:a16="http://schemas.microsoft.com/office/drawing/2014/main" id="{AD27A373-4C89-4CAF-A070-37E87F8FD54E}"/>
              </a:ext>
            </a:extLst>
          </p:cNvPr>
          <p:cNvSpPr>
            <a:spLocks noGrp="1"/>
          </p:cNvSpPr>
          <p:nvPr>
            <p:ph type="sldNum" sz="quarter" idx="12"/>
          </p:nvPr>
        </p:nvSpPr>
        <p:spPr/>
        <p:txBody>
          <a:bodyPr/>
          <a:lstStyle/>
          <a:p>
            <a:fld id="{3746BD9C-EB79-4C44-A661-EB129AA754D7}" type="slidenum">
              <a:rPr lang="fr-FR" smtClean="0"/>
              <a:t>74</a:t>
            </a:fld>
            <a:endParaRPr lang="fr-FR"/>
          </a:p>
        </p:txBody>
      </p:sp>
      <p:sp>
        <p:nvSpPr>
          <p:cNvPr id="25" name="ZoneTexte 24">
            <a:extLst>
              <a:ext uri="{FF2B5EF4-FFF2-40B4-BE49-F238E27FC236}">
                <a16:creationId xmlns:a16="http://schemas.microsoft.com/office/drawing/2014/main" id="{3957DB10-D38F-46BF-B243-0D8FB1F454C9}"/>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
        <p:nvSpPr>
          <p:cNvPr id="5" name="ZoneTexte 4">
            <a:extLst>
              <a:ext uri="{FF2B5EF4-FFF2-40B4-BE49-F238E27FC236}">
                <a16:creationId xmlns:a16="http://schemas.microsoft.com/office/drawing/2014/main" id="{46F19537-3FCE-4D44-94CA-54E7067D0024}"/>
              </a:ext>
            </a:extLst>
          </p:cNvPr>
          <p:cNvSpPr txBox="1"/>
          <p:nvPr/>
        </p:nvSpPr>
        <p:spPr>
          <a:xfrm>
            <a:off x="301889" y="5064789"/>
            <a:ext cx="5171936" cy="1200329"/>
          </a:xfrm>
          <a:prstGeom prst="rect">
            <a:avLst/>
          </a:prstGeom>
          <a:noFill/>
        </p:spPr>
        <p:txBody>
          <a:bodyPr wrap="square" rtlCol="0">
            <a:spAutoFit/>
          </a:bodyPr>
          <a:lstStyle/>
          <a:p>
            <a:r>
              <a:rPr lang="fr-FR" dirty="0">
                <a:solidFill>
                  <a:srgbClr val="FF0000"/>
                </a:solidFill>
                <a:highlight>
                  <a:srgbClr val="FFFF00"/>
                </a:highlight>
              </a:rPr>
              <a:t>Respecter les consignes de verrouillage des zones comportant des dangers- installations à démarrage automatique – Convoyeurs: système de clés à retirer pour verrouiller les installations lors d’interventions  </a:t>
            </a:r>
          </a:p>
        </p:txBody>
      </p:sp>
    </p:spTree>
    <p:extLst>
      <p:ext uri="{BB962C8B-B14F-4D97-AF65-F5344CB8AC3E}">
        <p14:creationId xmlns:p14="http://schemas.microsoft.com/office/powerpoint/2010/main" val="15838756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73897-67FF-4B5B-98FC-CA3CA38DB093}"/>
              </a:ext>
            </a:extLst>
          </p:cNvPr>
          <p:cNvSpPr>
            <a:spLocks noGrp="1"/>
          </p:cNvSpPr>
          <p:nvPr>
            <p:ph type="ctrTitle"/>
          </p:nvPr>
        </p:nvSpPr>
        <p:spPr>
          <a:xfrm>
            <a:off x="1118296" y="2422084"/>
            <a:ext cx="10058400" cy="1380576"/>
          </a:xfrm>
        </p:spPr>
        <p:txBody>
          <a:bodyPr>
            <a:noAutofit/>
          </a:bodyPr>
          <a:lstStyle/>
          <a:p>
            <a:pPr algn="ctr"/>
            <a:r>
              <a:rPr lang="fr-FR" sz="7000" b="1">
                <a:solidFill>
                  <a:srgbClr val="002060"/>
                </a:solidFill>
              </a:rPr>
              <a:t>Risques / Dangers Atelier Cylindres </a:t>
            </a:r>
          </a:p>
        </p:txBody>
      </p:sp>
      <p:pic>
        <p:nvPicPr>
          <p:cNvPr id="5" name="Image 4">
            <a:extLst>
              <a:ext uri="{FF2B5EF4-FFF2-40B4-BE49-F238E27FC236}">
                <a16:creationId xmlns:a16="http://schemas.microsoft.com/office/drawing/2014/main" id="{0B8562AC-B7E6-4CD4-892E-F288C6373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2584" y="99433"/>
            <a:ext cx="3010320" cy="1267002"/>
          </a:xfrm>
          <a:prstGeom prst="rect">
            <a:avLst/>
          </a:prstGeom>
        </p:spPr>
      </p:pic>
      <p:sp>
        <p:nvSpPr>
          <p:cNvPr id="6" name="ZoneTexte 5">
            <a:extLst>
              <a:ext uri="{FF2B5EF4-FFF2-40B4-BE49-F238E27FC236}">
                <a16:creationId xmlns:a16="http://schemas.microsoft.com/office/drawing/2014/main" id="{80582B5C-C006-4EB8-BC47-7E092056474C}"/>
              </a:ext>
            </a:extLst>
          </p:cNvPr>
          <p:cNvSpPr txBox="1"/>
          <p:nvPr/>
        </p:nvSpPr>
        <p:spPr>
          <a:xfrm>
            <a:off x="1933675"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B31FE519-960D-4A79-9552-CC868AF6E9DD}"/>
              </a:ext>
            </a:extLst>
          </p:cNvPr>
          <p:cNvSpPr>
            <a:spLocks noGrp="1"/>
          </p:cNvSpPr>
          <p:nvPr>
            <p:ph type="dt" sz="half" idx="10"/>
          </p:nvPr>
        </p:nvSpPr>
        <p:spPr>
          <a:xfrm>
            <a:off x="123614" y="6442570"/>
            <a:ext cx="2472271" cy="365125"/>
          </a:xfrm>
        </p:spPr>
        <p:txBody>
          <a:bodyPr/>
          <a:lstStyle/>
          <a:p>
            <a:fld id="{04B194E0-F852-413A-9B7B-FEF1B37981F4}"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95939803-4022-4AC0-92DA-389FC2417202}"/>
              </a:ext>
            </a:extLst>
          </p:cNvPr>
          <p:cNvSpPr>
            <a:spLocks noGrp="1"/>
          </p:cNvSpPr>
          <p:nvPr>
            <p:ph type="sldNum" sz="quarter" idx="12"/>
          </p:nvPr>
        </p:nvSpPr>
        <p:spPr/>
        <p:txBody>
          <a:bodyPr/>
          <a:lstStyle/>
          <a:p>
            <a:fld id="{3746BD9C-EB79-4C44-A661-EB129AA754D7}" type="slidenum">
              <a:rPr lang="fr-FR" smtClean="0"/>
              <a:t>75</a:t>
            </a:fld>
            <a:endParaRPr lang="fr-FR"/>
          </a:p>
        </p:txBody>
      </p:sp>
      <p:sp>
        <p:nvSpPr>
          <p:cNvPr id="9" name="ZoneTexte 8">
            <a:extLst>
              <a:ext uri="{FF2B5EF4-FFF2-40B4-BE49-F238E27FC236}">
                <a16:creationId xmlns:a16="http://schemas.microsoft.com/office/drawing/2014/main" id="{16583B94-5431-4F5E-AE28-77F713732A85}"/>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3363013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2E8EC6-8418-44C4-BF00-8885E0DA9BCD}"/>
              </a:ext>
            </a:extLst>
          </p:cNvPr>
          <p:cNvSpPr/>
          <p:nvPr/>
        </p:nvSpPr>
        <p:spPr>
          <a:xfrm>
            <a:off x="351107" y="788215"/>
            <a:ext cx="8209997" cy="5355312"/>
          </a:xfrm>
          <a:prstGeom prst="rect">
            <a:avLst/>
          </a:prstGeom>
        </p:spPr>
        <p:txBody>
          <a:bodyPr wrap="square" anchor="t">
            <a:spAutoFit/>
          </a:bodyPr>
          <a:lstStyle/>
          <a:p>
            <a:pPr>
              <a:spcBef>
                <a:spcPct val="20000"/>
              </a:spcBef>
              <a:buClr>
                <a:schemeClr val="tx2"/>
              </a:buClr>
            </a:pPr>
            <a:r>
              <a:rPr lang="fr-FR" sz="2000" kern="0">
                <a:solidFill>
                  <a:schemeClr val="accent1">
                    <a:lumMod val="75000"/>
                  </a:schemeClr>
                </a:solidFill>
              </a:rPr>
              <a:t>Rails au sol (semi-portique): </a:t>
            </a:r>
            <a:r>
              <a:rPr lang="fr-FR" sz="2000" kern="0"/>
              <a:t>Risque de chute de plain-pied</a:t>
            </a:r>
            <a:endParaRPr lang="fr-FR" sz="2000" kern="0">
              <a:cs typeface="Calibri"/>
            </a:endParaRPr>
          </a:p>
          <a:p>
            <a:pPr>
              <a:spcBef>
                <a:spcPct val="20000"/>
              </a:spcBef>
              <a:buClr>
                <a:schemeClr val="tx2"/>
              </a:buClr>
            </a:pPr>
            <a:r>
              <a:rPr lang="fr-FR" sz="2000" kern="0"/>
              <a:t>-     Vigilance, pas de précipitation </a:t>
            </a:r>
          </a:p>
          <a:p>
            <a:endParaRPr lang="fr-FR" sz="1400" kern="0"/>
          </a:p>
          <a:p>
            <a:r>
              <a:rPr lang="fr-FR" sz="2000" kern="0">
                <a:solidFill>
                  <a:schemeClr val="accent1">
                    <a:lumMod val="75000"/>
                  </a:schemeClr>
                </a:solidFill>
              </a:rPr>
              <a:t>Circulation dans l’atelier cylindres : </a:t>
            </a:r>
            <a:r>
              <a:rPr lang="fr-FR" sz="2000" kern="0"/>
              <a:t>c</a:t>
            </a:r>
            <a:r>
              <a:rPr lang="fr-FR" sz="2000"/>
              <a:t>hutes, heurt, écrasement </a:t>
            </a:r>
          </a:p>
          <a:p>
            <a:pPr marL="342900" indent="-342900">
              <a:buFontTx/>
              <a:buChar char="-"/>
            </a:pPr>
            <a:r>
              <a:rPr lang="fr-FR" sz="2000" kern="0"/>
              <a:t>Laisser l’accès à B6 libre pour les secours </a:t>
            </a:r>
          </a:p>
          <a:p>
            <a:pPr marL="342900" indent="-342900">
              <a:buFontTx/>
              <a:buChar char="-"/>
            </a:pPr>
            <a:r>
              <a:rPr lang="fr-FR" sz="2000" kern="0"/>
              <a:t>Pas de stationnement</a:t>
            </a:r>
          </a:p>
          <a:p>
            <a:pPr marL="342900" indent="-342900">
              <a:buFontTx/>
              <a:buChar char="-"/>
            </a:pPr>
            <a:r>
              <a:rPr lang="fr-FR" sz="2000"/>
              <a:t>Respect instructions circulation Atelier Cylindres</a:t>
            </a:r>
          </a:p>
          <a:p>
            <a:pPr marL="342900" indent="-342900">
              <a:buFontTx/>
              <a:buChar char="-"/>
            </a:pPr>
            <a:endParaRPr lang="fr-FR" sz="2000" kern="0"/>
          </a:p>
          <a:p>
            <a:r>
              <a:rPr lang="fr-FR" sz="2000">
                <a:solidFill>
                  <a:schemeClr val="accent1">
                    <a:lumMod val="75000"/>
                  </a:schemeClr>
                </a:solidFill>
              </a:rPr>
              <a:t>Manutention d'un cylindre :Levage à la grue / pont dans la halle ACY: </a:t>
            </a:r>
            <a:r>
              <a:rPr lang="fr-FR" sz="2000"/>
              <a:t>écrasement, chutes d’objets, heurt, blessure, piqure d’élingues, coincement </a:t>
            </a:r>
          </a:p>
          <a:p>
            <a:endParaRPr lang="fr-FR" sz="2000"/>
          </a:p>
          <a:p>
            <a:r>
              <a:rPr lang="fr-FR" sz="2000"/>
              <a:t>-     Se tenir loin de la charge (du danger)</a:t>
            </a:r>
          </a:p>
          <a:p>
            <a:pPr marL="342900" indent="-342900">
              <a:buFontTx/>
              <a:buChar char="-"/>
            </a:pPr>
            <a:r>
              <a:rPr lang="fr-FR" sz="2000"/>
              <a:t>Bonne visibilité (pontier) des opérateurs qui manipulent les élingues</a:t>
            </a:r>
          </a:p>
          <a:p>
            <a:pPr marL="342900" indent="-342900">
              <a:buFontTx/>
              <a:buChar char="-"/>
            </a:pPr>
            <a:r>
              <a:rPr lang="fr-FR" sz="2000"/>
              <a:t>Respect feu (sirène) lié à la manutention (passage du pont)</a:t>
            </a:r>
          </a:p>
          <a:p>
            <a:pPr marL="342900" indent="-342900">
              <a:buFontTx/>
              <a:buChar char="-"/>
            </a:pPr>
            <a:r>
              <a:rPr lang="fr-FR" sz="2000" kern="0"/>
              <a:t>Lors des arrêts faire attention au pont lorsque l’on passe du finisseur à l’atelier cylindre via sous B6</a:t>
            </a:r>
          </a:p>
          <a:p>
            <a:pPr>
              <a:spcBef>
                <a:spcPct val="20000"/>
              </a:spcBef>
              <a:buClr>
                <a:schemeClr val="tx2"/>
              </a:buClr>
            </a:pPr>
            <a:r>
              <a:rPr lang="fr-FR" sz="2000" kern="0">
                <a:solidFill>
                  <a:srgbClr val="FF0000"/>
                </a:solidFill>
              </a:rPr>
              <a:t>Levage à la grue dans la halle ACY : </a:t>
            </a:r>
            <a:r>
              <a:rPr lang="fr-FR" sz="2000" kern="0"/>
              <a:t>hauteur maxi flèche 17m </a:t>
            </a:r>
          </a:p>
        </p:txBody>
      </p:sp>
      <p:pic>
        <p:nvPicPr>
          <p:cNvPr id="3" name="Image 2" descr="DSC_0040_2.JPG">
            <a:extLst>
              <a:ext uri="{FF2B5EF4-FFF2-40B4-BE49-F238E27FC236}">
                <a16:creationId xmlns:a16="http://schemas.microsoft.com/office/drawing/2014/main" id="{542276D2-9AF1-4F84-9DC0-29515DEC2E31}"/>
              </a:ext>
            </a:extLst>
          </p:cNvPr>
          <p:cNvPicPr>
            <a:picLocks noChangeAspect="1"/>
          </p:cNvPicPr>
          <p:nvPr/>
        </p:nvPicPr>
        <p:blipFill>
          <a:blip r:embed="rId2" cstate="email"/>
          <a:stretch>
            <a:fillRect/>
          </a:stretch>
        </p:blipFill>
        <p:spPr>
          <a:xfrm>
            <a:off x="8868652" y="1003392"/>
            <a:ext cx="2704266" cy="4807583"/>
          </a:xfrm>
          <a:prstGeom prst="rect">
            <a:avLst/>
          </a:prstGeom>
        </p:spPr>
      </p:pic>
      <p:pic>
        <p:nvPicPr>
          <p:cNvPr id="5" name="Image 4">
            <a:extLst>
              <a:ext uri="{FF2B5EF4-FFF2-40B4-BE49-F238E27FC236}">
                <a16:creationId xmlns:a16="http://schemas.microsoft.com/office/drawing/2014/main" id="{E50C18CD-BD41-492C-8932-053CE4DCA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0167" y="0"/>
            <a:ext cx="1872751" cy="788215"/>
          </a:xfrm>
          <a:prstGeom prst="rect">
            <a:avLst/>
          </a:prstGeom>
        </p:spPr>
      </p:pic>
      <p:sp>
        <p:nvSpPr>
          <p:cNvPr id="6" name="ZoneTexte 5">
            <a:extLst>
              <a:ext uri="{FF2B5EF4-FFF2-40B4-BE49-F238E27FC236}">
                <a16:creationId xmlns:a16="http://schemas.microsoft.com/office/drawing/2014/main" id="{CF5152BA-424D-4588-9684-A8D7D5580358}"/>
              </a:ext>
            </a:extLst>
          </p:cNvPr>
          <p:cNvSpPr txBox="1"/>
          <p:nvPr/>
        </p:nvSpPr>
        <p:spPr>
          <a:xfrm>
            <a:off x="2069141"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4" name="ZoneTexte 3">
            <a:extLst>
              <a:ext uri="{FF2B5EF4-FFF2-40B4-BE49-F238E27FC236}">
                <a16:creationId xmlns:a16="http://schemas.microsoft.com/office/drawing/2014/main" id="{CEFE250F-6F8E-4460-8AA1-5B3EC605C94C}"/>
              </a:ext>
            </a:extLst>
          </p:cNvPr>
          <p:cNvSpPr txBox="1"/>
          <p:nvPr/>
        </p:nvSpPr>
        <p:spPr>
          <a:xfrm>
            <a:off x="351107" y="150686"/>
            <a:ext cx="8306332" cy="769441"/>
          </a:xfrm>
          <a:prstGeom prst="rect">
            <a:avLst/>
          </a:prstGeom>
          <a:noFill/>
        </p:spPr>
        <p:txBody>
          <a:bodyPr wrap="square" rtlCol="0">
            <a:spAutoFit/>
          </a:bodyPr>
          <a:lstStyle/>
          <a:p>
            <a:r>
              <a:rPr lang="fr-FR" sz="2600" b="1" kern="0">
                <a:solidFill>
                  <a:srgbClr val="002060"/>
                </a:solidFill>
              </a:rPr>
              <a:t>Dangers /risques de la zone atelier cylindre:</a:t>
            </a:r>
          </a:p>
          <a:p>
            <a:endParaRPr lang="fr-FR"/>
          </a:p>
        </p:txBody>
      </p:sp>
      <p:sp>
        <p:nvSpPr>
          <p:cNvPr id="9" name="Espace réservé de la date 8">
            <a:extLst>
              <a:ext uri="{FF2B5EF4-FFF2-40B4-BE49-F238E27FC236}">
                <a16:creationId xmlns:a16="http://schemas.microsoft.com/office/drawing/2014/main" id="{83F0E6D8-C8CE-46E6-B5FA-1C5D2E659599}"/>
              </a:ext>
            </a:extLst>
          </p:cNvPr>
          <p:cNvSpPr>
            <a:spLocks noGrp="1"/>
          </p:cNvSpPr>
          <p:nvPr>
            <p:ph type="dt" sz="half" idx="10"/>
          </p:nvPr>
        </p:nvSpPr>
        <p:spPr>
          <a:xfrm>
            <a:off x="351107" y="6432583"/>
            <a:ext cx="2472271" cy="365125"/>
          </a:xfrm>
        </p:spPr>
        <p:txBody>
          <a:bodyPr/>
          <a:lstStyle/>
          <a:p>
            <a:fld id="{CEFD1AFF-9130-4E6A-A7CB-CF5D54BF7816}" type="datetime1">
              <a:rPr lang="fr-FR" smtClean="0"/>
              <a:t>27/03/2024</a:t>
            </a:fld>
            <a:endParaRPr lang="fr-FR"/>
          </a:p>
        </p:txBody>
      </p:sp>
      <p:sp>
        <p:nvSpPr>
          <p:cNvPr id="10" name="Espace réservé du numéro de diapositive 9">
            <a:extLst>
              <a:ext uri="{FF2B5EF4-FFF2-40B4-BE49-F238E27FC236}">
                <a16:creationId xmlns:a16="http://schemas.microsoft.com/office/drawing/2014/main" id="{64F78A18-3F22-4321-89B5-440C0B72CF6A}"/>
              </a:ext>
            </a:extLst>
          </p:cNvPr>
          <p:cNvSpPr>
            <a:spLocks noGrp="1"/>
          </p:cNvSpPr>
          <p:nvPr>
            <p:ph type="sldNum" sz="quarter" idx="12"/>
          </p:nvPr>
        </p:nvSpPr>
        <p:spPr/>
        <p:txBody>
          <a:bodyPr/>
          <a:lstStyle/>
          <a:p>
            <a:fld id="{3746BD9C-EB79-4C44-A661-EB129AA754D7}" type="slidenum">
              <a:rPr lang="fr-FR" smtClean="0"/>
              <a:t>76</a:t>
            </a:fld>
            <a:endParaRPr lang="fr-FR"/>
          </a:p>
        </p:txBody>
      </p:sp>
      <p:sp>
        <p:nvSpPr>
          <p:cNvPr id="11" name="ZoneTexte 10">
            <a:extLst>
              <a:ext uri="{FF2B5EF4-FFF2-40B4-BE49-F238E27FC236}">
                <a16:creationId xmlns:a16="http://schemas.microsoft.com/office/drawing/2014/main" id="{1FD973E6-38CA-4BD7-BD66-8AA1336B2323}"/>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8482177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B8A096F3-CB27-4F2F-8E6D-F21D98717D1C}"/>
              </a:ext>
            </a:extLst>
          </p:cNvPr>
          <p:cNvSpPr>
            <a:spLocks noGrp="1"/>
          </p:cNvSpPr>
          <p:nvPr>
            <p:ph type="ctrTitle"/>
          </p:nvPr>
        </p:nvSpPr>
        <p:spPr>
          <a:xfrm>
            <a:off x="1091044" y="2066107"/>
            <a:ext cx="9807493" cy="1923604"/>
          </a:xfrm>
          <a:prstGeom prst="rect">
            <a:avLst/>
          </a:prstGeom>
        </p:spPr>
        <p:txBody>
          <a:bodyPr wrap="none">
            <a:spAutoFit/>
          </a:bodyPr>
          <a:lstStyle/>
          <a:p>
            <a:pPr algn="ctr"/>
            <a:r>
              <a:rPr lang="fr-FR" sz="7000">
                <a:solidFill>
                  <a:srgbClr val="002060"/>
                </a:solidFill>
                <a:latin typeface="Trebuchet MS" pitchFamily="34" charset="0"/>
                <a:cs typeface="Arial" charset="0"/>
              </a:rPr>
              <a:t>Risques / dangers salle </a:t>
            </a:r>
            <a:br>
              <a:rPr lang="fr-FR" sz="7000">
                <a:solidFill>
                  <a:srgbClr val="002060"/>
                </a:solidFill>
                <a:latin typeface="Trebuchet MS" pitchFamily="34" charset="0"/>
                <a:cs typeface="Arial" charset="0"/>
              </a:rPr>
            </a:br>
            <a:r>
              <a:rPr lang="fr-FR" sz="7000">
                <a:solidFill>
                  <a:srgbClr val="002060"/>
                </a:solidFill>
                <a:latin typeface="Trebuchet MS" pitchFamily="34" charset="0"/>
                <a:cs typeface="Arial" charset="0"/>
              </a:rPr>
              <a:t>des moteurs/ électrique</a:t>
            </a:r>
          </a:p>
        </p:txBody>
      </p:sp>
      <p:pic>
        <p:nvPicPr>
          <p:cNvPr id="7" name="Image 6">
            <a:extLst>
              <a:ext uri="{FF2B5EF4-FFF2-40B4-BE49-F238E27FC236}">
                <a16:creationId xmlns:a16="http://schemas.microsoft.com/office/drawing/2014/main" id="{6273F5C5-FDC4-4152-9729-A2CC2C36A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6024" y="99433"/>
            <a:ext cx="3010320" cy="1267002"/>
          </a:xfrm>
          <a:prstGeom prst="rect">
            <a:avLst/>
          </a:prstGeom>
        </p:spPr>
      </p:pic>
      <p:sp>
        <p:nvSpPr>
          <p:cNvPr id="8" name="ZoneTexte 7">
            <a:extLst>
              <a:ext uri="{FF2B5EF4-FFF2-40B4-BE49-F238E27FC236}">
                <a16:creationId xmlns:a16="http://schemas.microsoft.com/office/drawing/2014/main" id="{68B63430-CA85-4240-A883-2018D33442B6}"/>
              </a:ext>
            </a:extLst>
          </p:cNvPr>
          <p:cNvSpPr txBox="1"/>
          <p:nvPr/>
        </p:nvSpPr>
        <p:spPr>
          <a:xfrm>
            <a:off x="2035274"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4" name="Espace réservé de la date 3">
            <a:extLst>
              <a:ext uri="{FF2B5EF4-FFF2-40B4-BE49-F238E27FC236}">
                <a16:creationId xmlns:a16="http://schemas.microsoft.com/office/drawing/2014/main" id="{67DA6A17-5236-474A-B776-16ABD49658D7}"/>
              </a:ext>
            </a:extLst>
          </p:cNvPr>
          <p:cNvSpPr>
            <a:spLocks noGrp="1"/>
          </p:cNvSpPr>
          <p:nvPr>
            <p:ph type="dt" sz="half" idx="10"/>
          </p:nvPr>
        </p:nvSpPr>
        <p:spPr>
          <a:xfrm>
            <a:off x="242147" y="6444604"/>
            <a:ext cx="2472271" cy="365125"/>
          </a:xfrm>
        </p:spPr>
        <p:txBody>
          <a:bodyPr/>
          <a:lstStyle/>
          <a:p>
            <a:fld id="{44F1A79A-2EF1-434B-B783-AF344B42A5EF}"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DD7AA3D3-EB60-4207-89AF-BFF1BE890F06}"/>
              </a:ext>
            </a:extLst>
          </p:cNvPr>
          <p:cNvSpPr>
            <a:spLocks noGrp="1"/>
          </p:cNvSpPr>
          <p:nvPr>
            <p:ph type="sldNum" sz="quarter" idx="12"/>
          </p:nvPr>
        </p:nvSpPr>
        <p:spPr/>
        <p:txBody>
          <a:bodyPr/>
          <a:lstStyle/>
          <a:p>
            <a:fld id="{3746BD9C-EB79-4C44-A661-EB129AA754D7}" type="slidenum">
              <a:rPr lang="fr-FR" smtClean="0"/>
              <a:t>77</a:t>
            </a:fld>
            <a:endParaRPr lang="fr-FR"/>
          </a:p>
        </p:txBody>
      </p:sp>
      <p:sp>
        <p:nvSpPr>
          <p:cNvPr id="9" name="ZoneTexte 8">
            <a:extLst>
              <a:ext uri="{FF2B5EF4-FFF2-40B4-BE49-F238E27FC236}">
                <a16:creationId xmlns:a16="http://schemas.microsoft.com/office/drawing/2014/main" id="{4168CB98-CFF8-4B8D-BFFE-2A5343CC48D2}"/>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7176961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E3EBD2-F6D7-4C7D-82E1-605CF90425EB}"/>
              </a:ext>
            </a:extLst>
          </p:cNvPr>
          <p:cNvSpPr/>
          <p:nvPr/>
        </p:nvSpPr>
        <p:spPr>
          <a:xfrm>
            <a:off x="778850" y="2369294"/>
            <a:ext cx="7717142" cy="3693319"/>
          </a:xfrm>
          <a:prstGeom prst="rect">
            <a:avLst/>
          </a:prstGeom>
        </p:spPr>
        <p:txBody>
          <a:bodyPr wrap="square" lIns="91440" tIns="45720" rIns="91440" bIns="45720" anchor="t">
            <a:spAutoFit/>
          </a:bodyPr>
          <a:lstStyle/>
          <a:p>
            <a:pPr marL="342900" indent="-342900">
              <a:buFontTx/>
              <a:buChar char="-"/>
            </a:pPr>
            <a:r>
              <a:rPr lang="fr-FR" dirty="0"/>
              <a:t>Formation/ recyclage C18510 et habilitation minimum H0B0</a:t>
            </a:r>
          </a:p>
          <a:p>
            <a:pPr marL="342900" indent="-342900">
              <a:buFontTx/>
              <a:buChar char="-"/>
            </a:pPr>
            <a:r>
              <a:rPr lang="fr-FR" dirty="0"/>
              <a:t>Instructions de sécurité + intervention avec AS</a:t>
            </a:r>
          </a:p>
          <a:p>
            <a:pPr marL="342900" indent="-342900">
              <a:buFontTx/>
              <a:buChar char="-"/>
            </a:pPr>
            <a:r>
              <a:rPr lang="fr-FR" dirty="0">
                <a:cs typeface="Calibri"/>
              </a:rPr>
              <a:t>Passage par LB63 pour se signaler </a:t>
            </a:r>
          </a:p>
          <a:p>
            <a:pPr marL="342900" indent="-342900">
              <a:buFontTx/>
              <a:buChar char="-"/>
            </a:pPr>
            <a:r>
              <a:rPr lang="fr-FR" dirty="0"/>
              <a:t>Port des EPI (gants isolants BT/HT adaptés + visière lors des VAT ou mesurage par exemple, gants anti-coupures résistants aux projections de métal)  </a:t>
            </a:r>
            <a:endParaRPr lang="fr-FR" dirty="0">
              <a:cs typeface="Calibri"/>
            </a:endParaRPr>
          </a:p>
          <a:p>
            <a:pPr marL="342900" indent="-342900">
              <a:buFontTx/>
              <a:buChar char="-"/>
            </a:pPr>
            <a:r>
              <a:rPr lang="fr-FR" dirty="0"/>
              <a:t>Protection collective (Écran, barrières ...) </a:t>
            </a:r>
          </a:p>
          <a:p>
            <a:pPr marL="342900" indent="-342900">
              <a:buFontTx/>
              <a:buChar char="-"/>
            </a:pPr>
            <a:r>
              <a:rPr lang="fr-FR" dirty="0"/>
              <a:t>Shunts avec fusible obligatoire</a:t>
            </a:r>
            <a:endParaRPr lang="fr-FR" dirty="0">
              <a:cs typeface="Calibri"/>
            </a:endParaRPr>
          </a:p>
          <a:p>
            <a:pPr marL="342900" indent="-342900">
              <a:buFontTx/>
              <a:buChar char="-"/>
            </a:pPr>
            <a:r>
              <a:rPr lang="fr-FR" dirty="0"/>
              <a:t>Moment sécurité avant intervention (électricien)</a:t>
            </a:r>
            <a:endParaRPr lang="fr-FR" kern="0" dirty="0"/>
          </a:p>
          <a:p>
            <a:pPr marL="342900" indent="-342900">
              <a:buFontTx/>
              <a:buChar char="-"/>
            </a:pPr>
            <a:r>
              <a:rPr lang="fr-FR" dirty="0"/>
              <a:t>Port des bijoux interdit</a:t>
            </a:r>
            <a:endParaRPr lang="fr-FR" dirty="0">
              <a:cs typeface="Calibri"/>
            </a:endParaRPr>
          </a:p>
          <a:p>
            <a:pPr marL="342900" indent="-342900">
              <a:buFontTx/>
              <a:buChar char="-"/>
            </a:pPr>
            <a:r>
              <a:rPr lang="fr-FR" dirty="0"/>
              <a:t>Tapis Isolant</a:t>
            </a:r>
            <a:r>
              <a:rPr lang="fr-FR" kern="0" dirty="0">
                <a:solidFill>
                  <a:schemeClr val="accent1">
                    <a:lumMod val="75000"/>
                  </a:schemeClr>
                </a:solidFill>
              </a:rPr>
              <a:t> </a:t>
            </a:r>
            <a:endParaRPr lang="fr-FR" kern="0" dirty="0">
              <a:solidFill>
                <a:schemeClr val="accent1">
                  <a:lumMod val="75000"/>
                </a:schemeClr>
              </a:solidFill>
              <a:cs typeface="Calibri"/>
            </a:endParaRPr>
          </a:p>
          <a:p>
            <a:pPr marL="342900" indent="-342900">
              <a:buFontTx/>
              <a:buChar char="-"/>
            </a:pPr>
            <a:r>
              <a:rPr lang="fr-FR" dirty="0"/>
              <a:t>Audit de contrôle "Etape 4" Habilitation électrique</a:t>
            </a:r>
            <a:endParaRPr lang="fr-FR" kern="0" dirty="0">
              <a:solidFill>
                <a:schemeClr val="accent1">
                  <a:lumMod val="75000"/>
                </a:schemeClr>
              </a:solidFill>
            </a:endParaRPr>
          </a:p>
          <a:p>
            <a:pPr marL="342900" indent="-342900">
              <a:buFontTx/>
              <a:buChar char="-"/>
            </a:pPr>
            <a:r>
              <a:rPr lang="fr-FR" dirty="0"/>
              <a:t>Outillage isolé et en bon état </a:t>
            </a:r>
            <a:r>
              <a:rPr lang="fr-FR" dirty="0">
                <a:solidFill>
                  <a:schemeClr val="accent1">
                    <a:lumMod val="75000"/>
                  </a:schemeClr>
                </a:solidFill>
              </a:rPr>
              <a:t>(contact indirect) </a:t>
            </a:r>
            <a:endParaRPr lang="fr-FR" dirty="0">
              <a:solidFill>
                <a:schemeClr val="accent1">
                  <a:lumMod val="75000"/>
                </a:schemeClr>
              </a:solidFill>
              <a:cs typeface="Calibri"/>
            </a:endParaRPr>
          </a:p>
          <a:p>
            <a:pPr marL="342900" indent="-342900">
              <a:buFontTx/>
              <a:buChar char="-"/>
            </a:pPr>
            <a:r>
              <a:rPr lang="fr-FR" dirty="0"/>
              <a:t>Contrôle d’isolement (des installations) </a:t>
            </a:r>
            <a:r>
              <a:rPr lang="fr-FR" dirty="0">
                <a:solidFill>
                  <a:schemeClr val="accent1">
                    <a:lumMod val="75000"/>
                  </a:schemeClr>
                </a:solidFill>
              </a:rPr>
              <a:t>(contact indirect) </a:t>
            </a:r>
            <a:endParaRPr lang="fr-FR" kern="0" dirty="0">
              <a:solidFill>
                <a:schemeClr val="accent1">
                  <a:lumMod val="75000"/>
                </a:schemeClr>
              </a:solidFill>
            </a:endParaRPr>
          </a:p>
        </p:txBody>
      </p:sp>
      <p:pic>
        <p:nvPicPr>
          <p:cNvPr id="8" name="Image 7">
            <a:extLst>
              <a:ext uri="{FF2B5EF4-FFF2-40B4-BE49-F238E27FC236}">
                <a16:creationId xmlns:a16="http://schemas.microsoft.com/office/drawing/2014/main" id="{A443625B-6835-40DD-930A-5004A7C0B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2061" y="105157"/>
            <a:ext cx="1874947" cy="789139"/>
          </a:xfrm>
          <a:prstGeom prst="rect">
            <a:avLst/>
          </a:prstGeom>
        </p:spPr>
      </p:pic>
      <p:sp>
        <p:nvSpPr>
          <p:cNvPr id="9" name="ZoneTexte 8">
            <a:extLst>
              <a:ext uri="{FF2B5EF4-FFF2-40B4-BE49-F238E27FC236}">
                <a16:creationId xmlns:a16="http://schemas.microsoft.com/office/drawing/2014/main" id="{F807828C-7277-41D3-B434-7864DFD10E3D}"/>
              </a:ext>
            </a:extLst>
          </p:cNvPr>
          <p:cNvSpPr txBox="1"/>
          <p:nvPr/>
        </p:nvSpPr>
        <p:spPr>
          <a:xfrm>
            <a:off x="2051453" y="6371327"/>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2" name="Rectangle 1">
            <a:extLst>
              <a:ext uri="{FF2B5EF4-FFF2-40B4-BE49-F238E27FC236}">
                <a16:creationId xmlns:a16="http://schemas.microsoft.com/office/drawing/2014/main" id="{AF1ED586-5DEC-4BA1-A5C8-B3A39B40912F}"/>
              </a:ext>
            </a:extLst>
          </p:cNvPr>
          <p:cNvSpPr/>
          <p:nvPr/>
        </p:nvSpPr>
        <p:spPr>
          <a:xfrm>
            <a:off x="938914" y="1006820"/>
            <a:ext cx="1638331" cy="8137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A40E5165-0D3C-4E2C-8D6A-AF10B653C7A8}"/>
              </a:ext>
            </a:extLst>
          </p:cNvPr>
          <p:cNvSpPr txBox="1"/>
          <p:nvPr/>
        </p:nvSpPr>
        <p:spPr>
          <a:xfrm>
            <a:off x="884386" y="930590"/>
            <a:ext cx="1747388" cy="923330"/>
          </a:xfrm>
          <a:prstGeom prst="rect">
            <a:avLst/>
          </a:prstGeom>
          <a:noFill/>
        </p:spPr>
        <p:txBody>
          <a:bodyPr wrap="square" rtlCol="0">
            <a:spAutoFit/>
          </a:bodyPr>
          <a:lstStyle/>
          <a:p>
            <a:r>
              <a:rPr lang="fr-FR">
                <a:solidFill>
                  <a:schemeClr val="accent1">
                    <a:lumMod val="75000"/>
                  </a:schemeClr>
                </a:solidFill>
              </a:rPr>
              <a:t>Arc électrique: Brulure oculaire, brulure cutanée</a:t>
            </a:r>
            <a:endParaRPr lang="fr-FR" b="1" kern="0">
              <a:solidFill>
                <a:srgbClr val="002060"/>
              </a:solidFill>
            </a:endParaRPr>
          </a:p>
        </p:txBody>
      </p:sp>
      <p:sp>
        <p:nvSpPr>
          <p:cNvPr id="7" name="ZoneTexte 6">
            <a:extLst>
              <a:ext uri="{FF2B5EF4-FFF2-40B4-BE49-F238E27FC236}">
                <a16:creationId xmlns:a16="http://schemas.microsoft.com/office/drawing/2014/main" id="{CBC6F3E7-709B-406D-943C-D3086A6CDC72}"/>
              </a:ext>
            </a:extLst>
          </p:cNvPr>
          <p:cNvSpPr txBox="1"/>
          <p:nvPr/>
        </p:nvSpPr>
        <p:spPr>
          <a:xfrm>
            <a:off x="390017" y="105157"/>
            <a:ext cx="8917826" cy="523220"/>
          </a:xfrm>
          <a:prstGeom prst="rect">
            <a:avLst/>
          </a:prstGeom>
          <a:noFill/>
        </p:spPr>
        <p:txBody>
          <a:bodyPr wrap="none" rtlCol="0">
            <a:spAutoFit/>
          </a:bodyPr>
          <a:lstStyle/>
          <a:p>
            <a:r>
              <a:rPr lang="fr-FR" sz="2800" b="1" kern="0">
                <a:solidFill>
                  <a:srgbClr val="002060"/>
                </a:solidFill>
              </a:rPr>
              <a:t>Dangers /risques de la zone salle des moteurs / électrique:</a:t>
            </a:r>
          </a:p>
        </p:txBody>
      </p:sp>
      <p:sp>
        <p:nvSpPr>
          <p:cNvPr id="10" name="Rectangle 9">
            <a:extLst>
              <a:ext uri="{FF2B5EF4-FFF2-40B4-BE49-F238E27FC236}">
                <a16:creationId xmlns:a16="http://schemas.microsoft.com/office/drawing/2014/main" id="{5D97D71C-702B-4B81-8351-F180E94F3EA0}"/>
              </a:ext>
            </a:extLst>
          </p:cNvPr>
          <p:cNvSpPr/>
          <p:nvPr/>
        </p:nvSpPr>
        <p:spPr>
          <a:xfrm>
            <a:off x="2882627" y="920151"/>
            <a:ext cx="2603329" cy="11000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37A73B7C-8EAB-4858-BAC4-F8E928AB6F06}"/>
              </a:ext>
            </a:extLst>
          </p:cNvPr>
          <p:cNvSpPr txBox="1"/>
          <p:nvPr/>
        </p:nvSpPr>
        <p:spPr>
          <a:xfrm>
            <a:off x="2867161" y="851054"/>
            <a:ext cx="2730138" cy="1200329"/>
          </a:xfrm>
          <a:prstGeom prst="rect">
            <a:avLst/>
          </a:prstGeom>
          <a:noFill/>
        </p:spPr>
        <p:txBody>
          <a:bodyPr wrap="square" rtlCol="0">
            <a:spAutoFit/>
          </a:bodyPr>
          <a:lstStyle/>
          <a:p>
            <a:r>
              <a:rPr lang="fr-FR">
                <a:solidFill>
                  <a:schemeClr val="accent1">
                    <a:lumMod val="75000"/>
                  </a:schemeClr>
                </a:solidFill>
              </a:rPr>
              <a:t>Contact direct et contact indirect (défaut d’isolement): Electrisation, électrocution</a:t>
            </a:r>
            <a:endParaRPr lang="fr-FR" b="1" kern="0">
              <a:solidFill>
                <a:schemeClr val="accent1">
                  <a:lumMod val="75000"/>
                </a:schemeClr>
              </a:solidFill>
            </a:endParaRPr>
          </a:p>
        </p:txBody>
      </p:sp>
      <p:sp>
        <p:nvSpPr>
          <p:cNvPr id="12" name="Rectangle 11">
            <a:extLst>
              <a:ext uri="{FF2B5EF4-FFF2-40B4-BE49-F238E27FC236}">
                <a16:creationId xmlns:a16="http://schemas.microsoft.com/office/drawing/2014/main" id="{0208F2CD-9578-4189-9BE4-9170D41600B4}"/>
              </a:ext>
            </a:extLst>
          </p:cNvPr>
          <p:cNvSpPr/>
          <p:nvPr/>
        </p:nvSpPr>
        <p:spPr>
          <a:xfrm>
            <a:off x="5775872" y="1029783"/>
            <a:ext cx="2829333" cy="8495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CD50B7D2-E6AC-463D-857B-DF2469C8D9B0}"/>
              </a:ext>
            </a:extLst>
          </p:cNvPr>
          <p:cNvSpPr txBox="1"/>
          <p:nvPr/>
        </p:nvSpPr>
        <p:spPr>
          <a:xfrm>
            <a:off x="5791016" y="992915"/>
            <a:ext cx="2864747" cy="923330"/>
          </a:xfrm>
          <a:prstGeom prst="rect">
            <a:avLst/>
          </a:prstGeom>
          <a:noFill/>
        </p:spPr>
        <p:txBody>
          <a:bodyPr wrap="square" rtlCol="0">
            <a:spAutoFit/>
          </a:bodyPr>
          <a:lstStyle/>
          <a:p>
            <a:r>
              <a:rPr lang="fr-FR">
                <a:solidFill>
                  <a:schemeClr val="accent1">
                    <a:lumMod val="75000"/>
                  </a:schemeClr>
                </a:solidFill>
              </a:rPr>
              <a:t>Énergie potentielle, tension induite, condensateur : Electrisation, électrocution</a:t>
            </a:r>
            <a:endParaRPr lang="fr-FR" b="1" kern="0">
              <a:solidFill>
                <a:schemeClr val="accent1">
                  <a:lumMod val="75000"/>
                </a:schemeClr>
              </a:solidFill>
            </a:endParaRPr>
          </a:p>
        </p:txBody>
      </p:sp>
      <p:pic>
        <p:nvPicPr>
          <p:cNvPr id="17" name="Espace réservé du contenu 3">
            <a:extLst>
              <a:ext uri="{FF2B5EF4-FFF2-40B4-BE49-F238E27FC236}">
                <a16:creationId xmlns:a16="http://schemas.microsoft.com/office/drawing/2014/main" id="{6BA5F1A4-FD78-43BB-B24E-DC978FC1D55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856146" y="2635528"/>
            <a:ext cx="2940862" cy="2510571"/>
          </a:xfrm>
          <a:prstGeom prst="rect">
            <a:avLst/>
          </a:prstGeom>
        </p:spPr>
      </p:pic>
      <p:cxnSp>
        <p:nvCxnSpPr>
          <p:cNvPr id="18" name="Connecteur droit avec flèche 17">
            <a:extLst>
              <a:ext uri="{FF2B5EF4-FFF2-40B4-BE49-F238E27FC236}">
                <a16:creationId xmlns:a16="http://schemas.microsoft.com/office/drawing/2014/main" id="{F54C17DC-D49E-474E-87C8-7192DBBA77E9}"/>
              </a:ext>
            </a:extLst>
          </p:cNvPr>
          <p:cNvCxnSpPr>
            <a:cxnSpLocks/>
          </p:cNvCxnSpPr>
          <p:nvPr/>
        </p:nvCxnSpPr>
        <p:spPr>
          <a:xfrm>
            <a:off x="1722173" y="1827571"/>
            <a:ext cx="0" cy="281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BCB2A841-DAE8-464B-85EE-760E98EA532F}"/>
              </a:ext>
            </a:extLst>
          </p:cNvPr>
          <p:cNvCxnSpPr>
            <a:cxnSpLocks/>
          </p:cNvCxnSpPr>
          <p:nvPr/>
        </p:nvCxnSpPr>
        <p:spPr>
          <a:xfrm>
            <a:off x="4122822" y="2017260"/>
            <a:ext cx="0" cy="281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29950C53-2DB6-4ED4-80D7-31329FC813DD}"/>
              </a:ext>
            </a:extLst>
          </p:cNvPr>
          <p:cNvCxnSpPr>
            <a:cxnSpLocks/>
          </p:cNvCxnSpPr>
          <p:nvPr/>
        </p:nvCxnSpPr>
        <p:spPr>
          <a:xfrm>
            <a:off x="7119090" y="1876360"/>
            <a:ext cx="0" cy="281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Espace réservé de la date 13">
            <a:extLst>
              <a:ext uri="{FF2B5EF4-FFF2-40B4-BE49-F238E27FC236}">
                <a16:creationId xmlns:a16="http://schemas.microsoft.com/office/drawing/2014/main" id="{2C4AF91C-992A-4A3C-A1E5-0006B3C6C051}"/>
              </a:ext>
            </a:extLst>
          </p:cNvPr>
          <p:cNvSpPr>
            <a:spLocks noGrp="1"/>
          </p:cNvSpPr>
          <p:nvPr>
            <p:ph type="dt" sz="half" idx="10"/>
          </p:nvPr>
        </p:nvSpPr>
        <p:spPr>
          <a:xfrm>
            <a:off x="104974" y="6419596"/>
            <a:ext cx="2472271" cy="365125"/>
          </a:xfrm>
        </p:spPr>
        <p:txBody>
          <a:bodyPr/>
          <a:lstStyle/>
          <a:p>
            <a:fld id="{7C98B006-FFBE-4625-BA61-3F2E553EDB28}" type="datetime1">
              <a:rPr lang="fr-FR" smtClean="0"/>
              <a:t>27/03/2024</a:t>
            </a:fld>
            <a:endParaRPr lang="fr-FR"/>
          </a:p>
        </p:txBody>
      </p:sp>
      <p:sp>
        <p:nvSpPr>
          <p:cNvPr id="15" name="Espace réservé du numéro de diapositive 14">
            <a:extLst>
              <a:ext uri="{FF2B5EF4-FFF2-40B4-BE49-F238E27FC236}">
                <a16:creationId xmlns:a16="http://schemas.microsoft.com/office/drawing/2014/main" id="{EB55209B-5211-4DB7-81B8-2894DD348132}"/>
              </a:ext>
            </a:extLst>
          </p:cNvPr>
          <p:cNvSpPr>
            <a:spLocks noGrp="1"/>
          </p:cNvSpPr>
          <p:nvPr>
            <p:ph type="sldNum" sz="quarter" idx="12"/>
          </p:nvPr>
        </p:nvSpPr>
        <p:spPr/>
        <p:txBody>
          <a:bodyPr/>
          <a:lstStyle/>
          <a:p>
            <a:fld id="{3746BD9C-EB79-4C44-A661-EB129AA754D7}" type="slidenum">
              <a:rPr lang="fr-FR" smtClean="0"/>
              <a:t>78</a:t>
            </a:fld>
            <a:endParaRPr lang="fr-FR"/>
          </a:p>
        </p:txBody>
      </p:sp>
      <p:sp>
        <p:nvSpPr>
          <p:cNvPr id="21" name="ZoneTexte 20">
            <a:extLst>
              <a:ext uri="{FF2B5EF4-FFF2-40B4-BE49-F238E27FC236}">
                <a16:creationId xmlns:a16="http://schemas.microsoft.com/office/drawing/2014/main" id="{05C83595-FDA6-43A1-955C-60118FAB6A98}"/>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5510252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FD85C88-44D2-4537-A30B-4702D94120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5652" y="115552"/>
            <a:ext cx="1874947" cy="789139"/>
          </a:xfrm>
          <a:prstGeom prst="rect">
            <a:avLst/>
          </a:prstGeom>
        </p:spPr>
      </p:pic>
      <p:sp>
        <p:nvSpPr>
          <p:cNvPr id="3" name="ZoneTexte 2">
            <a:extLst>
              <a:ext uri="{FF2B5EF4-FFF2-40B4-BE49-F238E27FC236}">
                <a16:creationId xmlns:a16="http://schemas.microsoft.com/office/drawing/2014/main" id="{6F0314DD-104E-4A8A-8D4C-BD34B546B2C0}"/>
              </a:ext>
            </a:extLst>
          </p:cNvPr>
          <p:cNvSpPr txBox="1"/>
          <p:nvPr/>
        </p:nvSpPr>
        <p:spPr>
          <a:xfrm>
            <a:off x="1990621"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4" name="ZoneTexte 3">
            <a:extLst>
              <a:ext uri="{FF2B5EF4-FFF2-40B4-BE49-F238E27FC236}">
                <a16:creationId xmlns:a16="http://schemas.microsoft.com/office/drawing/2014/main" id="{C652AA4B-E03D-4FDA-B273-8395D5F9ED5F}"/>
              </a:ext>
            </a:extLst>
          </p:cNvPr>
          <p:cNvSpPr txBox="1"/>
          <p:nvPr/>
        </p:nvSpPr>
        <p:spPr>
          <a:xfrm>
            <a:off x="354622" y="248511"/>
            <a:ext cx="9098966" cy="523220"/>
          </a:xfrm>
          <a:prstGeom prst="rect">
            <a:avLst/>
          </a:prstGeom>
          <a:noFill/>
        </p:spPr>
        <p:txBody>
          <a:bodyPr wrap="none" rtlCol="0">
            <a:spAutoFit/>
          </a:bodyPr>
          <a:lstStyle/>
          <a:p>
            <a:r>
              <a:rPr lang="fr-FR" sz="2800" b="1" kern="0">
                <a:solidFill>
                  <a:srgbClr val="002060"/>
                </a:solidFill>
              </a:rPr>
              <a:t>Dangers /risques de la zone salle des moteurs / électrique :</a:t>
            </a:r>
          </a:p>
        </p:txBody>
      </p:sp>
      <p:sp>
        <p:nvSpPr>
          <p:cNvPr id="5" name="Rectangle 4">
            <a:extLst>
              <a:ext uri="{FF2B5EF4-FFF2-40B4-BE49-F238E27FC236}">
                <a16:creationId xmlns:a16="http://schemas.microsoft.com/office/drawing/2014/main" id="{BB71EF1F-F7EE-4958-8070-3F2E70BA4488}"/>
              </a:ext>
            </a:extLst>
          </p:cNvPr>
          <p:cNvSpPr/>
          <p:nvPr/>
        </p:nvSpPr>
        <p:spPr>
          <a:xfrm>
            <a:off x="764353" y="954538"/>
            <a:ext cx="2644993" cy="9124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8B9A847-5BA9-4420-B68D-9E8DF52844E7}"/>
              </a:ext>
            </a:extLst>
          </p:cNvPr>
          <p:cNvSpPr txBox="1"/>
          <p:nvPr/>
        </p:nvSpPr>
        <p:spPr>
          <a:xfrm>
            <a:off x="716158" y="972313"/>
            <a:ext cx="2766238" cy="923330"/>
          </a:xfrm>
          <a:prstGeom prst="rect">
            <a:avLst/>
          </a:prstGeom>
          <a:noFill/>
        </p:spPr>
        <p:txBody>
          <a:bodyPr wrap="square" rtlCol="0">
            <a:spAutoFit/>
          </a:bodyPr>
          <a:lstStyle/>
          <a:p>
            <a:r>
              <a:rPr lang="fr-FR">
                <a:solidFill>
                  <a:schemeClr val="accent1">
                    <a:lumMod val="75000"/>
                  </a:schemeClr>
                </a:solidFill>
              </a:rPr>
              <a:t>Consignation / déconsignation : Electrisation, électrocution</a:t>
            </a:r>
            <a:endParaRPr lang="fr-FR" b="1" kern="0">
              <a:solidFill>
                <a:schemeClr val="accent1">
                  <a:lumMod val="75000"/>
                </a:schemeClr>
              </a:solidFill>
            </a:endParaRPr>
          </a:p>
        </p:txBody>
      </p:sp>
      <p:sp>
        <p:nvSpPr>
          <p:cNvPr id="7" name="Rectangle 6">
            <a:extLst>
              <a:ext uri="{FF2B5EF4-FFF2-40B4-BE49-F238E27FC236}">
                <a16:creationId xmlns:a16="http://schemas.microsoft.com/office/drawing/2014/main" id="{988B7936-2BBB-4803-AC71-0EF354F24750}"/>
              </a:ext>
            </a:extLst>
          </p:cNvPr>
          <p:cNvSpPr/>
          <p:nvPr/>
        </p:nvSpPr>
        <p:spPr>
          <a:xfrm>
            <a:off x="3987514" y="1108414"/>
            <a:ext cx="2469614" cy="6463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B22662ED-DE02-486D-86B4-5CF23F1E45FD}"/>
              </a:ext>
            </a:extLst>
          </p:cNvPr>
          <p:cNvSpPr txBox="1"/>
          <p:nvPr/>
        </p:nvSpPr>
        <p:spPr>
          <a:xfrm>
            <a:off x="3973478" y="1108414"/>
            <a:ext cx="2584886" cy="923330"/>
          </a:xfrm>
          <a:prstGeom prst="rect">
            <a:avLst/>
          </a:prstGeom>
          <a:noFill/>
        </p:spPr>
        <p:txBody>
          <a:bodyPr wrap="square" rtlCol="0">
            <a:spAutoFit/>
          </a:bodyPr>
          <a:lstStyle/>
          <a:p>
            <a:r>
              <a:rPr lang="fr-FR">
                <a:solidFill>
                  <a:schemeClr val="accent1">
                    <a:lumMod val="75000"/>
                  </a:schemeClr>
                </a:solidFill>
              </a:rPr>
              <a:t>Court-circuit: Brûlure oculaire, brûlure cutanée</a:t>
            </a:r>
            <a:endParaRPr lang="fr-FR" b="1" kern="0">
              <a:solidFill>
                <a:schemeClr val="accent1">
                  <a:lumMod val="75000"/>
                </a:schemeClr>
              </a:solidFill>
            </a:endParaRPr>
          </a:p>
        </p:txBody>
      </p:sp>
      <p:pic>
        <p:nvPicPr>
          <p:cNvPr id="10" name="Picture 2">
            <a:extLst>
              <a:ext uri="{FF2B5EF4-FFF2-40B4-BE49-F238E27FC236}">
                <a16:creationId xmlns:a16="http://schemas.microsoft.com/office/drawing/2014/main" id="{914D7C85-A2DA-4165-89CB-38D5858A5FC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24258" y="2052174"/>
            <a:ext cx="2297820" cy="3063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Connecteur droit avec flèche 11">
            <a:extLst>
              <a:ext uri="{FF2B5EF4-FFF2-40B4-BE49-F238E27FC236}">
                <a16:creationId xmlns:a16="http://schemas.microsoft.com/office/drawing/2014/main" id="{386B3A88-A999-4710-96A5-F65442DEB9D5}"/>
              </a:ext>
            </a:extLst>
          </p:cNvPr>
          <p:cNvCxnSpPr>
            <a:cxnSpLocks/>
          </p:cNvCxnSpPr>
          <p:nvPr/>
        </p:nvCxnSpPr>
        <p:spPr>
          <a:xfrm>
            <a:off x="1990621" y="1862505"/>
            <a:ext cx="0" cy="1842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701B021E-F1C6-4025-A4F6-EF2514F812C9}"/>
              </a:ext>
            </a:extLst>
          </p:cNvPr>
          <p:cNvSpPr txBox="1"/>
          <p:nvPr/>
        </p:nvSpPr>
        <p:spPr>
          <a:xfrm>
            <a:off x="583300" y="2036543"/>
            <a:ext cx="3031954" cy="3970318"/>
          </a:xfrm>
          <a:prstGeom prst="rect">
            <a:avLst/>
          </a:prstGeom>
          <a:noFill/>
        </p:spPr>
        <p:txBody>
          <a:bodyPr wrap="square" rtlCol="0">
            <a:spAutoFit/>
          </a:bodyPr>
          <a:lstStyle/>
          <a:p>
            <a:pPr marL="285750" indent="-285750">
              <a:buFontTx/>
              <a:buChar char="-"/>
            </a:pPr>
            <a:r>
              <a:rPr lang="fr-FR"/>
              <a:t>Faire la </a:t>
            </a:r>
            <a:r>
              <a:rPr lang="fr-FR" b="1"/>
              <a:t>V.A.T</a:t>
            </a:r>
            <a:r>
              <a:rPr lang="fr-FR"/>
              <a:t> avant intervention</a:t>
            </a:r>
          </a:p>
          <a:p>
            <a:endParaRPr lang="fr-FR"/>
          </a:p>
          <a:p>
            <a:pPr marL="285750" indent="-285750">
              <a:buFontTx/>
              <a:buChar char="-"/>
            </a:pPr>
            <a:r>
              <a:rPr lang="fr-FR"/>
              <a:t>Mise en place du système codes-barres = vérification du positionnement géographique et vérification de la manœuvre de consignation de l'organe manœuvrable</a:t>
            </a:r>
          </a:p>
          <a:p>
            <a:endParaRPr lang="fr-FR"/>
          </a:p>
          <a:p>
            <a:pPr marL="285750" indent="-285750">
              <a:buFontTx/>
              <a:buChar char="-"/>
            </a:pPr>
            <a:r>
              <a:rPr lang="fr-FR"/>
              <a:t> Instructions de sécurité</a:t>
            </a:r>
          </a:p>
          <a:p>
            <a:endParaRPr lang="fr-FR"/>
          </a:p>
          <a:p>
            <a:pPr marL="285750" indent="-285750">
              <a:buFontTx/>
              <a:buChar char="-"/>
            </a:pPr>
            <a:r>
              <a:rPr lang="fr-FR"/>
              <a:t>Habilitation </a:t>
            </a:r>
          </a:p>
        </p:txBody>
      </p:sp>
      <p:cxnSp>
        <p:nvCxnSpPr>
          <p:cNvPr id="15" name="Connecteur droit avec flèche 14">
            <a:extLst>
              <a:ext uri="{FF2B5EF4-FFF2-40B4-BE49-F238E27FC236}">
                <a16:creationId xmlns:a16="http://schemas.microsoft.com/office/drawing/2014/main" id="{5CC180DD-67B0-4A2B-9A7E-B8F816FADE56}"/>
              </a:ext>
            </a:extLst>
          </p:cNvPr>
          <p:cNvCxnSpPr>
            <a:cxnSpLocks/>
          </p:cNvCxnSpPr>
          <p:nvPr/>
        </p:nvCxnSpPr>
        <p:spPr>
          <a:xfrm>
            <a:off x="5143849" y="1754745"/>
            <a:ext cx="0" cy="140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74362C84-B041-47BC-AF56-6417B9093A53}"/>
              </a:ext>
            </a:extLst>
          </p:cNvPr>
          <p:cNvSpPr txBox="1"/>
          <p:nvPr/>
        </p:nvSpPr>
        <p:spPr>
          <a:xfrm>
            <a:off x="3770142" y="1954635"/>
            <a:ext cx="2904358" cy="3970318"/>
          </a:xfrm>
          <a:prstGeom prst="rect">
            <a:avLst/>
          </a:prstGeom>
          <a:noFill/>
        </p:spPr>
        <p:txBody>
          <a:bodyPr wrap="square" rtlCol="0">
            <a:spAutoFit/>
          </a:bodyPr>
          <a:lstStyle/>
          <a:p>
            <a:pPr marL="285750" indent="-285750">
              <a:buFontTx/>
              <a:buChar char="-"/>
            </a:pPr>
            <a:r>
              <a:rPr lang="fr-FR"/>
              <a:t>Consignation et port des EPI</a:t>
            </a:r>
          </a:p>
          <a:p>
            <a:endParaRPr lang="fr-FR"/>
          </a:p>
          <a:p>
            <a:pPr marL="285750" indent="-285750">
              <a:buFontTx/>
              <a:buChar char="-"/>
            </a:pPr>
            <a:r>
              <a:rPr lang="fr-FR"/>
              <a:t>Faire la V.A.T avant intervention</a:t>
            </a:r>
          </a:p>
          <a:p>
            <a:endParaRPr lang="fr-FR"/>
          </a:p>
          <a:p>
            <a:pPr marL="285750" indent="-285750">
              <a:buFontTx/>
              <a:buChar char="-"/>
            </a:pPr>
            <a:r>
              <a:rPr lang="fr-FR"/>
              <a:t>Formation/ recyclage C18510 et qualification du personnel</a:t>
            </a:r>
          </a:p>
          <a:p>
            <a:endParaRPr lang="fr-FR"/>
          </a:p>
          <a:p>
            <a:pPr marL="285750" indent="-285750">
              <a:buFontTx/>
              <a:buChar char="-"/>
            </a:pPr>
            <a:r>
              <a:rPr lang="fr-FR"/>
              <a:t> Utilisation d'outillage isolé et en bon état</a:t>
            </a:r>
          </a:p>
          <a:p>
            <a:pPr marL="285750" indent="-285750">
              <a:buFontTx/>
              <a:buChar char="-"/>
            </a:pPr>
            <a:endParaRPr lang="fr-FR"/>
          </a:p>
          <a:p>
            <a:pPr marL="285750" indent="-285750">
              <a:buFontTx/>
              <a:buChar char="-"/>
            </a:pPr>
            <a:r>
              <a:rPr lang="fr-FR"/>
              <a:t>Habilitation </a:t>
            </a:r>
          </a:p>
        </p:txBody>
      </p:sp>
      <p:sp>
        <p:nvSpPr>
          <p:cNvPr id="17" name="Rectangle 16">
            <a:extLst>
              <a:ext uri="{FF2B5EF4-FFF2-40B4-BE49-F238E27FC236}">
                <a16:creationId xmlns:a16="http://schemas.microsoft.com/office/drawing/2014/main" id="{BCB39A62-D483-400F-9A01-1162203C4673}"/>
              </a:ext>
            </a:extLst>
          </p:cNvPr>
          <p:cNvSpPr/>
          <p:nvPr/>
        </p:nvSpPr>
        <p:spPr>
          <a:xfrm>
            <a:off x="6797056" y="1108414"/>
            <a:ext cx="2070107" cy="12003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BAB1A3E7-220E-482F-99C8-CACF2CED4BC9}"/>
              </a:ext>
            </a:extLst>
          </p:cNvPr>
          <p:cNvSpPr txBox="1"/>
          <p:nvPr/>
        </p:nvSpPr>
        <p:spPr>
          <a:xfrm>
            <a:off x="6829389" y="1063251"/>
            <a:ext cx="2276466" cy="1200329"/>
          </a:xfrm>
          <a:prstGeom prst="rect">
            <a:avLst/>
          </a:prstGeom>
          <a:noFill/>
        </p:spPr>
        <p:txBody>
          <a:bodyPr wrap="square" rtlCol="0">
            <a:spAutoFit/>
          </a:bodyPr>
          <a:lstStyle/>
          <a:p>
            <a:r>
              <a:rPr lang="fr-FR">
                <a:solidFill>
                  <a:schemeClr val="accent1">
                    <a:lumMod val="75000"/>
                  </a:schemeClr>
                </a:solidFill>
              </a:rPr>
              <a:t>Travaux sur installation isolée et éloignée: Malaise, accident, glissade</a:t>
            </a:r>
            <a:endParaRPr lang="fr-FR" b="1" kern="0">
              <a:solidFill>
                <a:schemeClr val="accent1">
                  <a:lumMod val="75000"/>
                </a:schemeClr>
              </a:solidFill>
            </a:endParaRPr>
          </a:p>
        </p:txBody>
      </p:sp>
      <p:sp>
        <p:nvSpPr>
          <p:cNvPr id="19" name="ZoneTexte 18">
            <a:extLst>
              <a:ext uri="{FF2B5EF4-FFF2-40B4-BE49-F238E27FC236}">
                <a16:creationId xmlns:a16="http://schemas.microsoft.com/office/drawing/2014/main" id="{33FAD3A1-357E-48F9-BC87-27003BA65810}"/>
              </a:ext>
            </a:extLst>
          </p:cNvPr>
          <p:cNvSpPr txBox="1"/>
          <p:nvPr/>
        </p:nvSpPr>
        <p:spPr>
          <a:xfrm>
            <a:off x="6762311" y="2585114"/>
            <a:ext cx="2251569" cy="2585323"/>
          </a:xfrm>
          <a:prstGeom prst="rect">
            <a:avLst/>
          </a:prstGeom>
          <a:noFill/>
        </p:spPr>
        <p:txBody>
          <a:bodyPr wrap="square" rtlCol="0">
            <a:spAutoFit/>
          </a:bodyPr>
          <a:lstStyle/>
          <a:p>
            <a:pPr marL="285750" indent="-285750">
              <a:buFontTx/>
              <a:buChar char="-"/>
            </a:pPr>
            <a:r>
              <a:rPr lang="fr-FR"/>
              <a:t>Intervention en binôme si possible</a:t>
            </a:r>
          </a:p>
          <a:p>
            <a:endParaRPr lang="fr-FR"/>
          </a:p>
          <a:p>
            <a:pPr marL="285750" indent="-285750">
              <a:buFontTx/>
              <a:buChar char="-"/>
            </a:pPr>
            <a:r>
              <a:rPr lang="fr-FR"/>
              <a:t> Utilisation de moyen de communication portable (T/W) </a:t>
            </a:r>
          </a:p>
          <a:p>
            <a:pPr marL="285750" indent="-285750">
              <a:buFontTx/>
              <a:buChar char="-"/>
            </a:pPr>
            <a:endParaRPr lang="fr-FR"/>
          </a:p>
          <a:p>
            <a:pPr marL="285750" indent="-285750">
              <a:buFontTx/>
              <a:buChar char="-"/>
            </a:pPr>
            <a:r>
              <a:rPr lang="fr-FR"/>
              <a:t>Habilitation </a:t>
            </a:r>
          </a:p>
        </p:txBody>
      </p:sp>
      <p:cxnSp>
        <p:nvCxnSpPr>
          <p:cNvPr id="20" name="Connecteur droit avec flèche 19">
            <a:extLst>
              <a:ext uri="{FF2B5EF4-FFF2-40B4-BE49-F238E27FC236}">
                <a16:creationId xmlns:a16="http://schemas.microsoft.com/office/drawing/2014/main" id="{75FDDFDF-0B03-46E0-BBB6-698F45902E60}"/>
              </a:ext>
            </a:extLst>
          </p:cNvPr>
          <p:cNvCxnSpPr>
            <a:cxnSpLocks/>
          </p:cNvCxnSpPr>
          <p:nvPr/>
        </p:nvCxnSpPr>
        <p:spPr>
          <a:xfrm>
            <a:off x="7832109" y="2308743"/>
            <a:ext cx="0" cy="199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e la date 12">
            <a:extLst>
              <a:ext uri="{FF2B5EF4-FFF2-40B4-BE49-F238E27FC236}">
                <a16:creationId xmlns:a16="http://schemas.microsoft.com/office/drawing/2014/main" id="{A45A7807-1735-4B3E-A8FF-F8A156B938D0}"/>
              </a:ext>
            </a:extLst>
          </p:cNvPr>
          <p:cNvSpPr>
            <a:spLocks noGrp="1"/>
          </p:cNvSpPr>
          <p:nvPr>
            <p:ph type="dt" sz="half" idx="10"/>
          </p:nvPr>
        </p:nvSpPr>
        <p:spPr>
          <a:xfrm>
            <a:off x="115147" y="6411514"/>
            <a:ext cx="2472271" cy="365125"/>
          </a:xfrm>
        </p:spPr>
        <p:txBody>
          <a:bodyPr/>
          <a:lstStyle/>
          <a:p>
            <a:fld id="{1EC9DBC7-666C-4CF0-B35C-45B5EF288B51}" type="datetime1">
              <a:rPr lang="fr-FR" smtClean="0"/>
              <a:t>27/03/2024</a:t>
            </a:fld>
            <a:endParaRPr lang="fr-FR"/>
          </a:p>
        </p:txBody>
      </p:sp>
      <p:sp>
        <p:nvSpPr>
          <p:cNvPr id="21" name="Espace réservé du numéro de diapositive 20">
            <a:extLst>
              <a:ext uri="{FF2B5EF4-FFF2-40B4-BE49-F238E27FC236}">
                <a16:creationId xmlns:a16="http://schemas.microsoft.com/office/drawing/2014/main" id="{0805800C-5A49-47B0-9A13-AFBFFBDD6F63}"/>
              </a:ext>
            </a:extLst>
          </p:cNvPr>
          <p:cNvSpPr>
            <a:spLocks noGrp="1"/>
          </p:cNvSpPr>
          <p:nvPr>
            <p:ph type="sldNum" sz="quarter" idx="12"/>
          </p:nvPr>
        </p:nvSpPr>
        <p:spPr/>
        <p:txBody>
          <a:bodyPr/>
          <a:lstStyle/>
          <a:p>
            <a:fld id="{3746BD9C-EB79-4C44-A661-EB129AA754D7}" type="slidenum">
              <a:rPr lang="fr-FR" smtClean="0"/>
              <a:t>79</a:t>
            </a:fld>
            <a:endParaRPr lang="fr-FR"/>
          </a:p>
        </p:txBody>
      </p:sp>
      <p:sp>
        <p:nvSpPr>
          <p:cNvPr id="22" name="ZoneTexte 21">
            <a:extLst>
              <a:ext uri="{FF2B5EF4-FFF2-40B4-BE49-F238E27FC236}">
                <a16:creationId xmlns:a16="http://schemas.microsoft.com/office/drawing/2014/main" id="{0A8EF242-2881-4F24-954B-DEFDE624BEDA}"/>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4293843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0AFE9F-8606-42E1-B781-2E756487AB2B}"/>
              </a:ext>
            </a:extLst>
          </p:cNvPr>
          <p:cNvSpPr>
            <a:spLocks noGrp="1"/>
          </p:cNvSpPr>
          <p:nvPr>
            <p:ph type="ctrTitle"/>
          </p:nvPr>
        </p:nvSpPr>
        <p:spPr/>
        <p:txBody>
          <a:bodyPr>
            <a:normAutofit/>
          </a:bodyPr>
          <a:lstStyle/>
          <a:p>
            <a:pPr algn="ctr"/>
            <a:r>
              <a:rPr lang="fr-FR" sz="7000">
                <a:solidFill>
                  <a:srgbClr val="002060"/>
                </a:solidFill>
                <a:latin typeface="Trebuchet MS" pitchFamily="34" charset="0"/>
                <a:cs typeface="Arial" charset="0"/>
              </a:rPr>
              <a:t>Les moyens de secours</a:t>
            </a:r>
            <a:br>
              <a:rPr lang="fr-FR" sz="7000">
                <a:solidFill>
                  <a:srgbClr val="002060"/>
                </a:solidFill>
                <a:latin typeface="Trebuchet MS" pitchFamily="34" charset="0"/>
                <a:cs typeface="Arial" charset="0"/>
              </a:rPr>
            </a:br>
            <a:br>
              <a:rPr lang="fr-FR" sz="7000">
                <a:solidFill>
                  <a:srgbClr val="EB690B"/>
                </a:solidFill>
                <a:latin typeface="Trebuchet MS" pitchFamily="34" charset="0"/>
                <a:cs typeface="Arial" charset="0"/>
              </a:rPr>
            </a:br>
            <a:r>
              <a:rPr lang="fr-FR" sz="3300">
                <a:solidFill>
                  <a:srgbClr val="EB690B"/>
                </a:solidFill>
                <a:latin typeface="Trebuchet MS" pitchFamily="34" charset="0"/>
                <a:cs typeface="Arial" charset="0"/>
              </a:rPr>
              <a:t>A utiliser pour la protection incendie uniquement</a:t>
            </a:r>
            <a:endParaRPr lang="fr-FR" sz="3300"/>
          </a:p>
        </p:txBody>
      </p:sp>
      <p:pic>
        <p:nvPicPr>
          <p:cNvPr id="5" name="Image 4">
            <a:extLst>
              <a:ext uri="{FF2B5EF4-FFF2-40B4-BE49-F238E27FC236}">
                <a16:creationId xmlns:a16="http://schemas.microsoft.com/office/drawing/2014/main" id="{E2A162A3-640B-418B-96F0-4D2A74E4BE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6853" y="125451"/>
            <a:ext cx="3010320" cy="1267002"/>
          </a:xfrm>
          <a:prstGeom prst="rect">
            <a:avLst/>
          </a:prstGeom>
        </p:spPr>
      </p:pic>
      <p:sp>
        <p:nvSpPr>
          <p:cNvPr id="6" name="ZoneTexte 5">
            <a:extLst>
              <a:ext uri="{FF2B5EF4-FFF2-40B4-BE49-F238E27FC236}">
                <a16:creationId xmlns:a16="http://schemas.microsoft.com/office/drawing/2014/main" id="{5D8F7DC5-8617-48E2-9B0B-CFF42EFE534B}"/>
              </a:ext>
            </a:extLst>
          </p:cNvPr>
          <p:cNvSpPr txBox="1"/>
          <p:nvPr/>
        </p:nvSpPr>
        <p:spPr>
          <a:xfrm>
            <a:off x="2035275" y="6387587"/>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52C19C02-0B32-4601-84A4-D785765FC9CA}"/>
              </a:ext>
            </a:extLst>
          </p:cNvPr>
          <p:cNvSpPr>
            <a:spLocks noGrp="1"/>
          </p:cNvSpPr>
          <p:nvPr>
            <p:ph type="dt" sz="half" idx="10"/>
          </p:nvPr>
        </p:nvSpPr>
        <p:spPr>
          <a:xfrm>
            <a:off x="165947" y="6459785"/>
            <a:ext cx="2472271" cy="365125"/>
          </a:xfrm>
        </p:spPr>
        <p:txBody>
          <a:bodyPr/>
          <a:lstStyle/>
          <a:p>
            <a:fld id="{D01BEDAF-FD1F-438C-B2DB-6F7C94A0A230}"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8DDD0A73-8C69-4824-A400-6395BFE7BE37}"/>
              </a:ext>
            </a:extLst>
          </p:cNvPr>
          <p:cNvSpPr>
            <a:spLocks noGrp="1"/>
          </p:cNvSpPr>
          <p:nvPr>
            <p:ph type="sldNum" sz="quarter" idx="12"/>
          </p:nvPr>
        </p:nvSpPr>
        <p:spPr/>
        <p:txBody>
          <a:bodyPr/>
          <a:lstStyle/>
          <a:p>
            <a:fld id="{3746BD9C-EB79-4C44-A661-EB129AA754D7}" type="slidenum">
              <a:rPr lang="fr-FR" smtClean="0"/>
              <a:t>80</a:t>
            </a:fld>
            <a:endParaRPr lang="fr-FR"/>
          </a:p>
        </p:txBody>
      </p:sp>
      <p:sp>
        <p:nvSpPr>
          <p:cNvPr id="9" name="ZoneTexte 8">
            <a:extLst>
              <a:ext uri="{FF2B5EF4-FFF2-40B4-BE49-F238E27FC236}">
                <a16:creationId xmlns:a16="http://schemas.microsoft.com/office/drawing/2014/main" id="{4263AD42-48A1-4409-AC68-CEC5D1459F62}"/>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4737579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1CA2C9-27DE-497D-A891-C5F89024F6CC}"/>
              </a:ext>
            </a:extLst>
          </p:cNvPr>
          <p:cNvSpPr/>
          <p:nvPr/>
        </p:nvSpPr>
        <p:spPr>
          <a:xfrm>
            <a:off x="0" y="213940"/>
            <a:ext cx="12192000" cy="523220"/>
          </a:xfrm>
          <a:prstGeom prst="rect">
            <a:avLst/>
          </a:prstGeom>
        </p:spPr>
        <p:txBody>
          <a:bodyPr wrap="square">
            <a:spAutoFit/>
          </a:bodyPr>
          <a:lstStyle/>
          <a:p>
            <a:pPr algn="ctr"/>
            <a:r>
              <a:rPr lang="fr-FR" sz="2800" b="1">
                <a:solidFill>
                  <a:srgbClr val="002060"/>
                </a:solidFill>
              </a:rPr>
              <a:t>Implantation du Matériel de 1ère Intervention dans la Halle </a:t>
            </a:r>
          </a:p>
        </p:txBody>
      </p:sp>
      <p:pic>
        <p:nvPicPr>
          <p:cNvPr id="4" name="Image 3">
            <a:extLst>
              <a:ext uri="{FF2B5EF4-FFF2-40B4-BE49-F238E27FC236}">
                <a16:creationId xmlns:a16="http://schemas.microsoft.com/office/drawing/2014/main" id="{4A975523-8EDE-477A-8161-03A592B20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8295" y="870575"/>
            <a:ext cx="9302620" cy="5201376"/>
          </a:xfrm>
          <a:prstGeom prst="rect">
            <a:avLst/>
          </a:prstGeom>
        </p:spPr>
      </p:pic>
      <p:pic>
        <p:nvPicPr>
          <p:cNvPr id="6" name="Image 5">
            <a:extLst>
              <a:ext uri="{FF2B5EF4-FFF2-40B4-BE49-F238E27FC236}">
                <a16:creationId xmlns:a16="http://schemas.microsoft.com/office/drawing/2014/main" id="{175377A5-5618-4EEE-907F-6A44A8B804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2395" y="80525"/>
            <a:ext cx="1366249" cy="575035"/>
          </a:xfrm>
          <a:prstGeom prst="rect">
            <a:avLst/>
          </a:prstGeom>
        </p:spPr>
      </p:pic>
      <p:sp>
        <p:nvSpPr>
          <p:cNvPr id="7" name="ZoneTexte 6">
            <a:extLst>
              <a:ext uri="{FF2B5EF4-FFF2-40B4-BE49-F238E27FC236}">
                <a16:creationId xmlns:a16="http://schemas.microsoft.com/office/drawing/2014/main" id="{AECB2E85-768E-4040-9229-ABB44039E62D}"/>
              </a:ext>
            </a:extLst>
          </p:cNvPr>
          <p:cNvSpPr txBox="1"/>
          <p:nvPr/>
        </p:nvSpPr>
        <p:spPr>
          <a:xfrm>
            <a:off x="21030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1530C13C-66F7-447F-BC0A-3B22D82D3BD8}"/>
              </a:ext>
            </a:extLst>
          </p:cNvPr>
          <p:cNvSpPr>
            <a:spLocks noGrp="1"/>
          </p:cNvSpPr>
          <p:nvPr>
            <p:ph type="dt" sz="half" idx="10"/>
          </p:nvPr>
        </p:nvSpPr>
        <p:spPr>
          <a:xfrm>
            <a:off x="140547" y="6459785"/>
            <a:ext cx="2472271" cy="365125"/>
          </a:xfrm>
        </p:spPr>
        <p:txBody>
          <a:bodyPr/>
          <a:lstStyle/>
          <a:p>
            <a:fld id="{7B78B08B-A170-48EF-92B9-76188818D3B5}"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E1709885-4DD8-4283-8168-5D7D4B634CA4}"/>
              </a:ext>
            </a:extLst>
          </p:cNvPr>
          <p:cNvSpPr>
            <a:spLocks noGrp="1"/>
          </p:cNvSpPr>
          <p:nvPr>
            <p:ph type="sldNum" sz="quarter" idx="12"/>
          </p:nvPr>
        </p:nvSpPr>
        <p:spPr/>
        <p:txBody>
          <a:bodyPr/>
          <a:lstStyle/>
          <a:p>
            <a:fld id="{3746BD9C-EB79-4C44-A661-EB129AA754D7}" type="slidenum">
              <a:rPr lang="fr-FR" smtClean="0"/>
              <a:t>81</a:t>
            </a:fld>
            <a:endParaRPr lang="fr-FR"/>
          </a:p>
        </p:txBody>
      </p:sp>
      <p:sp>
        <p:nvSpPr>
          <p:cNvPr id="10" name="ZoneTexte 9">
            <a:extLst>
              <a:ext uri="{FF2B5EF4-FFF2-40B4-BE49-F238E27FC236}">
                <a16:creationId xmlns:a16="http://schemas.microsoft.com/office/drawing/2014/main" id="{76B7742C-D696-423A-8A7D-E77762588D1E}"/>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14879922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0F85F7-BBC8-440A-A85F-2E35978EE4B1}"/>
              </a:ext>
            </a:extLst>
          </p:cNvPr>
          <p:cNvSpPr/>
          <p:nvPr/>
        </p:nvSpPr>
        <p:spPr>
          <a:xfrm>
            <a:off x="-127516" y="191540"/>
            <a:ext cx="11277599" cy="523220"/>
          </a:xfrm>
          <a:prstGeom prst="rect">
            <a:avLst/>
          </a:prstGeom>
        </p:spPr>
        <p:txBody>
          <a:bodyPr wrap="square">
            <a:spAutoFit/>
          </a:bodyPr>
          <a:lstStyle/>
          <a:p>
            <a:pPr algn="ctr"/>
            <a:r>
              <a:rPr lang="fr-FR" sz="2800" b="1">
                <a:solidFill>
                  <a:srgbClr val="002060"/>
                </a:solidFill>
              </a:rPr>
              <a:t>Implantation du Matériel de 1ère Intervention dans la Salle des moteurs </a:t>
            </a:r>
          </a:p>
        </p:txBody>
      </p:sp>
      <p:pic>
        <p:nvPicPr>
          <p:cNvPr id="6" name="Image 5">
            <a:extLst>
              <a:ext uri="{FF2B5EF4-FFF2-40B4-BE49-F238E27FC236}">
                <a16:creationId xmlns:a16="http://schemas.microsoft.com/office/drawing/2014/main" id="{B3608B3B-A5BB-4504-923B-5FC8E71A44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1496" y="158793"/>
            <a:ext cx="1181493" cy="497274"/>
          </a:xfrm>
          <a:prstGeom prst="rect">
            <a:avLst/>
          </a:prstGeom>
        </p:spPr>
      </p:pic>
      <p:sp>
        <p:nvSpPr>
          <p:cNvPr id="7" name="ZoneTexte 6">
            <a:extLst>
              <a:ext uri="{FF2B5EF4-FFF2-40B4-BE49-F238E27FC236}">
                <a16:creationId xmlns:a16="http://schemas.microsoft.com/office/drawing/2014/main" id="{DF138D9A-5FE3-4D31-B4E6-CF47F53D6364}"/>
              </a:ext>
            </a:extLst>
          </p:cNvPr>
          <p:cNvSpPr txBox="1"/>
          <p:nvPr/>
        </p:nvSpPr>
        <p:spPr>
          <a:xfrm>
            <a:off x="19590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ACA55577-CABC-4C0A-A087-474AA8BBC0C0}"/>
              </a:ext>
            </a:extLst>
          </p:cNvPr>
          <p:cNvSpPr>
            <a:spLocks noGrp="1"/>
          </p:cNvSpPr>
          <p:nvPr>
            <p:ph type="dt" sz="half" idx="10"/>
          </p:nvPr>
        </p:nvSpPr>
        <p:spPr>
          <a:xfrm>
            <a:off x="157480" y="6459784"/>
            <a:ext cx="2472271" cy="365125"/>
          </a:xfrm>
        </p:spPr>
        <p:txBody>
          <a:bodyPr/>
          <a:lstStyle/>
          <a:p>
            <a:fld id="{CDB2B1D2-5CC4-4B10-B761-60D6703A98DB}"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FB371EE7-0FB6-4FB2-8124-5D9323A3FA72}"/>
              </a:ext>
            </a:extLst>
          </p:cNvPr>
          <p:cNvSpPr>
            <a:spLocks noGrp="1"/>
          </p:cNvSpPr>
          <p:nvPr>
            <p:ph type="sldNum" sz="quarter" idx="12"/>
          </p:nvPr>
        </p:nvSpPr>
        <p:spPr/>
        <p:txBody>
          <a:bodyPr/>
          <a:lstStyle/>
          <a:p>
            <a:fld id="{3746BD9C-EB79-4C44-A661-EB129AA754D7}" type="slidenum">
              <a:rPr lang="fr-FR" smtClean="0"/>
              <a:t>82</a:t>
            </a:fld>
            <a:endParaRPr lang="fr-FR"/>
          </a:p>
        </p:txBody>
      </p:sp>
      <p:sp>
        <p:nvSpPr>
          <p:cNvPr id="10" name="ZoneTexte 9">
            <a:extLst>
              <a:ext uri="{FF2B5EF4-FFF2-40B4-BE49-F238E27FC236}">
                <a16:creationId xmlns:a16="http://schemas.microsoft.com/office/drawing/2014/main" id="{8300E01E-10A6-47F6-956D-1198C49E9707}"/>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pic>
        <p:nvPicPr>
          <p:cNvPr id="3" name="Image 4" descr="Une image contenant diagramme, schématique&#10;&#10;Description générée automatiquement">
            <a:extLst>
              <a:ext uri="{FF2B5EF4-FFF2-40B4-BE49-F238E27FC236}">
                <a16:creationId xmlns:a16="http://schemas.microsoft.com/office/drawing/2014/main" id="{785E1E17-E1F0-BFC4-8530-1B0FA344CDC2}"/>
              </a:ext>
            </a:extLst>
          </p:cNvPr>
          <p:cNvPicPr>
            <a:picLocks noChangeAspect="1"/>
          </p:cNvPicPr>
          <p:nvPr/>
        </p:nvPicPr>
        <p:blipFill>
          <a:blip r:embed="rId3"/>
          <a:stretch>
            <a:fillRect/>
          </a:stretch>
        </p:blipFill>
        <p:spPr>
          <a:xfrm>
            <a:off x="801129" y="762275"/>
            <a:ext cx="10013091" cy="5333451"/>
          </a:xfrm>
          <a:prstGeom prst="rect">
            <a:avLst/>
          </a:prstGeom>
        </p:spPr>
      </p:pic>
    </p:spTree>
    <p:extLst>
      <p:ext uri="{BB962C8B-B14F-4D97-AF65-F5344CB8AC3E}">
        <p14:creationId xmlns:p14="http://schemas.microsoft.com/office/powerpoint/2010/main" val="24173700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0F85F7-BBC8-440A-A85F-2E35978EE4B1}"/>
              </a:ext>
            </a:extLst>
          </p:cNvPr>
          <p:cNvSpPr/>
          <p:nvPr/>
        </p:nvSpPr>
        <p:spPr>
          <a:xfrm>
            <a:off x="-127516" y="191540"/>
            <a:ext cx="11277599" cy="523220"/>
          </a:xfrm>
          <a:prstGeom prst="rect">
            <a:avLst/>
          </a:prstGeom>
        </p:spPr>
        <p:txBody>
          <a:bodyPr wrap="square">
            <a:spAutoFit/>
          </a:bodyPr>
          <a:lstStyle/>
          <a:p>
            <a:pPr algn="ctr"/>
            <a:r>
              <a:rPr lang="fr-FR" sz="2800" b="1">
                <a:solidFill>
                  <a:srgbClr val="002060"/>
                </a:solidFill>
              </a:rPr>
              <a:t>Implantation du Matériel de 1ère Intervention dans la Salle des moteurs </a:t>
            </a:r>
          </a:p>
        </p:txBody>
      </p:sp>
      <p:pic>
        <p:nvPicPr>
          <p:cNvPr id="6" name="Image 5">
            <a:extLst>
              <a:ext uri="{FF2B5EF4-FFF2-40B4-BE49-F238E27FC236}">
                <a16:creationId xmlns:a16="http://schemas.microsoft.com/office/drawing/2014/main" id="{B3608B3B-A5BB-4504-923B-5FC8E71A44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1496" y="158793"/>
            <a:ext cx="1181493" cy="497274"/>
          </a:xfrm>
          <a:prstGeom prst="rect">
            <a:avLst/>
          </a:prstGeom>
        </p:spPr>
      </p:pic>
      <p:sp>
        <p:nvSpPr>
          <p:cNvPr id="7" name="ZoneTexte 6">
            <a:extLst>
              <a:ext uri="{FF2B5EF4-FFF2-40B4-BE49-F238E27FC236}">
                <a16:creationId xmlns:a16="http://schemas.microsoft.com/office/drawing/2014/main" id="{DF138D9A-5FE3-4D31-B4E6-CF47F53D6364}"/>
              </a:ext>
            </a:extLst>
          </p:cNvPr>
          <p:cNvSpPr txBox="1"/>
          <p:nvPr/>
        </p:nvSpPr>
        <p:spPr>
          <a:xfrm>
            <a:off x="1959075" y="636324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ACA55577-CABC-4C0A-A087-474AA8BBC0C0}"/>
              </a:ext>
            </a:extLst>
          </p:cNvPr>
          <p:cNvSpPr>
            <a:spLocks noGrp="1"/>
          </p:cNvSpPr>
          <p:nvPr>
            <p:ph type="dt" sz="half" idx="10"/>
          </p:nvPr>
        </p:nvSpPr>
        <p:spPr>
          <a:xfrm>
            <a:off x="157480" y="6459784"/>
            <a:ext cx="2472271" cy="365125"/>
          </a:xfrm>
        </p:spPr>
        <p:txBody>
          <a:bodyPr/>
          <a:lstStyle/>
          <a:p>
            <a:fld id="{CDB2B1D2-5CC4-4B10-B761-60D6703A98DB}"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FB371EE7-0FB6-4FB2-8124-5D9323A3FA72}"/>
              </a:ext>
            </a:extLst>
          </p:cNvPr>
          <p:cNvSpPr>
            <a:spLocks noGrp="1"/>
          </p:cNvSpPr>
          <p:nvPr>
            <p:ph type="sldNum" sz="quarter" idx="12"/>
          </p:nvPr>
        </p:nvSpPr>
        <p:spPr/>
        <p:txBody>
          <a:bodyPr/>
          <a:lstStyle/>
          <a:p>
            <a:fld id="{3746BD9C-EB79-4C44-A661-EB129AA754D7}" type="slidenum">
              <a:rPr lang="fr-FR" smtClean="0"/>
              <a:t>83</a:t>
            </a:fld>
            <a:endParaRPr lang="fr-FR"/>
          </a:p>
        </p:txBody>
      </p:sp>
      <p:sp>
        <p:nvSpPr>
          <p:cNvPr id="10" name="ZoneTexte 9">
            <a:extLst>
              <a:ext uri="{FF2B5EF4-FFF2-40B4-BE49-F238E27FC236}">
                <a16:creationId xmlns:a16="http://schemas.microsoft.com/office/drawing/2014/main" id="{8300E01E-10A6-47F6-956D-1198C49E9707}"/>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pic>
        <p:nvPicPr>
          <p:cNvPr id="4" name="Image 4" descr="Une image contenant diagramme&#10;&#10;Description générée automatiquement">
            <a:extLst>
              <a:ext uri="{FF2B5EF4-FFF2-40B4-BE49-F238E27FC236}">
                <a16:creationId xmlns:a16="http://schemas.microsoft.com/office/drawing/2014/main" id="{D38A0382-A240-D146-11AF-70820D1BA491}"/>
              </a:ext>
            </a:extLst>
          </p:cNvPr>
          <p:cNvPicPr>
            <a:picLocks noChangeAspect="1"/>
          </p:cNvPicPr>
          <p:nvPr/>
        </p:nvPicPr>
        <p:blipFill>
          <a:blip r:embed="rId3"/>
          <a:stretch>
            <a:fillRect/>
          </a:stretch>
        </p:blipFill>
        <p:spPr>
          <a:xfrm>
            <a:off x="749643" y="756851"/>
            <a:ext cx="10404388" cy="5261918"/>
          </a:xfrm>
          <a:prstGeom prst="rect">
            <a:avLst/>
          </a:prstGeom>
        </p:spPr>
      </p:pic>
    </p:spTree>
    <p:extLst>
      <p:ext uri="{BB962C8B-B14F-4D97-AF65-F5344CB8AC3E}">
        <p14:creationId xmlns:p14="http://schemas.microsoft.com/office/powerpoint/2010/main" val="26761034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135A3F-CF26-4784-A108-05AA8AAB4F6E}"/>
              </a:ext>
            </a:extLst>
          </p:cNvPr>
          <p:cNvSpPr/>
          <p:nvPr/>
        </p:nvSpPr>
        <p:spPr>
          <a:xfrm>
            <a:off x="189780" y="205314"/>
            <a:ext cx="10803147" cy="523220"/>
          </a:xfrm>
          <a:prstGeom prst="rect">
            <a:avLst/>
          </a:prstGeom>
        </p:spPr>
        <p:txBody>
          <a:bodyPr wrap="square">
            <a:spAutoFit/>
          </a:bodyPr>
          <a:lstStyle/>
          <a:p>
            <a:pPr algn="ctr"/>
            <a:r>
              <a:rPr lang="fr-FR" sz="2800" b="1">
                <a:solidFill>
                  <a:srgbClr val="002060"/>
                </a:solidFill>
              </a:rPr>
              <a:t>Implantation du Matériel de 1ère Intervention aux Bobineuses Niveau 0 </a:t>
            </a:r>
          </a:p>
        </p:txBody>
      </p:sp>
      <p:pic>
        <p:nvPicPr>
          <p:cNvPr id="4" name="Image 3">
            <a:extLst>
              <a:ext uri="{FF2B5EF4-FFF2-40B4-BE49-F238E27FC236}">
                <a16:creationId xmlns:a16="http://schemas.microsoft.com/office/drawing/2014/main" id="{1EC333CE-CFF3-440C-8599-52F9383E0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014" y="828312"/>
            <a:ext cx="9697672" cy="5201376"/>
          </a:xfrm>
          <a:prstGeom prst="rect">
            <a:avLst/>
          </a:prstGeom>
        </p:spPr>
      </p:pic>
      <p:pic>
        <p:nvPicPr>
          <p:cNvPr id="6" name="Image 5">
            <a:extLst>
              <a:ext uri="{FF2B5EF4-FFF2-40B4-BE49-F238E27FC236}">
                <a16:creationId xmlns:a16="http://schemas.microsoft.com/office/drawing/2014/main" id="{0F09EF73-7B46-44DE-B921-3FD8C1327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2927" y="205314"/>
            <a:ext cx="1120506" cy="471605"/>
          </a:xfrm>
          <a:prstGeom prst="rect">
            <a:avLst/>
          </a:prstGeom>
        </p:spPr>
      </p:pic>
      <p:sp>
        <p:nvSpPr>
          <p:cNvPr id="7" name="ZoneTexte 6">
            <a:extLst>
              <a:ext uri="{FF2B5EF4-FFF2-40B4-BE49-F238E27FC236}">
                <a16:creationId xmlns:a16="http://schemas.microsoft.com/office/drawing/2014/main" id="{615E2567-7081-4069-9A85-349A14FB361F}"/>
              </a:ext>
            </a:extLst>
          </p:cNvPr>
          <p:cNvSpPr txBox="1"/>
          <p:nvPr/>
        </p:nvSpPr>
        <p:spPr>
          <a:xfrm>
            <a:off x="1933674"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8C3B6C0C-7AFD-4342-8191-E040BFB50B4E}"/>
              </a:ext>
            </a:extLst>
          </p:cNvPr>
          <p:cNvSpPr>
            <a:spLocks noGrp="1"/>
          </p:cNvSpPr>
          <p:nvPr>
            <p:ph type="dt" sz="half" idx="10"/>
          </p:nvPr>
        </p:nvSpPr>
        <p:spPr>
          <a:xfrm>
            <a:off x="189780" y="6444604"/>
            <a:ext cx="2472271" cy="365125"/>
          </a:xfrm>
        </p:spPr>
        <p:txBody>
          <a:bodyPr/>
          <a:lstStyle/>
          <a:p>
            <a:fld id="{6E581087-4D6B-489A-BCEC-9C08705CACC2}"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AB487D01-15DF-451D-A5F5-1B16D3C492F7}"/>
              </a:ext>
            </a:extLst>
          </p:cNvPr>
          <p:cNvSpPr>
            <a:spLocks noGrp="1"/>
          </p:cNvSpPr>
          <p:nvPr>
            <p:ph type="sldNum" sz="quarter" idx="12"/>
          </p:nvPr>
        </p:nvSpPr>
        <p:spPr/>
        <p:txBody>
          <a:bodyPr/>
          <a:lstStyle/>
          <a:p>
            <a:fld id="{3746BD9C-EB79-4C44-A661-EB129AA754D7}" type="slidenum">
              <a:rPr lang="fr-FR" smtClean="0"/>
              <a:t>84</a:t>
            </a:fld>
            <a:endParaRPr lang="fr-FR"/>
          </a:p>
        </p:txBody>
      </p:sp>
      <p:sp>
        <p:nvSpPr>
          <p:cNvPr id="10" name="ZoneTexte 9">
            <a:extLst>
              <a:ext uri="{FF2B5EF4-FFF2-40B4-BE49-F238E27FC236}">
                <a16:creationId xmlns:a16="http://schemas.microsoft.com/office/drawing/2014/main" id="{F5FF1C8C-FEE4-4212-90DD-2B323688B3D5}"/>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3652946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1480E7-A17B-4F7C-98D7-BB195A2AD8A8}"/>
              </a:ext>
            </a:extLst>
          </p:cNvPr>
          <p:cNvSpPr/>
          <p:nvPr/>
        </p:nvSpPr>
        <p:spPr>
          <a:xfrm>
            <a:off x="0" y="213940"/>
            <a:ext cx="12192000" cy="523220"/>
          </a:xfrm>
          <a:prstGeom prst="rect">
            <a:avLst/>
          </a:prstGeom>
        </p:spPr>
        <p:txBody>
          <a:bodyPr wrap="square">
            <a:spAutoFit/>
          </a:bodyPr>
          <a:lstStyle/>
          <a:p>
            <a:pPr algn="ctr"/>
            <a:r>
              <a:rPr lang="fr-FR" sz="2800" b="1">
                <a:solidFill>
                  <a:srgbClr val="002060"/>
                </a:solidFill>
              </a:rPr>
              <a:t>Implantation du Matériel de 1ère Intervention dans les Caves </a:t>
            </a:r>
          </a:p>
        </p:txBody>
      </p:sp>
      <p:pic>
        <p:nvPicPr>
          <p:cNvPr id="4" name="Image 3">
            <a:extLst>
              <a:ext uri="{FF2B5EF4-FFF2-40B4-BE49-F238E27FC236}">
                <a16:creationId xmlns:a16="http://schemas.microsoft.com/office/drawing/2014/main" id="{D0537D7E-BFF4-4FEE-B182-AA8C59DD3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8963" y="885470"/>
            <a:ext cx="9853127" cy="5087060"/>
          </a:xfrm>
          <a:prstGeom prst="rect">
            <a:avLst/>
          </a:prstGeom>
        </p:spPr>
      </p:pic>
      <p:pic>
        <p:nvPicPr>
          <p:cNvPr id="6" name="Image 5">
            <a:extLst>
              <a:ext uri="{FF2B5EF4-FFF2-40B4-BE49-F238E27FC236}">
                <a16:creationId xmlns:a16="http://schemas.microsoft.com/office/drawing/2014/main" id="{6A7C934D-1B0C-4CC0-9917-25E24DD09B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7966" y="65630"/>
            <a:ext cx="1414034" cy="595147"/>
          </a:xfrm>
          <a:prstGeom prst="rect">
            <a:avLst/>
          </a:prstGeom>
        </p:spPr>
      </p:pic>
      <p:sp>
        <p:nvSpPr>
          <p:cNvPr id="7" name="ZoneTexte 6">
            <a:extLst>
              <a:ext uri="{FF2B5EF4-FFF2-40B4-BE49-F238E27FC236}">
                <a16:creationId xmlns:a16="http://schemas.microsoft.com/office/drawing/2014/main" id="{98E38B31-BD62-4431-8D08-8A0DCE3877C5}"/>
              </a:ext>
            </a:extLst>
          </p:cNvPr>
          <p:cNvSpPr txBox="1"/>
          <p:nvPr/>
        </p:nvSpPr>
        <p:spPr>
          <a:xfrm>
            <a:off x="2060674"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Espace réservé de la date 7">
            <a:extLst>
              <a:ext uri="{FF2B5EF4-FFF2-40B4-BE49-F238E27FC236}">
                <a16:creationId xmlns:a16="http://schemas.microsoft.com/office/drawing/2014/main" id="{2DF959AC-99CD-457F-8336-52BEFFF16535}"/>
              </a:ext>
            </a:extLst>
          </p:cNvPr>
          <p:cNvSpPr>
            <a:spLocks noGrp="1"/>
          </p:cNvSpPr>
          <p:nvPr>
            <p:ph type="dt" sz="half" idx="10"/>
          </p:nvPr>
        </p:nvSpPr>
        <p:spPr>
          <a:xfrm>
            <a:off x="32827" y="6412987"/>
            <a:ext cx="2472271" cy="365125"/>
          </a:xfrm>
        </p:spPr>
        <p:txBody>
          <a:bodyPr/>
          <a:lstStyle/>
          <a:p>
            <a:fld id="{013B702A-638E-4237-9540-2BB51D7D09FB}" type="datetime1">
              <a:rPr lang="fr-FR" smtClean="0"/>
              <a:t>27/03/2024</a:t>
            </a:fld>
            <a:endParaRPr lang="fr-FR"/>
          </a:p>
        </p:txBody>
      </p:sp>
      <p:sp>
        <p:nvSpPr>
          <p:cNvPr id="9" name="Espace réservé du numéro de diapositive 8">
            <a:extLst>
              <a:ext uri="{FF2B5EF4-FFF2-40B4-BE49-F238E27FC236}">
                <a16:creationId xmlns:a16="http://schemas.microsoft.com/office/drawing/2014/main" id="{E753318C-7EEC-4C43-BBF4-738188B42AC0}"/>
              </a:ext>
            </a:extLst>
          </p:cNvPr>
          <p:cNvSpPr>
            <a:spLocks noGrp="1"/>
          </p:cNvSpPr>
          <p:nvPr>
            <p:ph type="sldNum" sz="quarter" idx="12"/>
          </p:nvPr>
        </p:nvSpPr>
        <p:spPr/>
        <p:txBody>
          <a:bodyPr/>
          <a:lstStyle/>
          <a:p>
            <a:fld id="{3746BD9C-EB79-4C44-A661-EB129AA754D7}" type="slidenum">
              <a:rPr lang="fr-FR" smtClean="0"/>
              <a:t>85</a:t>
            </a:fld>
            <a:endParaRPr lang="fr-FR"/>
          </a:p>
        </p:txBody>
      </p:sp>
      <p:sp>
        <p:nvSpPr>
          <p:cNvPr id="10" name="ZoneTexte 9">
            <a:extLst>
              <a:ext uri="{FF2B5EF4-FFF2-40B4-BE49-F238E27FC236}">
                <a16:creationId xmlns:a16="http://schemas.microsoft.com/office/drawing/2014/main" id="{B51B4B21-2F0F-4726-94BB-2D83032B1BAD}"/>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9870318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CC9065-5883-42B2-92AD-A2F4B7B03F7B}"/>
              </a:ext>
            </a:extLst>
          </p:cNvPr>
          <p:cNvSpPr>
            <a:spLocks noGrp="1"/>
          </p:cNvSpPr>
          <p:nvPr>
            <p:ph type="ctrTitle"/>
          </p:nvPr>
        </p:nvSpPr>
        <p:spPr/>
        <p:txBody>
          <a:bodyPr>
            <a:normAutofit/>
          </a:bodyPr>
          <a:lstStyle/>
          <a:p>
            <a:pPr algn="ctr"/>
            <a:r>
              <a:rPr lang="fr-FR" sz="17000" dirty="0">
                <a:solidFill>
                  <a:srgbClr val="002060"/>
                </a:solidFill>
              </a:rPr>
              <a:t>C2SCT</a:t>
            </a:r>
          </a:p>
        </p:txBody>
      </p:sp>
      <p:pic>
        <p:nvPicPr>
          <p:cNvPr id="4" name="Image 3">
            <a:extLst>
              <a:ext uri="{FF2B5EF4-FFF2-40B4-BE49-F238E27FC236}">
                <a16:creationId xmlns:a16="http://schemas.microsoft.com/office/drawing/2014/main" id="{E9A6DC2E-6F83-454F-AB71-446CE00A43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0864" y="125451"/>
            <a:ext cx="3010320" cy="1267002"/>
          </a:xfrm>
          <a:prstGeom prst="rect">
            <a:avLst/>
          </a:prstGeom>
        </p:spPr>
      </p:pic>
      <p:sp>
        <p:nvSpPr>
          <p:cNvPr id="5" name="ZoneTexte 4">
            <a:extLst>
              <a:ext uri="{FF2B5EF4-FFF2-40B4-BE49-F238E27FC236}">
                <a16:creationId xmlns:a16="http://schemas.microsoft.com/office/drawing/2014/main" id="{0848A091-E04D-4601-87FC-439F0F98AEA4}"/>
              </a:ext>
            </a:extLst>
          </p:cNvPr>
          <p:cNvSpPr txBox="1"/>
          <p:nvPr/>
        </p:nvSpPr>
        <p:spPr>
          <a:xfrm>
            <a:off x="1925207" y="6396335"/>
            <a:ext cx="5203725"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7" name="Espace réservé de la date 6">
            <a:extLst>
              <a:ext uri="{FF2B5EF4-FFF2-40B4-BE49-F238E27FC236}">
                <a16:creationId xmlns:a16="http://schemas.microsoft.com/office/drawing/2014/main" id="{AE34E0C6-6510-4067-9DFF-59B7433186AA}"/>
              </a:ext>
            </a:extLst>
          </p:cNvPr>
          <p:cNvSpPr>
            <a:spLocks noGrp="1"/>
          </p:cNvSpPr>
          <p:nvPr>
            <p:ph type="dt" sz="half" idx="10"/>
          </p:nvPr>
        </p:nvSpPr>
        <p:spPr>
          <a:xfrm>
            <a:off x="140547" y="6444604"/>
            <a:ext cx="2472271" cy="365125"/>
          </a:xfrm>
        </p:spPr>
        <p:txBody>
          <a:bodyPr/>
          <a:lstStyle/>
          <a:p>
            <a:fld id="{F91A330C-DAC5-4599-AE6E-76B44712D62D}" type="datetime1">
              <a:rPr lang="fr-FR" smtClean="0"/>
              <a:t>27/03/2024</a:t>
            </a:fld>
            <a:endParaRPr lang="fr-FR"/>
          </a:p>
        </p:txBody>
      </p:sp>
      <p:sp>
        <p:nvSpPr>
          <p:cNvPr id="8" name="Espace réservé du numéro de diapositive 7">
            <a:extLst>
              <a:ext uri="{FF2B5EF4-FFF2-40B4-BE49-F238E27FC236}">
                <a16:creationId xmlns:a16="http://schemas.microsoft.com/office/drawing/2014/main" id="{682F2EA0-58D6-4761-8724-83C0AB67C38F}"/>
              </a:ext>
            </a:extLst>
          </p:cNvPr>
          <p:cNvSpPr>
            <a:spLocks noGrp="1"/>
          </p:cNvSpPr>
          <p:nvPr>
            <p:ph type="sldNum" sz="quarter" idx="12"/>
          </p:nvPr>
        </p:nvSpPr>
        <p:spPr/>
        <p:txBody>
          <a:bodyPr/>
          <a:lstStyle/>
          <a:p>
            <a:fld id="{3746BD9C-EB79-4C44-A661-EB129AA754D7}" type="slidenum">
              <a:rPr lang="fr-FR" smtClean="0"/>
              <a:t>86</a:t>
            </a:fld>
            <a:endParaRPr lang="fr-FR"/>
          </a:p>
        </p:txBody>
      </p:sp>
      <p:sp>
        <p:nvSpPr>
          <p:cNvPr id="9" name="ZoneTexte 8">
            <a:extLst>
              <a:ext uri="{FF2B5EF4-FFF2-40B4-BE49-F238E27FC236}">
                <a16:creationId xmlns:a16="http://schemas.microsoft.com/office/drawing/2014/main" id="{4DE4FA84-E19E-4F28-9D0A-E95822AD73D2}"/>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30742185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D5815D9A-0AB5-4314-BF21-F1959DFC7D57}"/>
              </a:ext>
            </a:extLst>
          </p:cNvPr>
          <p:cNvSpPr txBox="1">
            <a:spLocks noChangeArrowheads="1"/>
          </p:cNvSpPr>
          <p:nvPr/>
        </p:nvSpPr>
        <p:spPr>
          <a:xfrm>
            <a:off x="-618066" y="284616"/>
            <a:ext cx="12191999" cy="79216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fr-FR" sz="3600" b="1" dirty="0">
                <a:solidFill>
                  <a:srgbClr val="002060"/>
                </a:solidFill>
              </a:rPr>
              <a:t>Les Membres C2SCT TAB- finissage</a:t>
            </a:r>
            <a:endParaRPr lang="en-GB" sz="3600" b="1" dirty="0">
              <a:solidFill>
                <a:srgbClr val="002060"/>
              </a:solidFill>
            </a:endParaRPr>
          </a:p>
        </p:txBody>
      </p:sp>
      <p:pic>
        <p:nvPicPr>
          <p:cNvPr id="6" name="Image 5">
            <a:extLst>
              <a:ext uri="{FF2B5EF4-FFF2-40B4-BE49-F238E27FC236}">
                <a16:creationId xmlns:a16="http://schemas.microsoft.com/office/drawing/2014/main" id="{13E1F84A-EFEC-42F5-AC78-185A8D6961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0745" y="19256"/>
            <a:ext cx="1462970" cy="615744"/>
          </a:xfrm>
          <a:prstGeom prst="rect">
            <a:avLst/>
          </a:prstGeom>
        </p:spPr>
      </p:pic>
      <p:sp>
        <p:nvSpPr>
          <p:cNvPr id="7" name="ZoneTexte 6">
            <a:extLst>
              <a:ext uri="{FF2B5EF4-FFF2-40B4-BE49-F238E27FC236}">
                <a16:creationId xmlns:a16="http://schemas.microsoft.com/office/drawing/2014/main" id="{F41180BC-669A-4DE3-98F5-F621ADD4932B}"/>
              </a:ext>
            </a:extLst>
          </p:cNvPr>
          <p:cNvSpPr txBox="1"/>
          <p:nvPr/>
        </p:nvSpPr>
        <p:spPr>
          <a:xfrm>
            <a:off x="20268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10" name="Espace réservé de la date 9">
            <a:extLst>
              <a:ext uri="{FF2B5EF4-FFF2-40B4-BE49-F238E27FC236}">
                <a16:creationId xmlns:a16="http://schemas.microsoft.com/office/drawing/2014/main" id="{D510F5FA-2D22-4C4E-8B1C-803AA5669133}"/>
              </a:ext>
            </a:extLst>
          </p:cNvPr>
          <p:cNvSpPr>
            <a:spLocks noGrp="1"/>
          </p:cNvSpPr>
          <p:nvPr>
            <p:ph type="dt" sz="half" idx="10"/>
          </p:nvPr>
        </p:nvSpPr>
        <p:spPr>
          <a:xfrm>
            <a:off x="140547" y="6444604"/>
            <a:ext cx="2472271" cy="365125"/>
          </a:xfrm>
        </p:spPr>
        <p:txBody>
          <a:bodyPr/>
          <a:lstStyle/>
          <a:p>
            <a:fld id="{0A0F08C4-A676-41C3-9A2C-9F94D91382B6}" type="datetime1">
              <a:rPr lang="fr-FR" smtClean="0"/>
              <a:t>27/03/2024</a:t>
            </a:fld>
            <a:endParaRPr lang="fr-FR"/>
          </a:p>
        </p:txBody>
      </p:sp>
      <p:sp>
        <p:nvSpPr>
          <p:cNvPr id="11" name="Espace réservé du numéro de diapositive 10">
            <a:extLst>
              <a:ext uri="{FF2B5EF4-FFF2-40B4-BE49-F238E27FC236}">
                <a16:creationId xmlns:a16="http://schemas.microsoft.com/office/drawing/2014/main" id="{371CDCB1-CC60-4997-A9B1-83A6BE27F5B2}"/>
              </a:ext>
            </a:extLst>
          </p:cNvPr>
          <p:cNvSpPr>
            <a:spLocks noGrp="1"/>
          </p:cNvSpPr>
          <p:nvPr>
            <p:ph type="sldNum" sz="quarter" idx="12"/>
          </p:nvPr>
        </p:nvSpPr>
        <p:spPr/>
        <p:txBody>
          <a:bodyPr/>
          <a:lstStyle/>
          <a:p>
            <a:fld id="{3746BD9C-EB79-4C44-A661-EB129AA754D7}" type="slidenum">
              <a:rPr lang="fr-FR" smtClean="0"/>
              <a:t>87</a:t>
            </a:fld>
            <a:endParaRPr lang="fr-FR"/>
          </a:p>
        </p:txBody>
      </p:sp>
      <p:sp>
        <p:nvSpPr>
          <p:cNvPr id="12" name="ZoneTexte 11">
            <a:extLst>
              <a:ext uri="{FF2B5EF4-FFF2-40B4-BE49-F238E27FC236}">
                <a16:creationId xmlns:a16="http://schemas.microsoft.com/office/drawing/2014/main" id="{54E1188C-95A4-4440-9F0E-E7CFEE48084C}"/>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pic>
        <p:nvPicPr>
          <p:cNvPr id="14" name="Image 13">
            <a:extLst>
              <a:ext uri="{FF2B5EF4-FFF2-40B4-BE49-F238E27FC236}">
                <a16:creationId xmlns:a16="http://schemas.microsoft.com/office/drawing/2014/main" id="{600B596C-FDBF-406D-903A-800B3BBAE260}"/>
              </a:ext>
            </a:extLst>
          </p:cNvPr>
          <p:cNvPicPr>
            <a:picLocks noChangeAspect="1"/>
          </p:cNvPicPr>
          <p:nvPr/>
        </p:nvPicPr>
        <p:blipFill rotWithShape="1">
          <a:blip r:embed="rId3"/>
          <a:srcRect t="70214"/>
          <a:stretch/>
        </p:blipFill>
        <p:spPr>
          <a:xfrm>
            <a:off x="2026808" y="4514429"/>
            <a:ext cx="7299488" cy="1533236"/>
          </a:xfrm>
          <a:prstGeom prst="rect">
            <a:avLst/>
          </a:prstGeom>
        </p:spPr>
      </p:pic>
      <p:pic>
        <p:nvPicPr>
          <p:cNvPr id="9" name="Image 8">
            <a:extLst>
              <a:ext uri="{FF2B5EF4-FFF2-40B4-BE49-F238E27FC236}">
                <a16:creationId xmlns:a16="http://schemas.microsoft.com/office/drawing/2014/main" id="{A2AFE7E1-D8FB-4600-A86D-FE9EA72F819F}"/>
              </a:ext>
            </a:extLst>
          </p:cNvPr>
          <p:cNvPicPr>
            <a:picLocks noChangeAspect="1"/>
          </p:cNvPicPr>
          <p:nvPr/>
        </p:nvPicPr>
        <p:blipFill rotWithShape="1">
          <a:blip r:embed="rId3"/>
          <a:srcRect b="75094"/>
          <a:stretch/>
        </p:blipFill>
        <p:spPr>
          <a:xfrm>
            <a:off x="2179208" y="925461"/>
            <a:ext cx="7299488" cy="1282030"/>
          </a:xfrm>
          <a:prstGeom prst="rect">
            <a:avLst/>
          </a:prstGeom>
        </p:spPr>
      </p:pic>
      <p:graphicFrame>
        <p:nvGraphicFramePr>
          <p:cNvPr id="3" name="Tableau 3">
            <a:extLst>
              <a:ext uri="{FF2B5EF4-FFF2-40B4-BE49-F238E27FC236}">
                <a16:creationId xmlns:a16="http://schemas.microsoft.com/office/drawing/2014/main" id="{CF27FAEC-CEDB-4F67-BE67-FAFB3FB45B1E}"/>
              </a:ext>
            </a:extLst>
          </p:cNvPr>
          <p:cNvGraphicFramePr>
            <a:graphicFrameLocks noGrp="1"/>
          </p:cNvGraphicFramePr>
          <p:nvPr>
            <p:extLst>
              <p:ext uri="{D42A27DB-BD31-4B8C-83A1-F6EECF244321}">
                <p14:modId xmlns:p14="http://schemas.microsoft.com/office/powerpoint/2010/main" val="147751913"/>
              </p:ext>
            </p:extLst>
          </p:nvPr>
        </p:nvGraphicFramePr>
        <p:xfrm>
          <a:off x="2713304" y="2115065"/>
          <a:ext cx="6534708" cy="2194560"/>
        </p:xfrm>
        <a:graphic>
          <a:graphicData uri="http://schemas.openxmlformats.org/drawingml/2006/table">
            <a:tbl>
              <a:tblPr firstRow="1" bandRow="1">
                <a:tableStyleId>{5940675A-B579-460E-94D1-54222C63F5DA}</a:tableStyleId>
              </a:tblPr>
              <a:tblGrid>
                <a:gridCol w="1633677">
                  <a:extLst>
                    <a:ext uri="{9D8B030D-6E8A-4147-A177-3AD203B41FA5}">
                      <a16:colId xmlns:a16="http://schemas.microsoft.com/office/drawing/2014/main" val="2084421376"/>
                    </a:ext>
                  </a:extLst>
                </a:gridCol>
                <a:gridCol w="1633677">
                  <a:extLst>
                    <a:ext uri="{9D8B030D-6E8A-4147-A177-3AD203B41FA5}">
                      <a16:colId xmlns:a16="http://schemas.microsoft.com/office/drawing/2014/main" val="3632459576"/>
                    </a:ext>
                  </a:extLst>
                </a:gridCol>
                <a:gridCol w="1633677">
                  <a:extLst>
                    <a:ext uri="{9D8B030D-6E8A-4147-A177-3AD203B41FA5}">
                      <a16:colId xmlns:a16="http://schemas.microsoft.com/office/drawing/2014/main" val="1349595051"/>
                    </a:ext>
                  </a:extLst>
                </a:gridCol>
                <a:gridCol w="1633677">
                  <a:extLst>
                    <a:ext uri="{9D8B030D-6E8A-4147-A177-3AD203B41FA5}">
                      <a16:colId xmlns:a16="http://schemas.microsoft.com/office/drawing/2014/main" val="1032688144"/>
                    </a:ext>
                  </a:extLst>
                </a:gridCol>
              </a:tblGrid>
              <a:tr h="271318">
                <a:tc>
                  <a:txBody>
                    <a:bodyPr/>
                    <a:lstStyle/>
                    <a:p>
                      <a:r>
                        <a:rPr lang="fr-FR" sz="1200" b="1" dirty="0"/>
                        <a:t>NOMS</a:t>
                      </a:r>
                    </a:p>
                  </a:txBody>
                  <a:tcPr/>
                </a:tc>
                <a:tc>
                  <a:txBody>
                    <a:bodyPr/>
                    <a:lstStyle/>
                    <a:p>
                      <a:r>
                        <a:rPr lang="fr-FR" sz="1200" b="1" dirty="0"/>
                        <a:t>Département</a:t>
                      </a:r>
                    </a:p>
                  </a:txBody>
                  <a:tcPr/>
                </a:tc>
                <a:tc>
                  <a:txBody>
                    <a:bodyPr/>
                    <a:lstStyle/>
                    <a:p>
                      <a:r>
                        <a:rPr lang="fr-FR" sz="1200" b="1" dirty="0"/>
                        <a:t>Téléphone</a:t>
                      </a:r>
                    </a:p>
                  </a:txBody>
                  <a:tcPr/>
                </a:tc>
                <a:tc>
                  <a:txBody>
                    <a:bodyPr/>
                    <a:lstStyle/>
                    <a:p>
                      <a:r>
                        <a:rPr lang="fr-FR" sz="1200" b="1" dirty="0"/>
                        <a:t>Observations</a:t>
                      </a:r>
                    </a:p>
                  </a:txBody>
                  <a:tcPr/>
                </a:tc>
                <a:extLst>
                  <a:ext uri="{0D108BD9-81ED-4DB2-BD59-A6C34878D82A}">
                    <a16:rowId xmlns:a16="http://schemas.microsoft.com/office/drawing/2014/main" val="2051950371"/>
                  </a:ext>
                </a:extLst>
              </a:tr>
              <a:tr h="271318">
                <a:tc>
                  <a:txBody>
                    <a:bodyPr/>
                    <a:lstStyle/>
                    <a:p>
                      <a:r>
                        <a:rPr lang="fr-FR" sz="1200" b="1" dirty="0"/>
                        <a:t>KERCKHOF Thomas </a:t>
                      </a:r>
                    </a:p>
                  </a:txBody>
                  <a:tcPr>
                    <a:solidFill>
                      <a:srgbClr val="FFFF99"/>
                    </a:solidFill>
                  </a:tcPr>
                </a:tc>
                <a:tc>
                  <a:txBody>
                    <a:bodyPr/>
                    <a:lstStyle/>
                    <a:p>
                      <a:r>
                        <a:rPr lang="fr-FR" sz="1200" b="1" kern="1200" dirty="0">
                          <a:solidFill>
                            <a:schemeClr val="tx1"/>
                          </a:solidFill>
                          <a:latin typeface="+mn-lt"/>
                          <a:ea typeface="+mn-ea"/>
                          <a:cs typeface="+mn-cs"/>
                        </a:rPr>
                        <a:t>TAB</a:t>
                      </a:r>
                    </a:p>
                  </a:txBody>
                  <a:tcPr>
                    <a:solidFill>
                      <a:srgbClr val="FFFF99"/>
                    </a:solidFill>
                  </a:tcPr>
                </a:tc>
                <a:tc>
                  <a:txBody>
                    <a:bodyPr/>
                    <a:lstStyle/>
                    <a:p>
                      <a:r>
                        <a:rPr lang="fr-FR" sz="1200" b="1" kern="1200" dirty="0">
                          <a:solidFill>
                            <a:schemeClr val="tx1"/>
                          </a:solidFill>
                          <a:latin typeface="+mn-lt"/>
                          <a:ea typeface="+mn-ea"/>
                          <a:cs typeface="+mn-cs"/>
                        </a:rPr>
                        <a:t>06 15 41 90 06 </a:t>
                      </a:r>
                    </a:p>
                  </a:txBody>
                  <a:tcPr>
                    <a:solidFill>
                      <a:srgbClr val="FFFF99"/>
                    </a:solidFill>
                  </a:tcPr>
                </a:tc>
                <a:tc>
                  <a:txBody>
                    <a:bodyPr/>
                    <a:lstStyle/>
                    <a:p>
                      <a:r>
                        <a:rPr lang="fr-FR" sz="1200" b="1" dirty="0"/>
                        <a:t>Président de la C2SCT</a:t>
                      </a:r>
                    </a:p>
                  </a:txBody>
                  <a:tcPr>
                    <a:solidFill>
                      <a:srgbClr val="FFFF99"/>
                    </a:solidFill>
                  </a:tcPr>
                </a:tc>
                <a:extLst>
                  <a:ext uri="{0D108BD9-81ED-4DB2-BD59-A6C34878D82A}">
                    <a16:rowId xmlns:a16="http://schemas.microsoft.com/office/drawing/2014/main" val="1398754435"/>
                  </a:ext>
                </a:extLst>
              </a:tr>
              <a:tr h="271318">
                <a:tc>
                  <a:txBody>
                    <a:bodyPr/>
                    <a:lstStyle/>
                    <a:p>
                      <a:r>
                        <a:rPr lang="fr-FR" sz="1200" b="1" dirty="0"/>
                        <a:t>DOLOT Olivier</a:t>
                      </a:r>
                    </a:p>
                  </a:txBody>
                  <a:tcPr/>
                </a:tc>
                <a:tc>
                  <a:txBody>
                    <a:bodyPr/>
                    <a:lstStyle/>
                    <a:p>
                      <a:r>
                        <a:rPr lang="fr-FR" sz="1200" b="1" dirty="0"/>
                        <a:t>Finissage</a:t>
                      </a:r>
                    </a:p>
                  </a:txBody>
                  <a:tcPr/>
                </a:tc>
                <a:tc>
                  <a:txBody>
                    <a:bodyPr/>
                    <a:lstStyle/>
                    <a:p>
                      <a:r>
                        <a:rPr lang="fr-FR" sz="1200" b="1" dirty="0"/>
                        <a:t>06 23 73 03 76</a:t>
                      </a:r>
                    </a:p>
                  </a:txBody>
                  <a:tcPr/>
                </a:tc>
                <a:tc>
                  <a:txBody>
                    <a:bodyPr/>
                    <a:lstStyle/>
                    <a:p>
                      <a:endParaRPr lang="fr-FR" sz="1200" b="1"/>
                    </a:p>
                  </a:txBody>
                  <a:tcPr/>
                </a:tc>
                <a:extLst>
                  <a:ext uri="{0D108BD9-81ED-4DB2-BD59-A6C34878D82A}">
                    <a16:rowId xmlns:a16="http://schemas.microsoft.com/office/drawing/2014/main" val="2572215773"/>
                  </a:ext>
                </a:extLst>
              </a:tr>
              <a:tr h="271318">
                <a:tc>
                  <a:txBody>
                    <a:bodyPr/>
                    <a:lstStyle/>
                    <a:p>
                      <a:r>
                        <a:rPr lang="fr-FR" sz="1200" b="1" dirty="0"/>
                        <a:t>BEAUDOUX Olivier </a:t>
                      </a:r>
                    </a:p>
                  </a:txBody>
                  <a:tcPr/>
                </a:tc>
                <a:tc>
                  <a:txBody>
                    <a:bodyPr/>
                    <a:lstStyle/>
                    <a:p>
                      <a:r>
                        <a:rPr lang="fr-FR" sz="1200" b="1" dirty="0"/>
                        <a:t>Logistique</a:t>
                      </a:r>
                    </a:p>
                  </a:txBody>
                  <a:tcPr/>
                </a:tc>
                <a:tc>
                  <a:txBody>
                    <a:bodyPr/>
                    <a:lstStyle/>
                    <a:p>
                      <a:r>
                        <a:rPr lang="fr-FR" sz="1200" b="1" dirty="0"/>
                        <a:t>06 09 54 62 34 </a:t>
                      </a:r>
                    </a:p>
                  </a:txBody>
                  <a:tcPr/>
                </a:tc>
                <a:tc>
                  <a:txBody>
                    <a:bodyPr/>
                    <a:lstStyle/>
                    <a:p>
                      <a:endParaRPr lang="fr-FR" sz="1200" b="1" dirty="0"/>
                    </a:p>
                  </a:txBody>
                  <a:tcPr/>
                </a:tc>
                <a:extLst>
                  <a:ext uri="{0D108BD9-81ED-4DB2-BD59-A6C34878D82A}">
                    <a16:rowId xmlns:a16="http://schemas.microsoft.com/office/drawing/2014/main" val="465862454"/>
                  </a:ext>
                </a:extLst>
              </a:tr>
              <a:tr h="271318">
                <a:tc>
                  <a:txBody>
                    <a:bodyPr/>
                    <a:lstStyle/>
                    <a:p>
                      <a:r>
                        <a:rPr lang="fr-FR" sz="1200" b="1" dirty="0"/>
                        <a:t>CARISTO Grégory</a:t>
                      </a:r>
                    </a:p>
                  </a:txBody>
                  <a:tcPr/>
                </a:tc>
                <a:tc>
                  <a:txBody>
                    <a:bodyPr/>
                    <a:lstStyle/>
                    <a:p>
                      <a:r>
                        <a:rPr lang="fr-FR" sz="1200" b="1" dirty="0"/>
                        <a:t>TAB</a:t>
                      </a:r>
                    </a:p>
                  </a:txBody>
                  <a:tcPr/>
                </a:tc>
                <a:tc>
                  <a:txBody>
                    <a:bodyPr/>
                    <a:lstStyle/>
                    <a:p>
                      <a:endParaRPr lang="fr-FR" sz="1200" b="1"/>
                    </a:p>
                  </a:txBody>
                  <a:tcPr/>
                </a:tc>
                <a:tc>
                  <a:txBody>
                    <a:bodyPr/>
                    <a:lstStyle/>
                    <a:p>
                      <a:endParaRPr lang="fr-FR" sz="1200" b="1" dirty="0"/>
                    </a:p>
                  </a:txBody>
                  <a:tcPr/>
                </a:tc>
                <a:extLst>
                  <a:ext uri="{0D108BD9-81ED-4DB2-BD59-A6C34878D82A}">
                    <a16:rowId xmlns:a16="http://schemas.microsoft.com/office/drawing/2014/main" val="1913408065"/>
                  </a:ext>
                </a:extLst>
              </a:tr>
              <a:tr h="271318">
                <a:tc>
                  <a:txBody>
                    <a:bodyPr/>
                    <a:lstStyle/>
                    <a:p>
                      <a:r>
                        <a:rPr lang="fr-FR" sz="1200" b="1" dirty="0"/>
                        <a:t>RAFAI Haouass </a:t>
                      </a:r>
                    </a:p>
                  </a:txBody>
                  <a:tcPr/>
                </a:tc>
                <a:tc>
                  <a:txBody>
                    <a:bodyPr/>
                    <a:lstStyle/>
                    <a:p>
                      <a:r>
                        <a:rPr lang="fr-FR" sz="1200" b="1" dirty="0"/>
                        <a:t>TAB</a:t>
                      </a:r>
                    </a:p>
                  </a:txBody>
                  <a:tcPr/>
                </a:tc>
                <a:tc>
                  <a:txBody>
                    <a:bodyPr/>
                    <a:lstStyle/>
                    <a:p>
                      <a:r>
                        <a:rPr lang="fr-FR" sz="1200" b="1" dirty="0"/>
                        <a:t>06 59 23 74 38</a:t>
                      </a:r>
                    </a:p>
                  </a:txBody>
                  <a:tcPr/>
                </a:tc>
                <a:tc>
                  <a:txBody>
                    <a:bodyPr/>
                    <a:lstStyle/>
                    <a:p>
                      <a:endParaRPr lang="fr-FR" sz="1200" b="1" dirty="0"/>
                    </a:p>
                  </a:txBody>
                  <a:tcPr/>
                </a:tc>
                <a:extLst>
                  <a:ext uri="{0D108BD9-81ED-4DB2-BD59-A6C34878D82A}">
                    <a16:rowId xmlns:a16="http://schemas.microsoft.com/office/drawing/2014/main" val="1992899376"/>
                  </a:ext>
                </a:extLst>
              </a:tr>
              <a:tr h="271318">
                <a:tc>
                  <a:txBody>
                    <a:bodyPr/>
                    <a:lstStyle/>
                    <a:p>
                      <a:r>
                        <a:rPr lang="fr-FR" sz="1200" b="1" dirty="0"/>
                        <a:t>RIGAUD Pierre</a:t>
                      </a:r>
                    </a:p>
                  </a:txBody>
                  <a:tcPr/>
                </a:tc>
                <a:tc>
                  <a:txBody>
                    <a:bodyPr/>
                    <a:lstStyle/>
                    <a:p>
                      <a:r>
                        <a:rPr lang="fr-FR" sz="1200" b="1" dirty="0"/>
                        <a:t>SST</a:t>
                      </a:r>
                    </a:p>
                  </a:txBody>
                  <a:tcPr/>
                </a:tc>
                <a:tc>
                  <a:txBody>
                    <a:bodyPr/>
                    <a:lstStyle/>
                    <a:p>
                      <a:r>
                        <a:rPr lang="fr-FR" sz="1200" b="1" dirty="0"/>
                        <a:t>34 61</a:t>
                      </a:r>
                    </a:p>
                  </a:txBody>
                  <a:tcPr/>
                </a:tc>
                <a:tc>
                  <a:txBody>
                    <a:bodyPr/>
                    <a:lstStyle/>
                    <a:p>
                      <a:r>
                        <a:rPr lang="fr-FR" sz="1200" b="1" dirty="0"/>
                        <a:t>Médecin du travail</a:t>
                      </a:r>
                    </a:p>
                  </a:txBody>
                  <a:tcPr/>
                </a:tc>
                <a:extLst>
                  <a:ext uri="{0D108BD9-81ED-4DB2-BD59-A6C34878D82A}">
                    <a16:rowId xmlns:a16="http://schemas.microsoft.com/office/drawing/2014/main" val="2724300045"/>
                  </a:ext>
                </a:extLst>
              </a:tr>
              <a:tr h="271318">
                <a:tc>
                  <a:txBody>
                    <a:bodyPr/>
                    <a:lstStyle/>
                    <a:p>
                      <a:r>
                        <a:rPr lang="fr-FR" sz="1200" b="1" dirty="0"/>
                        <a:t>AYDJIAN Audrey</a:t>
                      </a:r>
                    </a:p>
                  </a:txBody>
                  <a:tcPr/>
                </a:tc>
                <a:tc>
                  <a:txBody>
                    <a:bodyPr/>
                    <a:lstStyle/>
                    <a:p>
                      <a:r>
                        <a:rPr lang="fr-FR" sz="1200" b="1" dirty="0"/>
                        <a:t>SST</a:t>
                      </a:r>
                    </a:p>
                  </a:txBody>
                  <a:tcPr/>
                </a:tc>
                <a:tc>
                  <a:txBody>
                    <a:bodyPr/>
                    <a:lstStyle/>
                    <a:p>
                      <a:r>
                        <a:rPr lang="fr-FR" sz="1200" b="1" dirty="0"/>
                        <a:t>34 60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Médecin du travail</a:t>
                      </a:r>
                    </a:p>
                  </a:txBody>
                  <a:tcPr/>
                </a:tc>
                <a:extLst>
                  <a:ext uri="{0D108BD9-81ED-4DB2-BD59-A6C34878D82A}">
                    <a16:rowId xmlns:a16="http://schemas.microsoft.com/office/drawing/2014/main" val="194958643"/>
                  </a:ext>
                </a:extLst>
              </a:tr>
            </a:tbl>
          </a:graphicData>
        </a:graphic>
      </p:graphicFrame>
    </p:spTree>
    <p:extLst>
      <p:ext uri="{BB962C8B-B14F-4D97-AF65-F5344CB8AC3E}">
        <p14:creationId xmlns:p14="http://schemas.microsoft.com/office/powerpoint/2010/main" val="3093219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288487-A76B-4D60-B9CE-0CA849005E40}"/>
              </a:ext>
            </a:extLst>
          </p:cNvPr>
          <p:cNvSpPr>
            <a:spLocks noGrp="1"/>
          </p:cNvSpPr>
          <p:nvPr>
            <p:ph type="ctrTitle"/>
          </p:nvPr>
        </p:nvSpPr>
        <p:spPr/>
        <p:txBody>
          <a:bodyPr/>
          <a:lstStyle/>
          <a:p>
            <a:pPr algn="ctr"/>
            <a:r>
              <a:rPr lang="fr-FR" b="1">
                <a:solidFill>
                  <a:srgbClr val="002060"/>
                </a:solidFill>
              </a:rPr>
              <a:t>Service sécurité et principales entreprises extérieures</a:t>
            </a:r>
          </a:p>
        </p:txBody>
      </p:sp>
      <p:sp>
        <p:nvSpPr>
          <p:cNvPr id="5" name="Espace réservé de la date 4">
            <a:extLst>
              <a:ext uri="{FF2B5EF4-FFF2-40B4-BE49-F238E27FC236}">
                <a16:creationId xmlns:a16="http://schemas.microsoft.com/office/drawing/2014/main" id="{1CFA41E8-D1B3-4035-817B-7E4C596A4512}"/>
              </a:ext>
            </a:extLst>
          </p:cNvPr>
          <p:cNvSpPr>
            <a:spLocks noGrp="1"/>
          </p:cNvSpPr>
          <p:nvPr>
            <p:ph type="dt" sz="half" idx="10"/>
          </p:nvPr>
        </p:nvSpPr>
        <p:spPr>
          <a:xfrm>
            <a:off x="276013" y="6459785"/>
            <a:ext cx="2472271" cy="365125"/>
          </a:xfrm>
        </p:spPr>
        <p:txBody>
          <a:bodyPr/>
          <a:lstStyle/>
          <a:p>
            <a:fld id="{B8A3700B-E22E-4EA0-B1A6-200642655CC0}" type="datetime1">
              <a:rPr lang="fr-FR" smtClean="0"/>
              <a:t>27/03/2024</a:t>
            </a:fld>
            <a:endParaRPr lang="fr-FR"/>
          </a:p>
        </p:txBody>
      </p:sp>
      <p:sp>
        <p:nvSpPr>
          <p:cNvPr id="6" name="Espace réservé du numéro de diapositive 5">
            <a:extLst>
              <a:ext uri="{FF2B5EF4-FFF2-40B4-BE49-F238E27FC236}">
                <a16:creationId xmlns:a16="http://schemas.microsoft.com/office/drawing/2014/main" id="{19AE67B6-5B97-4C16-A39E-030A7F34A227}"/>
              </a:ext>
            </a:extLst>
          </p:cNvPr>
          <p:cNvSpPr>
            <a:spLocks noGrp="1"/>
          </p:cNvSpPr>
          <p:nvPr>
            <p:ph type="sldNum" sz="quarter" idx="12"/>
          </p:nvPr>
        </p:nvSpPr>
        <p:spPr/>
        <p:txBody>
          <a:bodyPr/>
          <a:lstStyle/>
          <a:p>
            <a:fld id="{3746BD9C-EB79-4C44-A661-EB129AA754D7}" type="slidenum">
              <a:rPr lang="fr-FR" smtClean="0"/>
              <a:t>88</a:t>
            </a:fld>
            <a:endParaRPr lang="fr-FR"/>
          </a:p>
        </p:txBody>
      </p:sp>
      <p:sp>
        <p:nvSpPr>
          <p:cNvPr id="7" name="ZoneTexte 6">
            <a:extLst>
              <a:ext uri="{FF2B5EF4-FFF2-40B4-BE49-F238E27FC236}">
                <a16:creationId xmlns:a16="http://schemas.microsoft.com/office/drawing/2014/main" id="{3DE6D7FE-41D9-4D16-BE37-BEC23CCDFAC4}"/>
              </a:ext>
            </a:extLst>
          </p:cNvPr>
          <p:cNvSpPr txBox="1"/>
          <p:nvPr/>
        </p:nvSpPr>
        <p:spPr>
          <a:xfrm>
            <a:off x="20268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8" name="ZoneTexte 7">
            <a:extLst>
              <a:ext uri="{FF2B5EF4-FFF2-40B4-BE49-F238E27FC236}">
                <a16:creationId xmlns:a16="http://schemas.microsoft.com/office/drawing/2014/main" id="{E7CBC264-BC17-49EB-AB38-0EF1DC97792A}"/>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20510333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392BFE-1192-46BF-91A7-71E41B471342}"/>
              </a:ext>
            </a:extLst>
          </p:cNvPr>
          <p:cNvSpPr>
            <a:spLocks noGrp="1"/>
          </p:cNvSpPr>
          <p:nvPr>
            <p:ph type="title"/>
          </p:nvPr>
        </p:nvSpPr>
        <p:spPr>
          <a:xfrm>
            <a:off x="997924" y="439615"/>
            <a:ext cx="10058400" cy="866922"/>
          </a:xfrm>
        </p:spPr>
        <p:txBody>
          <a:bodyPr/>
          <a:lstStyle/>
          <a:p>
            <a:pPr algn="ctr"/>
            <a:r>
              <a:rPr lang="fr-FR" b="1">
                <a:solidFill>
                  <a:srgbClr val="002060"/>
                </a:solidFill>
              </a:rPr>
              <a:t>Entreprises extérieures</a:t>
            </a:r>
          </a:p>
        </p:txBody>
      </p:sp>
      <p:graphicFrame>
        <p:nvGraphicFramePr>
          <p:cNvPr id="4" name="Tableau 3">
            <a:extLst>
              <a:ext uri="{FF2B5EF4-FFF2-40B4-BE49-F238E27FC236}">
                <a16:creationId xmlns:a16="http://schemas.microsoft.com/office/drawing/2014/main" id="{C0A6252D-0AEC-4495-8EF6-B1B7C4BF0C9F}"/>
              </a:ext>
            </a:extLst>
          </p:cNvPr>
          <p:cNvGraphicFramePr>
            <a:graphicFrameLocks noGrp="1"/>
          </p:cNvGraphicFramePr>
          <p:nvPr>
            <p:extLst>
              <p:ext uri="{D42A27DB-BD31-4B8C-83A1-F6EECF244321}">
                <p14:modId xmlns:p14="http://schemas.microsoft.com/office/powerpoint/2010/main" val="185132770"/>
              </p:ext>
            </p:extLst>
          </p:nvPr>
        </p:nvGraphicFramePr>
        <p:xfrm>
          <a:off x="365875" y="1906739"/>
          <a:ext cx="11460250" cy="3530918"/>
        </p:xfrm>
        <a:graphic>
          <a:graphicData uri="http://schemas.openxmlformats.org/drawingml/2006/table">
            <a:tbl>
              <a:tblPr firstRow="1" bandRow="1">
                <a:tableStyleId>{5940675A-B579-460E-94D1-54222C63F5DA}</a:tableStyleId>
              </a:tblPr>
              <a:tblGrid>
                <a:gridCol w="1958062">
                  <a:extLst>
                    <a:ext uri="{9D8B030D-6E8A-4147-A177-3AD203B41FA5}">
                      <a16:colId xmlns:a16="http://schemas.microsoft.com/office/drawing/2014/main" val="2154077478"/>
                    </a:ext>
                  </a:extLst>
                </a:gridCol>
                <a:gridCol w="1111858">
                  <a:extLst>
                    <a:ext uri="{9D8B030D-6E8A-4147-A177-3AD203B41FA5}">
                      <a16:colId xmlns:a16="http://schemas.microsoft.com/office/drawing/2014/main" val="267380520"/>
                    </a:ext>
                  </a:extLst>
                </a:gridCol>
                <a:gridCol w="1539408">
                  <a:extLst>
                    <a:ext uri="{9D8B030D-6E8A-4147-A177-3AD203B41FA5}">
                      <a16:colId xmlns:a16="http://schemas.microsoft.com/office/drawing/2014/main" val="2714980754"/>
                    </a:ext>
                  </a:extLst>
                </a:gridCol>
                <a:gridCol w="1768686">
                  <a:extLst>
                    <a:ext uri="{9D8B030D-6E8A-4147-A177-3AD203B41FA5}">
                      <a16:colId xmlns:a16="http://schemas.microsoft.com/office/drawing/2014/main" val="1457888220"/>
                    </a:ext>
                  </a:extLst>
                </a:gridCol>
                <a:gridCol w="1395310">
                  <a:extLst>
                    <a:ext uri="{9D8B030D-6E8A-4147-A177-3AD203B41FA5}">
                      <a16:colId xmlns:a16="http://schemas.microsoft.com/office/drawing/2014/main" val="1292667750"/>
                    </a:ext>
                  </a:extLst>
                </a:gridCol>
                <a:gridCol w="998979">
                  <a:extLst>
                    <a:ext uri="{9D8B030D-6E8A-4147-A177-3AD203B41FA5}">
                      <a16:colId xmlns:a16="http://schemas.microsoft.com/office/drawing/2014/main" val="1330625518"/>
                    </a:ext>
                  </a:extLst>
                </a:gridCol>
                <a:gridCol w="1393520">
                  <a:extLst>
                    <a:ext uri="{9D8B030D-6E8A-4147-A177-3AD203B41FA5}">
                      <a16:colId xmlns:a16="http://schemas.microsoft.com/office/drawing/2014/main" val="2106003021"/>
                    </a:ext>
                  </a:extLst>
                </a:gridCol>
                <a:gridCol w="1294427">
                  <a:extLst>
                    <a:ext uri="{9D8B030D-6E8A-4147-A177-3AD203B41FA5}">
                      <a16:colId xmlns:a16="http://schemas.microsoft.com/office/drawing/2014/main" val="527607876"/>
                    </a:ext>
                  </a:extLst>
                </a:gridCol>
              </a:tblGrid>
              <a:tr h="173566">
                <a:tc>
                  <a:txBody>
                    <a:bodyPr/>
                    <a:lstStyle/>
                    <a:p>
                      <a:pPr>
                        <a:lnSpc>
                          <a:spcPct val="107000"/>
                        </a:lnSpc>
                        <a:spcAft>
                          <a:spcPts val="0"/>
                        </a:spcAft>
                      </a:pPr>
                      <a:r>
                        <a:rPr lang="fr-FR" sz="1300">
                          <a:effectLst/>
                          <a:latin typeface="Calibri"/>
                          <a:ea typeface="Calibri" panose="020F0502020204030204" pitchFamily="34" charset="0"/>
                          <a:cs typeface="Times New Roman"/>
                        </a:rPr>
                        <a:t>Four à brame</a:t>
                      </a:r>
                    </a:p>
                  </a:txBody>
                  <a:tcPr marL="68580" marR="68580" marT="0" marB="0">
                    <a:solidFill>
                      <a:schemeClr val="accent1">
                        <a:lumMod val="20000"/>
                        <a:lumOff val="80000"/>
                      </a:schemeClr>
                    </a:solidFill>
                  </a:tcPr>
                </a:tc>
                <a:tc>
                  <a:txBody>
                    <a:bodyPr/>
                    <a:lstStyle/>
                    <a:p>
                      <a:pPr>
                        <a:lnSpc>
                          <a:spcPct val="107000"/>
                        </a:lnSpc>
                        <a:spcAft>
                          <a:spcPts val="0"/>
                        </a:spcAft>
                      </a:pPr>
                      <a:r>
                        <a:rPr lang="fr-FR" sz="1300" dirty="0">
                          <a:effectLst/>
                          <a:latin typeface="Calibri"/>
                          <a:ea typeface="Calibri" panose="020F0502020204030204" pitchFamily="34" charset="0"/>
                          <a:cs typeface="Times New Roman"/>
                        </a:rPr>
                        <a:t>Pomperie </a:t>
                      </a:r>
                    </a:p>
                  </a:txBody>
                  <a:tcPr marL="68580" marR="68580" marT="0" marB="0">
                    <a:solidFill>
                      <a:schemeClr val="accent1">
                        <a:lumMod val="20000"/>
                        <a:lumOff val="80000"/>
                      </a:schemeClr>
                    </a:solidFill>
                  </a:tcPr>
                </a:tc>
                <a:tc>
                  <a:txBody>
                    <a:bodyPr/>
                    <a:lstStyle/>
                    <a:p>
                      <a:pPr>
                        <a:lnSpc>
                          <a:spcPct val="107000"/>
                        </a:lnSpc>
                        <a:spcAft>
                          <a:spcPts val="0"/>
                        </a:spcAft>
                      </a:pPr>
                      <a:r>
                        <a:rPr lang="fr-FR" sz="1300">
                          <a:effectLst/>
                          <a:latin typeface="Calibri"/>
                          <a:ea typeface="Calibri" panose="020F0502020204030204" pitchFamily="34" charset="0"/>
                          <a:cs typeface="Times New Roman"/>
                        </a:rPr>
                        <a:t>Dégrossisseur</a:t>
                      </a:r>
                    </a:p>
                  </a:txBody>
                  <a:tcPr marL="68580" marR="68580" marT="0" marB="0">
                    <a:solidFill>
                      <a:schemeClr val="accent1">
                        <a:lumMod val="20000"/>
                        <a:lumOff val="80000"/>
                      </a:schemeClr>
                    </a:solidFill>
                  </a:tcPr>
                </a:tc>
                <a:tc>
                  <a:txBody>
                    <a:bodyPr/>
                    <a:lstStyle/>
                    <a:p>
                      <a:pPr>
                        <a:lnSpc>
                          <a:spcPct val="107000"/>
                        </a:lnSpc>
                        <a:spcAft>
                          <a:spcPts val="0"/>
                        </a:spcAft>
                      </a:pPr>
                      <a:r>
                        <a:rPr lang="fr-FR" sz="1300">
                          <a:effectLst/>
                          <a:latin typeface="Calibri"/>
                          <a:ea typeface="Calibri" panose="020F0502020204030204" pitchFamily="34" charset="0"/>
                          <a:cs typeface="Times New Roman"/>
                        </a:rPr>
                        <a:t>Finisseur</a:t>
                      </a:r>
                    </a:p>
                  </a:txBody>
                  <a:tcPr marL="68580" marR="68580" marT="0" marB="0">
                    <a:solidFill>
                      <a:schemeClr val="accent1">
                        <a:lumMod val="20000"/>
                        <a:lumOff val="80000"/>
                      </a:schemeClr>
                    </a:solidFill>
                  </a:tcPr>
                </a:tc>
                <a:tc>
                  <a:txBody>
                    <a:bodyPr/>
                    <a:lstStyle/>
                    <a:p>
                      <a:pPr>
                        <a:lnSpc>
                          <a:spcPct val="107000"/>
                        </a:lnSpc>
                        <a:spcAft>
                          <a:spcPts val="0"/>
                        </a:spcAft>
                      </a:pPr>
                      <a:r>
                        <a:rPr lang="fr-FR" sz="1300">
                          <a:effectLst/>
                          <a:latin typeface="Calibri"/>
                          <a:ea typeface="Calibri" panose="020F0502020204030204" pitchFamily="34" charset="0"/>
                          <a:cs typeface="Times New Roman"/>
                        </a:rPr>
                        <a:t>Bobineuses</a:t>
                      </a:r>
                    </a:p>
                  </a:txBody>
                  <a:tcPr marL="68580" marR="68580" marT="0" marB="0">
                    <a:solidFill>
                      <a:schemeClr val="accent1">
                        <a:lumMod val="20000"/>
                        <a:lumOff val="80000"/>
                      </a:schemeClr>
                    </a:solidFill>
                  </a:tcPr>
                </a:tc>
                <a:tc>
                  <a:txBody>
                    <a:bodyPr/>
                    <a:lstStyle/>
                    <a:p>
                      <a:pPr>
                        <a:lnSpc>
                          <a:spcPct val="107000"/>
                        </a:lnSpc>
                        <a:spcAft>
                          <a:spcPts val="0"/>
                        </a:spcAft>
                      </a:pPr>
                      <a:r>
                        <a:rPr lang="fr-FR" sz="1300">
                          <a:effectLst/>
                          <a:latin typeface="Calibri"/>
                          <a:ea typeface="Calibri" panose="020F0502020204030204" pitchFamily="34" charset="0"/>
                          <a:cs typeface="Times New Roman"/>
                        </a:rPr>
                        <a:t>Evacuation </a:t>
                      </a:r>
                    </a:p>
                  </a:txBody>
                  <a:tcPr marL="68580" marR="68580" marT="0" marB="0">
                    <a:solidFill>
                      <a:schemeClr val="accent1">
                        <a:lumMod val="20000"/>
                        <a:lumOff val="80000"/>
                      </a:schemeClr>
                    </a:solidFill>
                  </a:tcPr>
                </a:tc>
                <a:tc>
                  <a:txBody>
                    <a:bodyPr/>
                    <a:lstStyle/>
                    <a:p>
                      <a:pPr>
                        <a:lnSpc>
                          <a:spcPct val="107000"/>
                        </a:lnSpc>
                        <a:spcAft>
                          <a:spcPts val="0"/>
                        </a:spcAft>
                      </a:pPr>
                      <a:r>
                        <a:rPr lang="fr-FR" sz="1300">
                          <a:effectLst/>
                          <a:latin typeface="Calibri"/>
                          <a:ea typeface="Calibri" panose="020F0502020204030204" pitchFamily="34" charset="0"/>
                          <a:cs typeface="Times New Roman"/>
                        </a:rPr>
                        <a:t>Salle électrique</a:t>
                      </a:r>
                    </a:p>
                  </a:txBody>
                  <a:tcPr marL="68580" marR="68580" marT="0" marB="0">
                    <a:solidFill>
                      <a:schemeClr val="accent1">
                        <a:lumMod val="20000"/>
                        <a:lumOff val="80000"/>
                      </a:schemeClr>
                    </a:solidFill>
                  </a:tcPr>
                </a:tc>
                <a:tc>
                  <a:txBody>
                    <a:bodyPr/>
                    <a:lstStyle/>
                    <a:p>
                      <a:pPr>
                        <a:lnSpc>
                          <a:spcPct val="107000"/>
                        </a:lnSpc>
                        <a:spcAft>
                          <a:spcPts val="0"/>
                        </a:spcAft>
                      </a:pPr>
                      <a:r>
                        <a:rPr lang="fr-FR" sz="1300">
                          <a:effectLst/>
                          <a:latin typeface="Calibri"/>
                          <a:ea typeface="Calibri" panose="020F0502020204030204" pitchFamily="34" charset="0"/>
                          <a:cs typeface="Times New Roman"/>
                        </a:rPr>
                        <a:t>Atelier cylindre</a:t>
                      </a:r>
                    </a:p>
                  </a:txBody>
                  <a:tcPr marL="68580" marR="68580" marT="0" marB="0">
                    <a:solidFill>
                      <a:schemeClr val="accent1">
                        <a:lumMod val="20000"/>
                        <a:lumOff val="80000"/>
                      </a:schemeClr>
                    </a:solidFill>
                  </a:tcPr>
                </a:tc>
                <a:extLst>
                  <a:ext uri="{0D108BD9-81ED-4DB2-BD59-A6C34878D82A}">
                    <a16:rowId xmlns:a16="http://schemas.microsoft.com/office/drawing/2014/main" val="708803450"/>
                  </a:ext>
                </a:extLst>
              </a:tr>
              <a:tr h="141393">
                <a:tc>
                  <a:txBody>
                    <a:bodyPr/>
                    <a:lstStyle/>
                    <a:p>
                      <a:pPr>
                        <a:lnSpc>
                          <a:spcPct val="107000"/>
                        </a:lnSpc>
                        <a:spcAft>
                          <a:spcPts val="0"/>
                        </a:spcAft>
                      </a:pPr>
                      <a:r>
                        <a:rPr lang="fr-FR" sz="1300">
                          <a:effectLst/>
                          <a:latin typeface="Calibri"/>
                          <a:ea typeface="Calibri" panose="020F0502020204030204" pitchFamily="34" charset="0"/>
                          <a:cs typeface="Times New Roman"/>
                        </a:rPr>
                        <a:t>AZUR INDUSTRIES </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NALCO </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ACTEMIUM</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ACTEMIUM </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ENDEL</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ENGIE</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DYNAE </a:t>
                      </a:r>
                    </a:p>
                  </a:txBody>
                  <a:tcPr marL="68580" marR="68580" marT="0" marB="0"/>
                </a:tc>
                <a:tc>
                  <a:txBody>
                    <a:bodyPr/>
                    <a:lstStyle/>
                    <a:p>
                      <a:pPr>
                        <a:lnSpc>
                          <a:spcPct val="107000"/>
                        </a:lnSpc>
                        <a:spcAft>
                          <a:spcPts val="0"/>
                        </a:spcAft>
                      </a:pPr>
                      <a:r>
                        <a:rPr lang="fr-FR" sz="1300" dirty="0">
                          <a:effectLst/>
                          <a:latin typeface="Calibri"/>
                          <a:ea typeface="Calibri" panose="020F0502020204030204" pitchFamily="34" charset="0"/>
                          <a:cs typeface="Times New Roman"/>
                        </a:rPr>
                        <a:t>BV</a:t>
                      </a:r>
                    </a:p>
                  </a:txBody>
                  <a:tcPr marL="68580" marR="68580" marT="0" marB="0"/>
                </a:tc>
                <a:extLst>
                  <a:ext uri="{0D108BD9-81ED-4DB2-BD59-A6C34878D82A}">
                    <a16:rowId xmlns:a16="http://schemas.microsoft.com/office/drawing/2014/main" val="2499984465"/>
                  </a:ext>
                </a:extLst>
              </a:tr>
              <a:tr h="141393">
                <a:tc>
                  <a:txBody>
                    <a:bodyPr/>
                    <a:lstStyle/>
                    <a:p>
                      <a:pPr>
                        <a:lnSpc>
                          <a:spcPct val="107000"/>
                        </a:lnSpc>
                        <a:spcAft>
                          <a:spcPts val="0"/>
                        </a:spcAft>
                      </a:pPr>
                      <a:r>
                        <a:rPr lang="fr-FR" sz="1300">
                          <a:effectLst/>
                          <a:latin typeface="Calibri"/>
                          <a:ea typeface="Calibri" panose="020F0502020204030204" pitchFamily="34" charset="0"/>
                          <a:cs typeface="Times New Roman"/>
                        </a:rPr>
                        <a:t>BAGOT </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NASA</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AIR Groupe</a:t>
                      </a:r>
                    </a:p>
                  </a:txBody>
                  <a:tcPr marL="68580" marR="68580" marT="0" marB="0"/>
                </a:tc>
                <a:tc>
                  <a:txBody>
                    <a:bodyPr/>
                    <a:lstStyle/>
                    <a:p>
                      <a:pPr>
                        <a:lnSpc>
                          <a:spcPct val="107000"/>
                        </a:lnSpc>
                        <a:spcAft>
                          <a:spcPts val="0"/>
                        </a:spcAft>
                      </a:pPr>
                      <a:r>
                        <a:rPr lang="fr-FR" sz="1300" b="0">
                          <a:solidFill>
                            <a:schemeClr val="tx1"/>
                          </a:solidFill>
                          <a:effectLst/>
                          <a:latin typeface="Calibri"/>
                          <a:ea typeface="Calibri" panose="020F0502020204030204" pitchFamily="34" charset="0"/>
                          <a:cs typeface="Times New Roman"/>
                        </a:rPr>
                        <a:t>ADF</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ENGIE</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FOSELEV</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APAVE </a:t>
                      </a:r>
                    </a:p>
                  </a:txBody>
                  <a:tcPr marL="68580" marR="68580" marT="0" marB="0"/>
                </a:tc>
                <a:tc>
                  <a:txBody>
                    <a:bodyPr/>
                    <a:lstStyle/>
                    <a:p>
                      <a:pPr>
                        <a:lnSpc>
                          <a:spcPct val="107000"/>
                        </a:lnSpc>
                        <a:spcAft>
                          <a:spcPts val="0"/>
                        </a:spcAft>
                      </a:pPr>
                      <a:r>
                        <a:rPr lang="fr-FR" sz="1300" dirty="0">
                          <a:effectLst/>
                          <a:latin typeface="Calibri"/>
                          <a:ea typeface="Calibri" panose="020F0502020204030204" pitchFamily="34" charset="0"/>
                          <a:cs typeface="Times New Roman"/>
                        </a:rPr>
                        <a:t>BOCCARD</a:t>
                      </a:r>
                    </a:p>
                  </a:txBody>
                  <a:tcPr marL="68580" marR="68580" marT="0" marB="0"/>
                </a:tc>
                <a:extLst>
                  <a:ext uri="{0D108BD9-81ED-4DB2-BD59-A6C34878D82A}">
                    <a16:rowId xmlns:a16="http://schemas.microsoft.com/office/drawing/2014/main" val="1654052761"/>
                  </a:ext>
                </a:extLst>
              </a:tr>
              <a:tr h="141393">
                <a:tc>
                  <a:txBody>
                    <a:bodyPr/>
                    <a:lstStyle/>
                    <a:p>
                      <a:pPr>
                        <a:lnSpc>
                          <a:spcPct val="107000"/>
                        </a:lnSpc>
                        <a:spcAft>
                          <a:spcPts val="0"/>
                        </a:spcAft>
                      </a:pPr>
                      <a:r>
                        <a:rPr lang="fr-FR" sz="1300">
                          <a:effectLst/>
                          <a:latin typeface="Calibri"/>
                          <a:ea typeface="Calibri" panose="020F0502020204030204" pitchFamily="34" charset="0"/>
                          <a:cs typeface="Times New Roman"/>
                        </a:rPr>
                        <a:t>BV </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PROVELEC</a:t>
                      </a:r>
                    </a:p>
                  </a:txBody>
                  <a:tcPr marL="68580" marR="68580" marT="0" marB="0"/>
                </a:tc>
                <a:tc>
                  <a:txBody>
                    <a:bodyPr/>
                    <a:lstStyle/>
                    <a:p>
                      <a:pPr>
                        <a:lnSpc>
                          <a:spcPct val="107000"/>
                        </a:lnSpc>
                        <a:spcAft>
                          <a:spcPts val="0"/>
                        </a:spcAft>
                      </a:pPr>
                      <a:r>
                        <a:rPr lang="fr-FR" sz="1300" b="0" dirty="0">
                          <a:solidFill>
                            <a:schemeClr val="tx1"/>
                          </a:solidFill>
                          <a:effectLst/>
                          <a:latin typeface="Calibri"/>
                          <a:ea typeface="Calibri" panose="020F0502020204030204" pitchFamily="34" charset="0"/>
                          <a:cs typeface="Times New Roman"/>
                        </a:rPr>
                        <a:t>ADF</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FOSELEV</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FOSELEV</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HARSCO</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BV </a:t>
                      </a:r>
                    </a:p>
                  </a:txBody>
                  <a:tcPr marL="68580" marR="68580" marT="0" marB="0"/>
                </a:tc>
                <a:tc>
                  <a:txBody>
                    <a:bodyPr/>
                    <a:lstStyle/>
                    <a:p>
                      <a:pPr lvl="0">
                        <a:lnSpc>
                          <a:spcPct val="107000"/>
                        </a:lnSpc>
                        <a:spcAft>
                          <a:spcPts val="0"/>
                        </a:spcAft>
                        <a:buNone/>
                      </a:pPr>
                      <a:r>
                        <a:rPr lang="fr-FR" sz="1300" b="0" i="0" u="none" strike="noStrike" noProof="0" dirty="0">
                          <a:effectLst/>
                          <a:latin typeface="Calibri"/>
                        </a:rPr>
                        <a:t>RONALEV</a:t>
                      </a:r>
                      <a:endParaRPr lang="fr-FR" sz="1300" dirty="0"/>
                    </a:p>
                  </a:txBody>
                  <a:tcPr marL="68580" marR="68580" marT="0" marB="0"/>
                </a:tc>
                <a:extLst>
                  <a:ext uri="{0D108BD9-81ED-4DB2-BD59-A6C34878D82A}">
                    <a16:rowId xmlns:a16="http://schemas.microsoft.com/office/drawing/2014/main" val="253908250"/>
                  </a:ext>
                </a:extLst>
              </a:tr>
              <a:tr h="141393">
                <a:tc>
                  <a:txBody>
                    <a:bodyPr/>
                    <a:lstStyle/>
                    <a:p>
                      <a:pPr>
                        <a:lnSpc>
                          <a:spcPct val="107000"/>
                        </a:lnSpc>
                        <a:spcAft>
                          <a:spcPts val="0"/>
                        </a:spcAft>
                      </a:pPr>
                      <a:r>
                        <a:rPr lang="fr-FR" sz="1300" dirty="0">
                          <a:effectLst/>
                          <a:latin typeface="Calibri"/>
                          <a:ea typeface="Calibri" panose="020F0502020204030204" pitchFamily="34" charset="0"/>
                          <a:cs typeface="Times New Roman"/>
                        </a:rPr>
                        <a:t>ETIM</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RONALEV</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FOSELEV</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HARSCO</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HARSCO</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PROVELEC</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MAN </a:t>
                      </a:r>
                    </a:p>
                  </a:txBody>
                  <a:tcPr marL="68580" marR="68580" marT="0" marB="0"/>
                </a:tc>
                <a:tc>
                  <a:txBody>
                    <a:bodyPr/>
                    <a:lstStyle/>
                    <a:p>
                      <a:pPr lvl="0">
                        <a:lnSpc>
                          <a:spcPct val="107000"/>
                        </a:lnSpc>
                        <a:spcAft>
                          <a:spcPts val="0"/>
                        </a:spcAft>
                        <a:buNone/>
                      </a:pPr>
                      <a:r>
                        <a:rPr lang="fr-FR" sz="1300" b="0" i="0" u="none" strike="noStrike" noProof="0" dirty="0">
                          <a:effectLst/>
                          <a:latin typeface="Calibri"/>
                        </a:rPr>
                        <a:t>SETP </a:t>
                      </a:r>
                      <a:endParaRPr lang="fr-FR" sz="1300" dirty="0"/>
                    </a:p>
                  </a:txBody>
                  <a:tcPr marL="68580" marR="68580" marT="0" marB="0"/>
                </a:tc>
                <a:extLst>
                  <a:ext uri="{0D108BD9-81ED-4DB2-BD59-A6C34878D82A}">
                    <a16:rowId xmlns:a16="http://schemas.microsoft.com/office/drawing/2014/main" val="1379772563"/>
                  </a:ext>
                </a:extLst>
              </a:tr>
              <a:tr h="141393">
                <a:tc>
                  <a:txBody>
                    <a:bodyPr/>
                    <a:lstStyle/>
                    <a:p>
                      <a:pPr>
                        <a:lnSpc>
                          <a:spcPct val="107000"/>
                        </a:lnSpc>
                        <a:spcAft>
                          <a:spcPts val="0"/>
                        </a:spcAft>
                      </a:pPr>
                      <a:r>
                        <a:rPr lang="fr-FR" sz="1300">
                          <a:effectLst/>
                          <a:latin typeface="Calibri"/>
                          <a:ea typeface="Calibri" panose="020F0502020204030204" pitchFamily="34" charset="0"/>
                          <a:cs typeface="Times New Roman"/>
                        </a:rPr>
                        <a:t>FOSELEV (Arrêt souvent)</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SETP</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HARSCO</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MAN</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INEO</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RONALEV</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PROVELEC</a:t>
                      </a:r>
                    </a:p>
                  </a:txBody>
                  <a:tcPr marL="68580" marR="68580" marT="0" marB="0"/>
                </a:tc>
                <a:tc>
                  <a:txBody>
                    <a:bodyPr/>
                    <a:lstStyle/>
                    <a:p>
                      <a:pPr>
                        <a:lnSpc>
                          <a:spcPct val="107000"/>
                        </a:lnSpc>
                        <a:spcAft>
                          <a:spcPts val="0"/>
                        </a:spcAft>
                      </a:pPr>
                      <a:r>
                        <a:rPr lang="fr-FR" sz="1300" dirty="0">
                          <a:effectLst/>
                          <a:latin typeface="Calibri"/>
                          <a:ea typeface="Calibri" panose="020F0502020204030204" pitchFamily="34" charset="0"/>
                          <a:cs typeface="Times New Roman"/>
                        </a:rPr>
                        <a:t>SME</a:t>
                      </a:r>
                    </a:p>
                  </a:txBody>
                  <a:tcPr marL="68580" marR="68580" marT="0" marB="0"/>
                </a:tc>
                <a:extLst>
                  <a:ext uri="{0D108BD9-81ED-4DB2-BD59-A6C34878D82A}">
                    <a16:rowId xmlns:a16="http://schemas.microsoft.com/office/drawing/2014/main" val="4205095266"/>
                  </a:ext>
                </a:extLst>
              </a:tr>
              <a:tr h="141393">
                <a:tc>
                  <a:txBody>
                    <a:bodyPr/>
                    <a:lstStyle/>
                    <a:p>
                      <a:pPr>
                        <a:lnSpc>
                          <a:spcPct val="107000"/>
                        </a:lnSpc>
                        <a:spcAft>
                          <a:spcPts val="0"/>
                        </a:spcAft>
                      </a:pPr>
                      <a:r>
                        <a:rPr lang="fr-FR" sz="1300">
                          <a:effectLst/>
                          <a:latin typeface="Calibri"/>
                          <a:ea typeface="Calibri" panose="020F0502020204030204" pitchFamily="34" charset="0"/>
                          <a:cs typeface="Times New Roman"/>
                        </a:rPr>
                        <a:t>HARSCO</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SODISUD</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NASA</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PROVELEC</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MAN</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SETP</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RONALEV</a:t>
                      </a:r>
                    </a:p>
                  </a:txBody>
                  <a:tcPr marL="68580" marR="68580" marT="0" marB="0"/>
                </a:tc>
                <a:tc>
                  <a:txBody>
                    <a:bodyPr/>
                    <a:lstStyle/>
                    <a:p>
                      <a:pPr lvl="0">
                        <a:lnSpc>
                          <a:spcPct val="107000"/>
                        </a:lnSpc>
                        <a:spcAft>
                          <a:spcPts val="0"/>
                        </a:spcAft>
                        <a:buNone/>
                      </a:pPr>
                      <a:r>
                        <a:rPr lang="fr-FR" sz="1300" b="0" i="0" u="none" strike="noStrike" noProof="0" dirty="0">
                          <a:solidFill>
                            <a:schemeClr val="tx1"/>
                          </a:solidFill>
                          <a:effectLst/>
                          <a:latin typeface="Calibri"/>
                        </a:rPr>
                        <a:t>JOHN COCKERILL</a:t>
                      </a:r>
                      <a:endParaRPr lang="fr-FR" dirty="0"/>
                    </a:p>
                  </a:txBody>
                  <a:tcPr marL="68580" marR="68580" marT="0" marB="0"/>
                </a:tc>
                <a:extLst>
                  <a:ext uri="{0D108BD9-81ED-4DB2-BD59-A6C34878D82A}">
                    <a16:rowId xmlns:a16="http://schemas.microsoft.com/office/drawing/2014/main" val="4291536164"/>
                  </a:ext>
                </a:extLst>
              </a:tr>
              <a:tr h="141393">
                <a:tc>
                  <a:txBody>
                    <a:bodyPr/>
                    <a:lstStyle/>
                    <a:p>
                      <a:pPr>
                        <a:lnSpc>
                          <a:spcPct val="107000"/>
                        </a:lnSpc>
                        <a:spcAft>
                          <a:spcPts val="0"/>
                        </a:spcAft>
                      </a:pPr>
                      <a:r>
                        <a:rPr lang="fr-FR" sz="1300" dirty="0">
                          <a:effectLst/>
                          <a:latin typeface="Calibri"/>
                          <a:ea typeface="Calibri" panose="020F0502020204030204" pitchFamily="34" charset="0"/>
                          <a:cs typeface="Times New Roman"/>
                        </a:rPr>
                        <a:t>MAN</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TECMI</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PROVELEC</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SODISUD</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NASA</a:t>
                      </a:r>
                    </a:p>
                  </a:txBody>
                  <a:tcPr marL="68580" marR="68580" marT="0" marB="0"/>
                </a:tc>
                <a:tc>
                  <a:txBody>
                    <a:bodyPr/>
                    <a:lstStyle/>
                    <a:p>
                      <a:pPr>
                        <a:lnSpc>
                          <a:spcPct val="107000"/>
                        </a:lnSpc>
                        <a:spcAft>
                          <a:spcPts val="0"/>
                        </a:spcAft>
                      </a:pPr>
                      <a:r>
                        <a:rPr lang="fr-FR" sz="1300">
                          <a:effectLst/>
                          <a:latin typeface="Calibri"/>
                          <a:ea typeface="Calibri" panose="020F0502020204030204" pitchFamily="34" charset="0"/>
                          <a:cs typeface="Times New Roman"/>
                        </a:rPr>
                        <a:t>SNEF</a:t>
                      </a:r>
                    </a:p>
                  </a:txBody>
                  <a:tcPr marL="68580" marR="68580" marT="0" marB="0"/>
                </a:tc>
                <a:tc>
                  <a:txBody>
                    <a:bodyPr/>
                    <a:lstStyle/>
                    <a:p>
                      <a:pPr lvl="0">
                        <a:lnSpc>
                          <a:spcPct val="107000"/>
                        </a:lnSpc>
                        <a:spcAft>
                          <a:spcPts val="0"/>
                        </a:spcAft>
                        <a:buNone/>
                      </a:pPr>
                      <a:r>
                        <a:rPr lang="fr-FR" sz="1300" b="0" i="0" u="none" strike="noStrike" noProof="0">
                          <a:effectLst/>
                          <a:latin typeface="Calibri"/>
                        </a:rPr>
                        <a:t>SETP</a:t>
                      </a:r>
                      <a:endParaRPr lang="fr-FR" sz="1300"/>
                    </a:p>
                  </a:txBody>
                  <a:tcPr marL="68580" marR="68580" marT="0" marB="0"/>
                </a:tc>
                <a:tc>
                  <a:txBody>
                    <a:bodyPr/>
                    <a:lstStyle/>
                    <a:p>
                      <a:pPr lvl="0">
                        <a:lnSpc>
                          <a:spcPct val="107000"/>
                        </a:lnSpc>
                        <a:spcAft>
                          <a:spcPts val="0"/>
                        </a:spcAft>
                        <a:buNone/>
                      </a:pPr>
                      <a:endParaRPr lang="fr-FR" dirty="0"/>
                    </a:p>
                  </a:txBody>
                  <a:tcPr marL="68580" marR="68580" marT="0" marB="0"/>
                </a:tc>
                <a:extLst>
                  <a:ext uri="{0D108BD9-81ED-4DB2-BD59-A6C34878D82A}">
                    <a16:rowId xmlns:a16="http://schemas.microsoft.com/office/drawing/2014/main" val="1779063311"/>
                  </a:ext>
                </a:extLst>
              </a:tr>
              <a:tr h="141393">
                <a:tc>
                  <a:txBody>
                    <a:bodyPr/>
                    <a:lstStyle/>
                    <a:p>
                      <a:pPr lvl="0">
                        <a:lnSpc>
                          <a:spcPct val="107000"/>
                        </a:lnSpc>
                        <a:spcAft>
                          <a:spcPts val="0"/>
                        </a:spcAft>
                        <a:buNone/>
                      </a:pPr>
                      <a:r>
                        <a:rPr lang="fr-FR" sz="1300" b="0" i="0" u="none" strike="noStrike" noProof="0">
                          <a:effectLst/>
                          <a:latin typeface="Calibri"/>
                        </a:rPr>
                        <a:t>RONALEV</a:t>
                      </a:r>
                      <a:endParaRPr lang="fr-FR" sz="1300"/>
                    </a:p>
                  </a:txBody>
                  <a:tcPr marL="68580" marR="68580" marT="0" marB="0"/>
                </a:tc>
                <a:tc>
                  <a:txBody>
                    <a:bodyPr/>
                    <a:lstStyle/>
                    <a:p>
                      <a:pPr lvl="0">
                        <a:lnSpc>
                          <a:spcPct val="107000"/>
                        </a:lnSpc>
                        <a:spcAft>
                          <a:spcPts val="0"/>
                        </a:spcAft>
                        <a:buNone/>
                      </a:pPr>
                      <a:r>
                        <a:rPr lang="fr-FR" sz="1300" b="0" i="0" u="none" strike="noStrike" noProof="0">
                          <a:effectLst/>
                          <a:latin typeface="Calibri"/>
                        </a:rPr>
                        <a:t>FOSELEV</a:t>
                      </a:r>
                      <a:endParaRPr lang="fr-FR" sz="1300"/>
                    </a:p>
                  </a:txBody>
                  <a:tcPr marL="68580" marR="68580" marT="0" marB="0"/>
                </a:tc>
                <a:tc>
                  <a:txBody>
                    <a:bodyPr/>
                    <a:lstStyle/>
                    <a:p>
                      <a:pPr lvl="0">
                        <a:lnSpc>
                          <a:spcPct val="107000"/>
                        </a:lnSpc>
                        <a:spcAft>
                          <a:spcPts val="0"/>
                        </a:spcAft>
                        <a:buNone/>
                      </a:pPr>
                      <a:r>
                        <a:rPr lang="fr-FR" sz="1300" b="0" i="0" u="none" strike="noStrike" noProof="0">
                          <a:effectLst/>
                          <a:latin typeface="Calibri"/>
                        </a:rPr>
                        <a:t>RONALEV</a:t>
                      </a:r>
                      <a:endParaRPr lang="fr-FR" sz="1300"/>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300">
                          <a:effectLst/>
                          <a:latin typeface="Calibri"/>
                          <a:ea typeface="Calibri" panose="020F0502020204030204" pitchFamily="34" charset="0"/>
                          <a:cs typeface="Times New Roman"/>
                        </a:rPr>
                        <a:t>TECMI</a:t>
                      </a:r>
                    </a:p>
                  </a:txBody>
                  <a:tcPr marL="68580" marR="68580" marT="0" marB="0"/>
                </a:tc>
                <a:tc>
                  <a:txBody>
                    <a:bodyPr/>
                    <a:lstStyle/>
                    <a:p>
                      <a:pPr lvl="0">
                        <a:lnSpc>
                          <a:spcPct val="107000"/>
                        </a:lnSpc>
                        <a:spcAft>
                          <a:spcPts val="0"/>
                        </a:spcAft>
                        <a:buNone/>
                      </a:pPr>
                      <a:r>
                        <a:rPr lang="fr-FR" sz="1300" b="0" i="0" u="none" strike="noStrike" noProof="0">
                          <a:effectLst/>
                          <a:latin typeface="Calibri"/>
                        </a:rPr>
                        <a:t>PROVELEC</a:t>
                      </a:r>
                      <a:endParaRPr lang="fr-FR" sz="1300"/>
                    </a:p>
                  </a:txBody>
                  <a:tcPr marL="68580" marR="68580" marT="0" marB="0"/>
                </a:tc>
                <a:tc>
                  <a:txBody>
                    <a:bodyPr/>
                    <a:lstStyle/>
                    <a:p>
                      <a:pPr lvl="0">
                        <a:lnSpc>
                          <a:spcPct val="107000"/>
                        </a:lnSpc>
                        <a:spcAft>
                          <a:spcPts val="0"/>
                        </a:spcAft>
                        <a:buNone/>
                      </a:pPr>
                      <a:r>
                        <a:rPr lang="fr-FR" sz="1300" b="0" i="0" u="none" strike="noStrike" noProof="0">
                          <a:effectLst/>
                          <a:latin typeface="Calibri"/>
                        </a:rPr>
                        <a:t>SODISUD</a:t>
                      </a:r>
                      <a:endParaRPr lang="fr-FR" sz="1300"/>
                    </a:p>
                  </a:txBody>
                  <a:tcPr marL="68580" marR="68580" marT="0" marB="0"/>
                </a:tc>
                <a:tc>
                  <a:txBody>
                    <a:bodyPr/>
                    <a:lstStyle/>
                    <a:p>
                      <a:pPr lvl="0">
                        <a:lnSpc>
                          <a:spcPct val="107000"/>
                        </a:lnSpc>
                        <a:spcAft>
                          <a:spcPts val="0"/>
                        </a:spcAft>
                        <a:buNone/>
                      </a:pPr>
                      <a:r>
                        <a:rPr lang="fr-FR" sz="1300" b="0" i="0" u="none" strike="noStrike" noProof="0">
                          <a:effectLst/>
                          <a:latin typeface="Calibri"/>
                        </a:rPr>
                        <a:t>SNEF</a:t>
                      </a:r>
                      <a:endParaRPr lang="fr-FR" sz="1300"/>
                    </a:p>
                  </a:txBody>
                  <a:tcPr marL="68580" marR="68580" marT="0" marB="0"/>
                </a:tc>
                <a:tc>
                  <a:txBody>
                    <a:bodyPr/>
                    <a:lstStyle/>
                    <a:p>
                      <a:pPr>
                        <a:lnSpc>
                          <a:spcPct val="107000"/>
                        </a:lnSpc>
                        <a:spcAft>
                          <a:spcPts val="0"/>
                        </a:spcAft>
                      </a:pPr>
                      <a:endParaRPr lang="fr-FR" sz="130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1372604482"/>
                  </a:ext>
                </a:extLst>
              </a:tr>
              <a:tr h="141393">
                <a:tc>
                  <a:txBody>
                    <a:bodyPr/>
                    <a:lstStyle/>
                    <a:p>
                      <a:pPr lvl="0">
                        <a:lnSpc>
                          <a:spcPct val="107000"/>
                        </a:lnSpc>
                        <a:spcAft>
                          <a:spcPts val="0"/>
                        </a:spcAft>
                        <a:buNone/>
                      </a:pPr>
                      <a:r>
                        <a:rPr lang="fr-FR" sz="1300">
                          <a:effectLst/>
                          <a:latin typeface="Calibri"/>
                          <a:cs typeface="Times New Roman"/>
                        </a:rPr>
                        <a:t>PREVEL </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HARSCO </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SETP</a:t>
                      </a:r>
                      <a:endParaRPr lang="fr-FR" sz="1300"/>
                    </a:p>
                  </a:txBody>
                  <a:tcPr marL="68580" marR="68580" marT="0" marB="0"/>
                </a:tc>
                <a:tc>
                  <a:txBody>
                    <a:bodyPr/>
                    <a:lstStyle/>
                    <a:p>
                      <a:pPr lvl="0" defTabSz="914400">
                        <a:lnSpc>
                          <a:spcPct val="107000"/>
                        </a:lnSpc>
                        <a:spcAft>
                          <a:spcPts val="0"/>
                        </a:spcAft>
                        <a:buClrTx/>
                        <a:buSzTx/>
                        <a:buNone/>
                        <a:tabLst/>
                        <a:defRPr/>
                      </a:pPr>
                      <a:r>
                        <a:rPr lang="fr-FR" sz="1300" b="0" i="0" u="none" strike="noStrike" noProof="0">
                          <a:effectLst/>
                          <a:latin typeface="Calibri"/>
                        </a:rPr>
                        <a:t>RONALEV</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SMRI</a:t>
                      </a:r>
                      <a:endParaRPr lang="fr-FR" sz="1300"/>
                    </a:p>
                  </a:txBody>
                  <a:tcPr marL="68580" marR="68580" marT="0" marB="0"/>
                </a:tc>
                <a:tc>
                  <a:txBody>
                    <a:bodyPr/>
                    <a:lstStyle/>
                    <a:p>
                      <a:pPr lvl="0">
                        <a:lnSpc>
                          <a:spcPct val="107000"/>
                        </a:lnSpc>
                        <a:spcAft>
                          <a:spcPts val="0"/>
                        </a:spcAft>
                        <a:buNone/>
                      </a:pPr>
                      <a:r>
                        <a:rPr lang="fr-FR" sz="1300" b="0" i="0" u="none" strike="noStrike" noProof="0">
                          <a:effectLst/>
                          <a:latin typeface="Calibri"/>
                        </a:rPr>
                        <a:t>TECMI</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SODISUD</a:t>
                      </a:r>
                      <a:endParaRPr lang="fr-FR" sz="1300"/>
                    </a:p>
                  </a:txBody>
                  <a:tcPr marL="68580" marR="68580" marT="0" marB="0"/>
                </a:tc>
                <a:tc>
                  <a:txBody>
                    <a:bodyPr/>
                    <a:lstStyle/>
                    <a:p>
                      <a:pPr lvl="0">
                        <a:lnSpc>
                          <a:spcPct val="107000"/>
                        </a:lnSpc>
                        <a:spcAft>
                          <a:spcPts val="0"/>
                        </a:spcAft>
                        <a:buNone/>
                      </a:pPr>
                      <a:endParaRPr lang="fr-FR" sz="130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2897084500"/>
                  </a:ext>
                </a:extLst>
              </a:tr>
              <a:tr h="141393">
                <a:tc>
                  <a:txBody>
                    <a:bodyPr/>
                    <a:lstStyle/>
                    <a:p>
                      <a:pPr lvl="0">
                        <a:lnSpc>
                          <a:spcPct val="107000"/>
                        </a:lnSpc>
                        <a:spcAft>
                          <a:spcPts val="0"/>
                        </a:spcAft>
                        <a:buNone/>
                      </a:pPr>
                      <a:r>
                        <a:rPr lang="fr-FR" sz="1300">
                          <a:effectLst/>
                          <a:latin typeface="Calibri"/>
                          <a:cs typeface="Times New Roman"/>
                        </a:rPr>
                        <a:t>PROVELEC</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MAN </a:t>
                      </a:r>
                      <a:endParaRPr lang="fr-FR" sz="1300"/>
                    </a:p>
                  </a:txBody>
                  <a:tcPr marL="68580" marR="68580" marT="0" marB="0"/>
                </a:tc>
                <a:tc>
                  <a:txBody>
                    <a:bodyPr/>
                    <a:lstStyle/>
                    <a:p>
                      <a:pPr lvl="0">
                        <a:lnSpc>
                          <a:spcPct val="107000"/>
                        </a:lnSpc>
                        <a:spcAft>
                          <a:spcPts val="0"/>
                        </a:spcAft>
                        <a:buNone/>
                      </a:pPr>
                      <a:r>
                        <a:rPr lang="fr-FR" sz="1300" dirty="0">
                          <a:effectLst/>
                          <a:latin typeface="Calibri"/>
                          <a:cs typeface="Times New Roman"/>
                        </a:rPr>
                        <a:t>SNEF</a:t>
                      </a:r>
                      <a:endParaRPr lang="fr-FR" sz="1300" dirty="0"/>
                    </a:p>
                  </a:txBody>
                  <a:tcPr marL="68580" marR="68580" marT="0" marB="0"/>
                </a:tc>
                <a:tc>
                  <a:txBody>
                    <a:bodyPr/>
                    <a:lstStyle/>
                    <a:p>
                      <a:pPr lvl="0" defTabSz="914400">
                        <a:lnSpc>
                          <a:spcPct val="107000"/>
                        </a:lnSpc>
                        <a:spcAft>
                          <a:spcPts val="0"/>
                        </a:spcAft>
                        <a:buClrTx/>
                        <a:buSzTx/>
                        <a:buNone/>
                        <a:tabLst/>
                        <a:defRPr/>
                      </a:pPr>
                      <a:r>
                        <a:rPr lang="fr-FR" sz="1300" b="0" i="0" u="none" strike="noStrike" noProof="0">
                          <a:effectLst/>
                          <a:latin typeface="Calibri"/>
                        </a:rPr>
                        <a:t>SETP</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SETP</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SME</a:t>
                      </a:r>
                    </a:p>
                  </a:txBody>
                  <a:tcPr marL="68580" marR="68580" marT="0" marB="0"/>
                </a:tc>
                <a:tc>
                  <a:txBody>
                    <a:bodyPr/>
                    <a:lstStyle/>
                    <a:p>
                      <a:pPr lvl="0">
                        <a:lnSpc>
                          <a:spcPct val="107000"/>
                        </a:lnSpc>
                        <a:spcAft>
                          <a:spcPts val="0"/>
                        </a:spcAft>
                        <a:buNone/>
                      </a:pPr>
                      <a:r>
                        <a:rPr lang="fr-FR" sz="1300">
                          <a:effectLst/>
                          <a:latin typeface="Calibri"/>
                          <a:cs typeface="Times New Roman"/>
                        </a:rPr>
                        <a:t>TECMI </a:t>
                      </a:r>
                      <a:endParaRPr lang="fr-FR" sz="1300"/>
                    </a:p>
                  </a:txBody>
                  <a:tcPr marL="68580" marR="68580" marT="0" marB="0"/>
                </a:tc>
                <a:tc>
                  <a:txBody>
                    <a:bodyPr/>
                    <a:lstStyle/>
                    <a:p>
                      <a:pPr lvl="0">
                        <a:lnSpc>
                          <a:spcPct val="107000"/>
                        </a:lnSpc>
                        <a:spcAft>
                          <a:spcPts val="0"/>
                        </a:spcAft>
                        <a:buNone/>
                      </a:pPr>
                      <a:endParaRPr lang="fr-FR" sz="130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127725785"/>
                  </a:ext>
                </a:extLst>
              </a:tr>
              <a:tr h="141393">
                <a:tc>
                  <a:txBody>
                    <a:bodyPr/>
                    <a:lstStyle/>
                    <a:p>
                      <a:pPr lvl="0">
                        <a:lnSpc>
                          <a:spcPct val="107000"/>
                        </a:lnSpc>
                        <a:spcAft>
                          <a:spcPts val="0"/>
                        </a:spcAft>
                        <a:buNone/>
                      </a:pPr>
                      <a:r>
                        <a:rPr lang="fr-FR" sz="1300">
                          <a:effectLst/>
                          <a:latin typeface="Calibri"/>
                          <a:cs typeface="Times New Roman"/>
                        </a:rPr>
                        <a:t>SETP</a:t>
                      </a:r>
                      <a:endParaRPr lang="fr-FR" sz="1300"/>
                    </a:p>
                  </a:txBody>
                  <a:tcPr marL="68580" marR="68580" marT="0" marB="0"/>
                </a:tc>
                <a:tc>
                  <a:txBody>
                    <a:bodyPr/>
                    <a:lstStyle/>
                    <a:p>
                      <a:pPr lvl="0">
                        <a:lnSpc>
                          <a:spcPct val="107000"/>
                        </a:lnSpc>
                        <a:spcAft>
                          <a:spcPts val="0"/>
                        </a:spcAft>
                        <a:buNone/>
                      </a:pPr>
                      <a:r>
                        <a:rPr lang="fr-FR" sz="1300">
                          <a:effectLst/>
                          <a:latin typeface="Calibri"/>
                          <a:cs typeface="Times New Roman"/>
                        </a:rPr>
                        <a:t>SME</a:t>
                      </a:r>
                    </a:p>
                  </a:txBody>
                  <a:tcPr marL="68580" marR="68580" marT="0" marB="0"/>
                </a:tc>
                <a:tc>
                  <a:txBody>
                    <a:bodyPr/>
                    <a:lstStyle/>
                    <a:p>
                      <a:pPr lvl="0">
                        <a:lnSpc>
                          <a:spcPct val="107000"/>
                        </a:lnSpc>
                        <a:spcAft>
                          <a:spcPts val="0"/>
                        </a:spcAft>
                        <a:buNone/>
                      </a:pPr>
                      <a:r>
                        <a:rPr lang="fr-FR" sz="1300">
                          <a:effectLst/>
                          <a:latin typeface="Calibri"/>
                          <a:cs typeface="Times New Roman"/>
                        </a:rPr>
                        <a:t>SODISUD</a:t>
                      </a:r>
                      <a:endParaRPr lang="fr-FR" sz="1300"/>
                    </a:p>
                  </a:txBody>
                  <a:tcPr marL="68580" marR="68580" marT="0" marB="0"/>
                </a:tc>
                <a:tc>
                  <a:txBody>
                    <a:bodyPr/>
                    <a:lstStyle/>
                    <a:p>
                      <a:pPr lvl="0" defTabSz="914400">
                        <a:lnSpc>
                          <a:spcPct val="107000"/>
                        </a:lnSpc>
                        <a:spcAft>
                          <a:spcPts val="0"/>
                        </a:spcAft>
                        <a:buClrTx/>
                        <a:buSzTx/>
                        <a:buNone/>
                        <a:tabLst/>
                        <a:defRPr/>
                      </a:pPr>
                      <a:r>
                        <a:rPr lang="fr-FR" sz="1300">
                          <a:effectLst/>
                          <a:latin typeface="Calibri"/>
                          <a:ea typeface="Calibri" panose="020F0502020204030204" pitchFamily="34" charset="0"/>
                          <a:cs typeface="Times New Roman"/>
                        </a:rPr>
                        <a:t>SME</a:t>
                      </a:r>
                    </a:p>
                  </a:txBody>
                  <a:tcPr marL="68580" marR="68580" marT="0" marB="0"/>
                </a:tc>
                <a:tc>
                  <a:txBody>
                    <a:bodyPr/>
                    <a:lstStyle/>
                    <a:p>
                      <a:pPr lvl="0">
                        <a:lnSpc>
                          <a:spcPct val="107000"/>
                        </a:lnSpc>
                        <a:spcAft>
                          <a:spcPts val="0"/>
                        </a:spcAft>
                        <a:buNone/>
                      </a:pPr>
                      <a:r>
                        <a:rPr lang="fr-FR" sz="1300">
                          <a:effectLst/>
                          <a:latin typeface="Calibri"/>
                          <a:cs typeface="Times New Roman"/>
                        </a:rPr>
                        <a:t>SNEF</a:t>
                      </a:r>
                      <a:endParaRPr lang="fr-FR" sz="1300"/>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r>
                        <a:rPr lang="fr-FR" sz="1300">
                          <a:effectLst/>
                          <a:latin typeface="Calibri"/>
                          <a:cs typeface="Times New Roman"/>
                        </a:rPr>
                        <a:t>SME</a:t>
                      </a:r>
                    </a:p>
                  </a:txBody>
                  <a:tcPr marL="68580" marR="68580" marT="0" marB="0"/>
                </a:tc>
                <a:tc>
                  <a:txBody>
                    <a:bodyPr/>
                    <a:lstStyle/>
                    <a:p>
                      <a:pPr lvl="0">
                        <a:lnSpc>
                          <a:spcPct val="107000"/>
                        </a:lnSpc>
                        <a:spcAft>
                          <a:spcPts val="0"/>
                        </a:spcAft>
                        <a:buNone/>
                      </a:pPr>
                      <a:endParaRPr lang="fr-FR" sz="130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3141528479"/>
                  </a:ext>
                </a:extLst>
              </a:tr>
              <a:tr h="141393">
                <a:tc>
                  <a:txBody>
                    <a:bodyPr/>
                    <a:lstStyle/>
                    <a:p>
                      <a:pPr lvl="0">
                        <a:lnSpc>
                          <a:spcPct val="107000"/>
                        </a:lnSpc>
                        <a:spcAft>
                          <a:spcPts val="0"/>
                        </a:spcAft>
                        <a:buNone/>
                      </a:pPr>
                      <a:r>
                        <a:rPr lang="fr-FR" sz="1300">
                          <a:effectLst/>
                          <a:latin typeface="Calibri"/>
                          <a:cs typeface="Times New Roman"/>
                        </a:rPr>
                        <a:t>SNEF</a:t>
                      </a:r>
                      <a:endParaRPr lang="fr-FR" sz="1300"/>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300" dirty="0">
                          <a:effectLst/>
                          <a:latin typeface="+mn-lt"/>
                          <a:ea typeface="Calibri" panose="020F0502020204030204" pitchFamily="34" charset="0"/>
                          <a:cs typeface="Times New Roman"/>
                        </a:rPr>
                        <a:t>ETIM</a:t>
                      </a:r>
                    </a:p>
                  </a:txBody>
                  <a:tcPr marL="68580" marR="68580" marT="0" marB="0"/>
                </a:tc>
                <a:tc>
                  <a:txBody>
                    <a:bodyPr/>
                    <a:lstStyle/>
                    <a:p>
                      <a:pPr lvl="0">
                        <a:lnSpc>
                          <a:spcPct val="107000"/>
                        </a:lnSpc>
                        <a:spcAft>
                          <a:spcPts val="0"/>
                        </a:spcAft>
                        <a:buNone/>
                      </a:pPr>
                      <a:r>
                        <a:rPr lang="fr-FR" sz="1300">
                          <a:effectLst/>
                          <a:latin typeface="Calibri"/>
                          <a:cs typeface="Times New Roman"/>
                        </a:rPr>
                        <a:t>SPIE </a:t>
                      </a:r>
                      <a:endParaRPr lang="fr-FR" sz="1300"/>
                    </a:p>
                  </a:txBody>
                  <a:tcPr marL="68580" marR="68580" marT="0" marB="0"/>
                </a:tc>
                <a:tc>
                  <a:txBody>
                    <a:bodyPr/>
                    <a:lstStyle/>
                    <a:p>
                      <a:pPr lvl="0">
                        <a:lnSpc>
                          <a:spcPct val="107000"/>
                        </a:lnSpc>
                        <a:spcAft>
                          <a:spcPts val="0"/>
                        </a:spcAft>
                        <a:buNone/>
                      </a:pPr>
                      <a:r>
                        <a:rPr lang="fr-FR" sz="1300" b="0" i="0" u="none" strike="noStrike" noProof="0">
                          <a:solidFill>
                            <a:schemeClr val="tx1"/>
                          </a:solidFill>
                          <a:effectLst/>
                          <a:latin typeface="Calibri"/>
                        </a:rPr>
                        <a:t>JOHN COCKERILL</a:t>
                      </a:r>
                      <a:endParaRPr lang="fr-FR"/>
                    </a:p>
                  </a:txBody>
                  <a:tcPr marL="68580" marR="68580" marT="0" marB="0"/>
                </a:tc>
                <a:tc>
                  <a:txBody>
                    <a:bodyPr/>
                    <a:lstStyle/>
                    <a:p>
                      <a:pPr lvl="0">
                        <a:lnSpc>
                          <a:spcPct val="107000"/>
                        </a:lnSpc>
                        <a:spcAft>
                          <a:spcPts val="0"/>
                        </a:spcAft>
                        <a:buNone/>
                      </a:pPr>
                      <a:r>
                        <a:rPr lang="fr-FR" sz="1300">
                          <a:effectLst/>
                          <a:latin typeface="Calibri"/>
                          <a:cs typeface="Times New Roman"/>
                        </a:rPr>
                        <a:t>SODISUD</a:t>
                      </a:r>
                      <a:endParaRPr lang="fr-FR" sz="1300"/>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r>
                        <a:rPr lang="fr-FR" sz="1300" b="0" i="0" u="none" strike="noStrike" noProof="0">
                          <a:solidFill>
                            <a:schemeClr val="tx1"/>
                          </a:solidFill>
                          <a:effectLst/>
                          <a:latin typeface="Calibri"/>
                        </a:rPr>
                        <a:t>JOHN COCKERILL</a:t>
                      </a:r>
                      <a:endParaRPr lang="fr-FR"/>
                    </a:p>
                  </a:txBody>
                  <a:tcPr marL="68580" marR="68580" marT="0" marB="0"/>
                </a:tc>
                <a:tc>
                  <a:txBody>
                    <a:bodyPr/>
                    <a:lstStyle/>
                    <a:p>
                      <a:pPr lvl="0">
                        <a:lnSpc>
                          <a:spcPct val="107000"/>
                        </a:lnSpc>
                        <a:spcAft>
                          <a:spcPts val="0"/>
                        </a:spcAft>
                        <a:buNone/>
                      </a:pPr>
                      <a:endParaRPr lang="fr-FR" sz="130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4045713323"/>
                  </a:ext>
                </a:extLst>
              </a:tr>
              <a:tr h="141393">
                <a:tc>
                  <a:txBody>
                    <a:bodyPr/>
                    <a:lstStyle/>
                    <a:p>
                      <a:pPr lvl="0">
                        <a:lnSpc>
                          <a:spcPct val="107000"/>
                        </a:lnSpc>
                        <a:spcAft>
                          <a:spcPts val="0"/>
                        </a:spcAft>
                        <a:buNone/>
                      </a:pPr>
                      <a:r>
                        <a:rPr lang="fr-FR" sz="1300">
                          <a:effectLst/>
                          <a:latin typeface="Calibri"/>
                          <a:cs typeface="Times New Roman"/>
                        </a:rPr>
                        <a:t>SODISUD</a:t>
                      </a:r>
                      <a:endParaRPr lang="fr-FR" sz="1300"/>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r>
                        <a:rPr lang="fr-FR" sz="1300">
                          <a:effectLst/>
                          <a:latin typeface="Calibri"/>
                          <a:cs typeface="Times New Roman"/>
                        </a:rPr>
                        <a:t>TECMI </a:t>
                      </a:r>
                      <a:endParaRPr lang="fr-FR" sz="1300"/>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300">
                          <a:effectLst/>
                          <a:latin typeface="+mn-lt"/>
                          <a:ea typeface="Calibri" panose="020F0502020204030204" pitchFamily="34" charset="0"/>
                          <a:cs typeface="Times New Roman"/>
                        </a:rPr>
                        <a:t>ETIM</a:t>
                      </a:r>
                    </a:p>
                    <a:p>
                      <a:pPr lvl="0" defTabSz="914400">
                        <a:lnSpc>
                          <a:spcPct val="107000"/>
                        </a:lnSpc>
                        <a:spcAft>
                          <a:spcPts val="0"/>
                        </a:spcAft>
                        <a:buClrTx/>
                        <a:buSzTx/>
                        <a:buNone/>
                        <a:tabLst/>
                        <a:defRPr/>
                      </a:pPr>
                      <a:endParaRPr lang="fr-FR" sz="1300">
                        <a:effectLst/>
                        <a:latin typeface="Calibri"/>
                        <a:ea typeface="Calibri" panose="020F0502020204030204" pitchFamily="34" charset="0"/>
                        <a:cs typeface="Times New Roman"/>
                      </a:endParaRPr>
                    </a:p>
                  </a:txBody>
                  <a:tcPr marL="68580" marR="68580" marT="0" marB="0"/>
                </a:tc>
                <a:tc>
                  <a:txBody>
                    <a:bodyPr/>
                    <a:lstStyle/>
                    <a:p>
                      <a:pPr lvl="0">
                        <a:lnSpc>
                          <a:spcPct val="107000"/>
                        </a:lnSpc>
                        <a:spcAft>
                          <a:spcPts val="0"/>
                        </a:spcAft>
                        <a:buNone/>
                      </a:pPr>
                      <a:r>
                        <a:rPr lang="fr-FR" sz="1300">
                          <a:effectLst/>
                          <a:latin typeface="Calibri"/>
                          <a:cs typeface="Times New Roman"/>
                        </a:rPr>
                        <a:t>SODISIDE (table à rebuts) </a:t>
                      </a:r>
                      <a:endParaRPr lang="fr-FR" sz="1300"/>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endParaRPr lang="fr-FR" sz="130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2536773909"/>
                  </a:ext>
                </a:extLst>
              </a:tr>
              <a:tr h="186454">
                <a:tc>
                  <a:txBody>
                    <a:bodyPr/>
                    <a:lstStyle/>
                    <a:p>
                      <a:pPr lvl="0">
                        <a:lnSpc>
                          <a:spcPct val="107000"/>
                        </a:lnSpc>
                        <a:spcAft>
                          <a:spcPts val="0"/>
                        </a:spcAft>
                        <a:buNone/>
                      </a:pPr>
                      <a:r>
                        <a:rPr lang="fr-FR" sz="1300">
                          <a:effectLst/>
                          <a:latin typeface="Calibri"/>
                          <a:cs typeface="Times New Roman"/>
                        </a:rPr>
                        <a:t>TECMI</a:t>
                      </a:r>
                      <a:endParaRPr lang="fr-FR" sz="1300"/>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r>
                        <a:rPr lang="fr-FR" sz="1300">
                          <a:effectLst/>
                          <a:latin typeface="Calibri"/>
                          <a:cs typeface="Times New Roman"/>
                        </a:rPr>
                        <a:t>SME</a:t>
                      </a:r>
                    </a:p>
                  </a:txBody>
                  <a:tcPr marL="68580" marR="68580" marT="0" marB="0"/>
                </a:tc>
                <a:tc>
                  <a:txBody>
                    <a:bodyPr/>
                    <a:lstStyle/>
                    <a:p>
                      <a:pPr lvl="0" defTabSz="914400">
                        <a:lnSpc>
                          <a:spcPct val="107000"/>
                        </a:lnSpc>
                        <a:spcAft>
                          <a:spcPts val="0"/>
                        </a:spcAft>
                        <a:buClrTx/>
                        <a:buSzTx/>
                        <a:buNone/>
                        <a:tabLst/>
                        <a:defRPr/>
                      </a:pPr>
                      <a:endParaRPr lang="fr-FR" sz="1300">
                        <a:effectLst/>
                        <a:latin typeface="Calibri"/>
                        <a:ea typeface="Calibri" panose="020F0502020204030204" pitchFamily="34" charset="0"/>
                        <a:cs typeface="Times New Roman"/>
                      </a:endParaRPr>
                    </a:p>
                  </a:txBody>
                  <a:tcPr marL="68580" marR="68580" marT="0" marB="0"/>
                </a:tc>
                <a:tc>
                  <a:txBody>
                    <a:bodyPr/>
                    <a:lstStyle/>
                    <a:p>
                      <a:pPr lvl="0">
                        <a:lnSpc>
                          <a:spcPct val="107000"/>
                        </a:lnSpc>
                        <a:spcAft>
                          <a:spcPts val="0"/>
                        </a:spcAft>
                        <a:buNone/>
                      </a:pPr>
                      <a:r>
                        <a:rPr lang="fr-FR" sz="1300">
                          <a:effectLst/>
                          <a:latin typeface="Calibri"/>
                          <a:cs typeface="Times New Roman"/>
                        </a:rPr>
                        <a:t>TECMI</a:t>
                      </a:r>
                      <a:endParaRPr lang="fr-FR" sz="1300"/>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endParaRPr lang="fr-FR" sz="130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1933800495"/>
                  </a:ext>
                </a:extLst>
              </a:tr>
              <a:tr h="186454">
                <a:tc>
                  <a:txBody>
                    <a:bodyPr/>
                    <a:lstStyle/>
                    <a:p>
                      <a:pPr lvl="0">
                        <a:lnSpc>
                          <a:spcPct val="107000"/>
                        </a:lnSpc>
                        <a:spcAft>
                          <a:spcPts val="0"/>
                        </a:spcAft>
                        <a:buNone/>
                      </a:pPr>
                      <a:r>
                        <a:rPr lang="fr-FR" sz="1300">
                          <a:effectLst/>
                          <a:latin typeface="Calibri"/>
                          <a:cs typeface="Times New Roman"/>
                        </a:rPr>
                        <a:t>SME</a:t>
                      </a:r>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300" dirty="0">
                          <a:effectLst/>
                          <a:latin typeface="+mn-lt"/>
                          <a:ea typeface="Calibri" panose="020F0502020204030204" pitchFamily="34" charset="0"/>
                          <a:cs typeface="Times New Roman"/>
                        </a:rPr>
                        <a:t>ETIM</a:t>
                      </a:r>
                    </a:p>
                  </a:txBody>
                  <a:tcPr marL="68580" marR="68580" marT="0" marB="0"/>
                </a:tc>
                <a:tc>
                  <a:txBody>
                    <a:bodyPr/>
                    <a:lstStyle/>
                    <a:p>
                      <a:pPr lvl="0" defTabSz="914400">
                        <a:lnSpc>
                          <a:spcPct val="107000"/>
                        </a:lnSpc>
                        <a:spcAft>
                          <a:spcPts val="0"/>
                        </a:spcAft>
                        <a:buClrTx/>
                        <a:buSzTx/>
                        <a:buNone/>
                        <a:tabLst/>
                        <a:defRPr/>
                      </a:pPr>
                      <a:endParaRPr lang="fr-FR" sz="1300">
                        <a:effectLst/>
                        <a:latin typeface="Calibri"/>
                        <a:ea typeface="Calibri" panose="020F0502020204030204" pitchFamily="34" charset="0"/>
                        <a:cs typeface="Times New Roman"/>
                      </a:endParaRPr>
                    </a:p>
                  </a:txBody>
                  <a:tcPr marL="68580" marR="68580" marT="0" marB="0"/>
                </a:tc>
                <a:tc>
                  <a:txBody>
                    <a:bodyPr/>
                    <a:lstStyle/>
                    <a:p>
                      <a:pPr lvl="0">
                        <a:lnSpc>
                          <a:spcPct val="107000"/>
                        </a:lnSpc>
                        <a:spcAft>
                          <a:spcPts val="0"/>
                        </a:spcAft>
                        <a:buNone/>
                      </a:pPr>
                      <a:r>
                        <a:rPr lang="fr-FR" sz="1300">
                          <a:effectLst/>
                          <a:latin typeface="Calibri"/>
                          <a:cs typeface="Times New Roman"/>
                        </a:rPr>
                        <a:t>SME</a:t>
                      </a:r>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endParaRPr lang="fr-FR" sz="1300">
                        <a:effectLst/>
                        <a:latin typeface="Calibri"/>
                        <a:cs typeface="Times New Roman"/>
                      </a:endParaRPr>
                    </a:p>
                  </a:txBody>
                  <a:tcPr marL="68580" marR="68580" marT="0" marB="0"/>
                </a:tc>
                <a:tc>
                  <a:txBody>
                    <a:bodyPr/>
                    <a:lstStyle/>
                    <a:p>
                      <a:pPr lvl="0">
                        <a:lnSpc>
                          <a:spcPct val="107000"/>
                        </a:lnSpc>
                        <a:spcAft>
                          <a:spcPts val="0"/>
                        </a:spcAft>
                        <a:buNone/>
                      </a:pPr>
                      <a:endParaRPr lang="fr-FR" sz="1300" dirty="0">
                        <a:effectLst/>
                        <a:latin typeface="Calibri"/>
                        <a:ea typeface="Calibri" panose="020F0502020204030204" pitchFamily="34" charset="0"/>
                        <a:cs typeface="Times New Roman"/>
                      </a:endParaRPr>
                    </a:p>
                  </a:txBody>
                  <a:tcPr marL="68580" marR="68580" marT="0" marB="0"/>
                </a:tc>
                <a:extLst>
                  <a:ext uri="{0D108BD9-81ED-4DB2-BD59-A6C34878D82A}">
                    <a16:rowId xmlns:a16="http://schemas.microsoft.com/office/drawing/2014/main" val="509139650"/>
                  </a:ext>
                </a:extLst>
              </a:tr>
            </a:tbl>
          </a:graphicData>
        </a:graphic>
      </p:graphicFrame>
      <p:sp>
        <p:nvSpPr>
          <p:cNvPr id="6" name="Espace réservé de la date 5">
            <a:extLst>
              <a:ext uri="{FF2B5EF4-FFF2-40B4-BE49-F238E27FC236}">
                <a16:creationId xmlns:a16="http://schemas.microsoft.com/office/drawing/2014/main" id="{17D7E43E-7EB3-44BB-884E-12759F351269}"/>
              </a:ext>
            </a:extLst>
          </p:cNvPr>
          <p:cNvSpPr>
            <a:spLocks noGrp="1"/>
          </p:cNvSpPr>
          <p:nvPr>
            <p:ph type="dt" sz="half" idx="10"/>
          </p:nvPr>
        </p:nvSpPr>
        <p:spPr>
          <a:xfrm>
            <a:off x="165947" y="6444604"/>
            <a:ext cx="2472271" cy="365125"/>
          </a:xfrm>
        </p:spPr>
        <p:txBody>
          <a:bodyPr/>
          <a:lstStyle/>
          <a:p>
            <a:fld id="{817D3E89-120A-4B31-AA2B-443793A76F2E}" type="datetime1">
              <a:rPr lang="fr-FR" smtClean="0"/>
              <a:t>27/03/2024</a:t>
            </a:fld>
            <a:endParaRPr lang="fr-FR"/>
          </a:p>
        </p:txBody>
      </p:sp>
      <p:sp>
        <p:nvSpPr>
          <p:cNvPr id="7" name="Espace réservé du numéro de diapositive 6">
            <a:extLst>
              <a:ext uri="{FF2B5EF4-FFF2-40B4-BE49-F238E27FC236}">
                <a16:creationId xmlns:a16="http://schemas.microsoft.com/office/drawing/2014/main" id="{37B644F2-171D-40D4-9EE6-417BFF99F7E7}"/>
              </a:ext>
            </a:extLst>
          </p:cNvPr>
          <p:cNvSpPr>
            <a:spLocks noGrp="1"/>
          </p:cNvSpPr>
          <p:nvPr>
            <p:ph type="sldNum" sz="quarter" idx="12"/>
          </p:nvPr>
        </p:nvSpPr>
        <p:spPr/>
        <p:txBody>
          <a:bodyPr/>
          <a:lstStyle/>
          <a:p>
            <a:fld id="{3746BD9C-EB79-4C44-A661-EB129AA754D7}" type="slidenum">
              <a:rPr lang="fr-FR" smtClean="0"/>
              <a:t>89</a:t>
            </a:fld>
            <a:endParaRPr lang="fr-FR"/>
          </a:p>
        </p:txBody>
      </p:sp>
      <p:sp>
        <p:nvSpPr>
          <p:cNvPr id="8" name="ZoneTexte 7">
            <a:extLst>
              <a:ext uri="{FF2B5EF4-FFF2-40B4-BE49-F238E27FC236}">
                <a16:creationId xmlns:a16="http://schemas.microsoft.com/office/drawing/2014/main" id="{BB13E240-C73D-421E-ACA4-9D0B1DEF6E1D}"/>
              </a:ext>
            </a:extLst>
          </p:cNvPr>
          <p:cNvSpPr txBox="1"/>
          <p:nvPr/>
        </p:nvSpPr>
        <p:spPr>
          <a:xfrm>
            <a:off x="20268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9" name="ZoneTexte 8">
            <a:extLst>
              <a:ext uri="{FF2B5EF4-FFF2-40B4-BE49-F238E27FC236}">
                <a16:creationId xmlns:a16="http://schemas.microsoft.com/office/drawing/2014/main" id="{384A91AA-F52E-4EEA-86AE-2351150848F1}"/>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
        <p:nvSpPr>
          <p:cNvPr id="12" name="ZoneTexte 11">
            <a:extLst>
              <a:ext uri="{FF2B5EF4-FFF2-40B4-BE49-F238E27FC236}">
                <a16:creationId xmlns:a16="http://schemas.microsoft.com/office/drawing/2014/main" id="{7EAA5DA1-591B-4C81-831C-D8C3B294314C}"/>
              </a:ext>
            </a:extLst>
          </p:cNvPr>
          <p:cNvSpPr txBox="1"/>
          <p:nvPr/>
        </p:nvSpPr>
        <p:spPr>
          <a:xfrm>
            <a:off x="449564" y="5679520"/>
            <a:ext cx="2081606" cy="523220"/>
          </a:xfrm>
          <a:prstGeom prst="rect">
            <a:avLst/>
          </a:prstGeom>
          <a:noFill/>
        </p:spPr>
        <p:txBody>
          <a:bodyPr wrap="square" rtlCol="0" anchor="t">
            <a:spAutoFit/>
          </a:bodyPr>
          <a:lstStyle/>
          <a:p>
            <a:r>
              <a:rPr lang="fr-FR" sz="1400" dirty="0"/>
              <a:t>ONET -&gt; Poste de garde</a:t>
            </a:r>
            <a:endParaRPr lang="fr-FR" sz="1400" dirty="0">
              <a:cs typeface="Calibri"/>
            </a:endParaRPr>
          </a:p>
          <a:p>
            <a:r>
              <a:rPr lang="fr-FR" sz="1400" dirty="0"/>
              <a:t>ELIS-&gt; Vêtements</a:t>
            </a:r>
            <a:endParaRPr lang="fr-FR" sz="1400" dirty="0">
              <a:cs typeface="Calibri"/>
            </a:endParaRPr>
          </a:p>
        </p:txBody>
      </p:sp>
      <p:sp>
        <p:nvSpPr>
          <p:cNvPr id="10" name="ZoneTexte 9">
            <a:extLst>
              <a:ext uri="{FF2B5EF4-FFF2-40B4-BE49-F238E27FC236}">
                <a16:creationId xmlns:a16="http://schemas.microsoft.com/office/drawing/2014/main" id="{4535E52E-A8A0-4BEA-800A-C157DD889972}"/>
              </a:ext>
            </a:extLst>
          </p:cNvPr>
          <p:cNvSpPr txBox="1"/>
          <p:nvPr/>
        </p:nvSpPr>
        <p:spPr>
          <a:xfrm>
            <a:off x="2531170" y="5679520"/>
            <a:ext cx="2081606" cy="523220"/>
          </a:xfrm>
          <a:prstGeom prst="rect">
            <a:avLst/>
          </a:prstGeom>
          <a:noFill/>
        </p:spPr>
        <p:txBody>
          <a:bodyPr wrap="square" rtlCol="0" anchor="t">
            <a:spAutoFit/>
          </a:bodyPr>
          <a:lstStyle/>
          <a:p>
            <a:r>
              <a:rPr lang="fr-FR" sz="1400" dirty="0"/>
              <a:t>CATANIA -&gt; Sanitaires</a:t>
            </a:r>
          </a:p>
          <a:p>
            <a:r>
              <a:rPr lang="fr-FR" sz="1400" dirty="0">
                <a:cs typeface="Calibri"/>
              </a:rPr>
              <a:t>ISOR -&gt; Entretien locaux </a:t>
            </a:r>
          </a:p>
        </p:txBody>
      </p:sp>
    </p:spTree>
    <p:extLst>
      <p:ext uri="{BB962C8B-B14F-4D97-AF65-F5344CB8AC3E}">
        <p14:creationId xmlns:p14="http://schemas.microsoft.com/office/powerpoint/2010/main" val="36402896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392BFE-1192-46BF-91A7-71E41B471342}"/>
              </a:ext>
            </a:extLst>
          </p:cNvPr>
          <p:cNvSpPr>
            <a:spLocks noGrp="1"/>
          </p:cNvSpPr>
          <p:nvPr>
            <p:ph type="title"/>
          </p:nvPr>
        </p:nvSpPr>
        <p:spPr>
          <a:xfrm>
            <a:off x="997924" y="439615"/>
            <a:ext cx="10058400" cy="866922"/>
          </a:xfrm>
        </p:spPr>
        <p:txBody>
          <a:bodyPr/>
          <a:lstStyle/>
          <a:p>
            <a:pPr algn="ctr"/>
            <a:r>
              <a:rPr lang="fr-FR" b="1">
                <a:solidFill>
                  <a:srgbClr val="002060"/>
                </a:solidFill>
                <a:latin typeface="+mn-lt"/>
              </a:rPr>
              <a:t>Service sécurité </a:t>
            </a:r>
          </a:p>
        </p:txBody>
      </p:sp>
      <p:graphicFrame>
        <p:nvGraphicFramePr>
          <p:cNvPr id="4" name="Tableau 3">
            <a:extLst>
              <a:ext uri="{FF2B5EF4-FFF2-40B4-BE49-F238E27FC236}">
                <a16:creationId xmlns:a16="http://schemas.microsoft.com/office/drawing/2014/main" id="{C0A6252D-0AEC-4495-8EF6-B1B7C4BF0C9F}"/>
              </a:ext>
            </a:extLst>
          </p:cNvPr>
          <p:cNvGraphicFramePr>
            <a:graphicFrameLocks noGrp="1"/>
          </p:cNvGraphicFramePr>
          <p:nvPr>
            <p:extLst>
              <p:ext uri="{D42A27DB-BD31-4B8C-83A1-F6EECF244321}">
                <p14:modId xmlns:p14="http://schemas.microsoft.com/office/powerpoint/2010/main" val="4241821689"/>
              </p:ext>
            </p:extLst>
          </p:nvPr>
        </p:nvGraphicFramePr>
        <p:xfrm>
          <a:off x="498592" y="2869259"/>
          <a:ext cx="11233106" cy="1154688"/>
        </p:xfrm>
        <a:graphic>
          <a:graphicData uri="http://schemas.openxmlformats.org/drawingml/2006/table">
            <a:tbl>
              <a:tblPr firstRow="1" bandRow="1">
                <a:tableStyleId>{5940675A-B579-460E-94D1-54222C63F5DA}</a:tableStyleId>
              </a:tblPr>
              <a:tblGrid>
                <a:gridCol w="1730962">
                  <a:extLst>
                    <a:ext uri="{9D8B030D-6E8A-4147-A177-3AD203B41FA5}">
                      <a16:colId xmlns:a16="http://schemas.microsoft.com/office/drawing/2014/main" val="2154077478"/>
                    </a:ext>
                  </a:extLst>
                </a:gridCol>
                <a:gridCol w="2681111">
                  <a:extLst>
                    <a:ext uri="{9D8B030D-6E8A-4147-A177-3AD203B41FA5}">
                      <a16:colId xmlns:a16="http://schemas.microsoft.com/office/drawing/2014/main" val="267380520"/>
                    </a:ext>
                  </a:extLst>
                </a:gridCol>
                <a:gridCol w="1406525">
                  <a:extLst>
                    <a:ext uri="{9D8B030D-6E8A-4147-A177-3AD203B41FA5}">
                      <a16:colId xmlns:a16="http://schemas.microsoft.com/office/drawing/2014/main" val="2714980754"/>
                    </a:ext>
                  </a:extLst>
                </a:gridCol>
                <a:gridCol w="1411688">
                  <a:extLst>
                    <a:ext uri="{9D8B030D-6E8A-4147-A177-3AD203B41FA5}">
                      <a16:colId xmlns:a16="http://schemas.microsoft.com/office/drawing/2014/main" val="1457888220"/>
                    </a:ext>
                  </a:extLst>
                </a:gridCol>
                <a:gridCol w="4002820">
                  <a:extLst>
                    <a:ext uri="{9D8B030D-6E8A-4147-A177-3AD203B41FA5}">
                      <a16:colId xmlns:a16="http://schemas.microsoft.com/office/drawing/2014/main" val="3420155064"/>
                    </a:ext>
                  </a:extLst>
                </a:gridCol>
              </a:tblGrid>
              <a:tr h="384821">
                <a:tc>
                  <a:txBody>
                    <a:bodyPr/>
                    <a:lstStyle/>
                    <a:p>
                      <a:pPr>
                        <a:lnSpc>
                          <a:spcPct val="107000"/>
                        </a:lnSpc>
                        <a:spcAft>
                          <a:spcPts val="0"/>
                        </a:spcAft>
                      </a:pPr>
                      <a:r>
                        <a:rPr lang="fr-FR" sz="1600">
                          <a:effectLst/>
                          <a:latin typeface="Calibri"/>
                          <a:ea typeface="Calibri" panose="020F0502020204030204" pitchFamily="34" charset="0"/>
                          <a:cs typeface="Times New Roman"/>
                        </a:rPr>
                        <a:t>Nom Prénom</a:t>
                      </a:r>
                    </a:p>
                  </a:txBody>
                  <a:tcPr marL="68580" marR="68580" marT="0" marB="0">
                    <a:solidFill>
                      <a:schemeClr val="accent1">
                        <a:lumMod val="20000"/>
                        <a:lumOff val="80000"/>
                      </a:schemeClr>
                    </a:solidFill>
                  </a:tcPr>
                </a:tc>
                <a:tc>
                  <a:txBody>
                    <a:bodyPr/>
                    <a:lstStyle/>
                    <a:p>
                      <a:r>
                        <a:rPr lang="fr-FR"/>
                        <a:t>Fonction </a:t>
                      </a:r>
                    </a:p>
                  </a:txBody>
                  <a:tcPr marL="68580" marR="68580" marT="0" marB="0">
                    <a:solidFill>
                      <a:schemeClr val="accent1">
                        <a:lumMod val="20000"/>
                        <a:lumOff val="80000"/>
                      </a:schemeClr>
                    </a:solidFill>
                  </a:tcPr>
                </a:tc>
                <a:tc>
                  <a:txBody>
                    <a:bodyPr/>
                    <a:lstStyle/>
                    <a:p>
                      <a:pPr>
                        <a:lnSpc>
                          <a:spcPct val="107000"/>
                        </a:lnSpc>
                        <a:spcAft>
                          <a:spcPts val="0"/>
                        </a:spcAft>
                      </a:pPr>
                      <a:r>
                        <a:rPr lang="fr-FR" sz="1600">
                          <a:effectLst/>
                          <a:latin typeface="Calibri"/>
                          <a:ea typeface="Calibri" panose="020F0502020204030204" pitchFamily="34" charset="0"/>
                          <a:cs typeface="Times New Roman"/>
                        </a:rPr>
                        <a:t>N° de tel</a:t>
                      </a:r>
                    </a:p>
                  </a:txBody>
                  <a:tcPr marL="68580" marR="68580" marT="0" marB="0">
                    <a:solidFill>
                      <a:schemeClr val="accent1">
                        <a:lumMod val="20000"/>
                        <a:lumOff val="80000"/>
                      </a:schemeClr>
                    </a:solidFill>
                  </a:tcPr>
                </a:tc>
                <a:tc>
                  <a:txBody>
                    <a:bodyPr/>
                    <a:lstStyle/>
                    <a:p>
                      <a:pPr>
                        <a:lnSpc>
                          <a:spcPct val="107000"/>
                        </a:lnSpc>
                        <a:spcAft>
                          <a:spcPts val="0"/>
                        </a:spcAft>
                      </a:pPr>
                      <a:r>
                        <a:rPr lang="fr-FR" sz="1600">
                          <a:effectLst/>
                          <a:latin typeface="Calibri"/>
                          <a:ea typeface="Calibri" panose="020F0502020204030204" pitchFamily="34" charset="0"/>
                          <a:cs typeface="Times New Roman"/>
                        </a:rPr>
                        <a:t>N° de tel </a:t>
                      </a:r>
                      <a:endParaRPr lang="fr-FR" sz="1600">
                        <a:effectLst/>
                        <a:latin typeface="Calibri"/>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07000"/>
                        </a:lnSpc>
                        <a:spcAft>
                          <a:spcPts val="0"/>
                        </a:spcAft>
                      </a:pPr>
                      <a:r>
                        <a:rPr lang="fr-FR" sz="1600">
                          <a:effectLst/>
                          <a:latin typeface="Calibri"/>
                          <a:ea typeface="Calibri" panose="020F0502020204030204" pitchFamily="34" charset="0"/>
                          <a:cs typeface="Times New Roman"/>
                        </a:rPr>
                        <a:t>E-mail</a:t>
                      </a:r>
                    </a:p>
                  </a:txBody>
                  <a:tcPr marL="68580" marR="68580" marT="0" marB="0">
                    <a:solidFill>
                      <a:schemeClr val="accent1">
                        <a:lumMod val="20000"/>
                        <a:lumOff val="80000"/>
                      </a:schemeClr>
                    </a:solidFill>
                  </a:tcPr>
                </a:tc>
                <a:extLst>
                  <a:ext uri="{0D108BD9-81ED-4DB2-BD59-A6C34878D82A}">
                    <a16:rowId xmlns:a16="http://schemas.microsoft.com/office/drawing/2014/main" val="708803450"/>
                  </a:ext>
                </a:extLst>
              </a:tr>
              <a:tr h="385047">
                <a:tc>
                  <a:txBody>
                    <a:bodyPr/>
                    <a:lstStyle/>
                    <a:p>
                      <a:pPr>
                        <a:lnSpc>
                          <a:spcPct val="107000"/>
                        </a:lnSpc>
                        <a:spcAft>
                          <a:spcPts val="0"/>
                        </a:spcAft>
                      </a:pPr>
                      <a:r>
                        <a:rPr lang="fr-FR" sz="1600" dirty="0">
                          <a:effectLst/>
                          <a:latin typeface="Calibri"/>
                          <a:ea typeface="Calibri" panose="020F0502020204030204" pitchFamily="34" charset="0"/>
                          <a:cs typeface="Times New Roman"/>
                        </a:rPr>
                        <a:t>Faucon Boris</a:t>
                      </a:r>
                    </a:p>
                  </a:txBody>
                  <a:tcPr marL="68580" marR="68580" marT="0" marB="0"/>
                </a:tc>
                <a:tc>
                  <a:txBody>
                    <a:bodyPr/>
                    <a:lstStyle/>
                    <a:p>
                      <a:pPr>
                        <a:lnSpc>
                          <a:spcPct val="107000"/>
                        </a:lnSpc>
                        <a:spcAft>
                          <a:spcPts val="0"/>
                        </a:spcAft>
                      </a:pPr>
                      <a:r>
                        <a:rPr lang="fr-FR" sz="1600" dirty="0">
                          <a:effectLst/>
                          <a:latin typeface="Calibri"/>
                          <a:ea typeface="Calibri" panose="020F0502020204030204" pitchFamily="34" charset="0"/>
                          <a:cs typeface="Times New Roman"/>
                        </a:rPr>
                        <a:t>Préventeur </a:t>
                      </a: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FR" sz="1600" kern="1200" dirty="0">
                          <a:solidFill>
                            <a:schemeClr val="tx1"/>
                          </a:solidFill>
                          <a:effectLst/>
                          <a:latin typeface="Calibri"/>
                          <a:ea typeface="+mn-ea"/>
                          <a:cs typeface="Times New Roman"/>
                        </a:rPr>
                        <a:t>04 42 47 28 59</a:t>
                      </a:r>
                    </a:p>
                  </a:txBody>
                  <a:tcPr marL="68580" marR="68580" marT="0" marB="0"/>
                </a:tc>
                <a:tc>
                  <a:txBody>
                    <a:bodyPr/>
                    <a:lstStyle/>
                    <a:p>
                      <a:pPr>
                        <a:lnSpc>
                          <a:spcPct val="107000"/>
                        </a:lnSpc>
                        <a:spcAft>
                          <a:spcPts val="0"/>
                        </a:spcAft>
                      </a:pPr>
                      <a:r>
                        <a:rPr lang="fr-FR" sz="1600" kern="1200" dirty="0">
                          <a:solidFill>
                            <a:schemeClr val="tx1"/>
                          </a:solidFill>
                          <a:effectLst/>
                          <a:latin typeface="Calibri"/>
                          <a:ea typeface="+mn-ea"/>
                          <a:cs typeface="Times New Roman"/>
                        </a:rPr>
                        <a:t>07 77 11 91 00</a:t>
                      </a:r>
                      <a:endParaRPr lang="fr-FR" sz="1600" kern="1200" dirty="0">
                        <a:solidFill>
                          <a:schemeClr val="tx1"/>
                        </a:solidFill>
                        <a:effectLst/>
                        <a:latin typeface="Calibri"/>
                        <a:ea typeface="Calibri" panose="020F0502020204030204" pitchFamily="34" charset="0"/>
                        <a:cs typeface="Times New Roman"/>
                      </a:endParaRPr>
                    </a:p>
                  </a:txBody>
                  <a:tcPr marL="68580" marR="68580" marT="0" marB="0"/>
                </a:tc>
                <a:tc>
                  <a:txBody>
                    <a:bodyPr/>
                    <a:lstStyle/>
                    <a:p>
                      <a:pPr>
                        <a:lnSpc>
                          <a:spcPct val="107000"/>
                        </a:lnSpc>
                        <a:spcAft>
                          <a:spcPts val="0"/>
                        </a:spcAft>
                      </a:pPr>
                      <a:r>
                        <a:rPr lang="fr-FR" sz="1600" dirty="0">
                          <a:effectLst/>
                          <a:latin typeface="Calibri"/>
                          <a:ea typeface="Calibri" panose="020F0502020204030204" pitchFamily="34" charset="0"/>
                          <a:cs typeface="Times New Roman"/>
                        </a:rPr>
                        <a:t>BORIS.FAUCON@ARCELORMITTAL.COM</a:t>
                      </a:r>
                    </a:p>
                  </a:txBody>
                  <a:tcPr marL="68580" marR="68580" marT="0" marB="0"/>
                </a:tc>
                <a:extLst>
                  <a:ext uri="{0D108BD9-81ED-4DB2-BD59-A6C34878D82A}">
                    <a16:rowId xmlns:a16="http://schemas.microsoft.com/office/drawing/2014/main" val="2499984465"/>
                  </a:ext>
                </a:extLst>
              </a:tr>
              <a:tr h="384820">
                <a:tc>
                  <a:txBody>
                    <a:bodyPr/>
                    <a:lstStyle/>
                    <a:p>
                      <a:pPr lvl="0">
                        <a:lnSpc>
                          <a:spcPct val="107000"/>
                        </a:lnSpc>
                        <a:spcAft>
                          <a:spcPts val="0"/>
                        </a:spcAft>
                        <a:buNone/>
                      </a:pPr>
                      <a:r>
                        <a:rPr lang="fr-FR" sz="1600" dirty="0">
                          <a:effectLst/>
                          <a:latin typeface="Calibri"/>
                          <a:ea typeface="Calibri" panose="020F0502020204030204" pitchFamily="34" charset="0"/>
                          <a:cs typeface="Times New Roman"/>
                        </a:rPr>
                        <a:t>Bertinetti Marie</a:t>
                      </a:r>
                    </a:p>
                  </a:txBody>
                  <a:tcPr marL="68580" marR="68580" marT="0" marB="0"/>
                </a:tc>
                <a:tc>
                  <a:txBody>
                    <a:bodyPr/>
                    <a:lstStyle/>
                    <a:p>
                      <a:pPr lvl="0">
                        <a:lnSpc>
                          <a:spcPct val="107000"/>
                        </a:lnSpc>
                        <a:spcAft>
                          <a:spcPts val="0"/>
                        </a:spcAft>
                        <a:buNone/>
                      </a:pPr>
                      <a:r>
                        <a:rPr lang="fr-FR" sz="1600" dirty="0">
                          <a:effectLst/>
                          <a:latin typeface="Calibri"/>
                          <a:ea typeface="Calibri" panose="020F0502020204030204" pitchFamily="34" charset="0"/>
                          <a:cs typeface="Times New Roman"/>
                        </a:rPr>
                        <a:t>Manager - HSE </a:t>
                      </a:r>
                    </a:p>
                  </a:txBody>
                  <a:tcPr marL="68580" marR="68580" marT="0" marB="0"/>
                </a:tc>
                <a:tc>
                  <a:txBody>
                    <a:bodyPr/>
                    <a:lstStyle/>
                    <a:p>
                      <a:pPr lvl="0">
                        <a:lnSpc>
                          <a:spcPct val="107000"/>
                        </a:lnSpc>
                        <a:spcAft>
                          <a:spcPts val="0"/>
                        </a:spcAft>
                        <a:buNone/>
                      </a:pPr>
                      <a:r>
                        <a:rPr lang="fr-FR" sz="1600" dirty="0">
                          <a:effectLst/>
                          <a:latin typeface="Calibri"/>
                          <a:ea typeface="Calibri" panose="020F0502020204030204" pitchFamily="34" charset="0"/>
                          <a:cs typeface="Times New Roman"/>
                        </a:rPr>
                        <a:t>04 42 47 31 84</a:t>
                      </a:r>
                    </a:p>
                  </a:txBody>
                  <a:tcPr marL="68580" marR="68580" marT="0" marB="0"/>
                </a:tc>
                <a:tc>
                  <a:txBody>
                    <a:bodyPr/>
                    <a:lstStyle/>
                    <a:p>
                      <a:pPr lvl="0" algn="ctr">
                        <a:lnSpc>
                          <a:spcPct val="107000"/>
                        </a:lnSpc>
                        <a:spcAft>
                          <a:spcPts val="0"/>
                        </a:spcAft>
                        <a:buNone/>
                      </a:pPr>
                      <a:r>
                        <a:rPr lang="fr-FR" sz="1600" dirty="0">
                          <a:effectLst/>
                          <a:latin typeface="Calibri"/>
                          <a:ea typeface="Calibri" panose="020F0502020204030204" pitchFamily="34" charset="0"/>
                          <a:cs typeface="Times New Roman"/>
                        </a:rPr>
                        <a:t>06 29 82 70 90</a:t>
                      </a:r>
                    </a:p>
                  </a:txBody>
                  <a:tcPr marL="68580" marR="68580" marT="0" marB="0"/>
                </a:tc>
                <a:tc>
                  <a:txBody>
                    <a:bodyPr/>
                    <a:lstStyle/>
                    <a:p>
                      <a:pPr lvl="0">
                        <a:lnSpc>
                          <a:spcPct val="107000"/>
                        </a:lnSpc>
                        <a:spcAft>
                          <a:spcPts val="0"/>
                        </a:spcAft>
                        <a:buNone/>
                      </a:pPr>
                      <a:r>
                        <a:rPr lang="fr-FR" sz="1600" b="0" i="0" u="none" strike="noStrike" noProof="0" dirty="0">
                          <a:effectLst/>
                        </a:rPr>
                        <a:t>MARIE.BERTINETTI@</a:t>
                      </a:r>
                      <a:r>
                        <a:rPr lang="fr-FR" sz="1600" b="0" i="0" u="none" strike="noStrike" noProof="0" dirty="0">
                          <a:effectLst/>
                          <a:latin typeface="Calibri"/>
                        </a:rPr>
                        <a:t>ARCELORMITTAL.COM</a:t>
                      </a:r>
                      <a:endParaRPr lang="fr-FR" dirty="0"/>
                    </a:p>
                  </a:txBody>
                  <a:tcPr marL="68580" marR="68580" marT="0" marB="0"/>
                </a:tc>
                <a:extLst>
                  <a:ext uri="{0D108BD9-81ED-4DB2-BD59-A6C34878D82A}">
                    <a16:rowId xmlns:a16="http://schemas.microsoft.com/office/drawing/2014/main" val="1382895318"/>
                  </a:ext>
                </a:extLst>
              </a:tr>
            </a:tbl>
          </a:graphicData>
        </a:graphic>
      </p:graphicFrame>
      <p:sp>
        <p:nvSpPr>
          <p:cNvPr id="6" name="Espace réservé de la date 5">
            <a:extLst>
              <a:ext uri="{FF2B5EF4-FFF2-40B4-BE49-F238E27FC236}">
                <a16:creationId xmlns:a16="http://schemas.microsoft.com/office/drawing/2014/main" id="{17D7E43E-7EB3-44BB-884E-12759F351269}"/>
              </a:ext>
            </a:extLst>
          </p:cNvPr>
          <p:cNvSpPr>
            <a:spLocks noGrp="1"/>
          </p:cNvSpPr>
          <p:nvPr>
            <p:ph type="dt" sz="half" idx="10"/>
          </p:nvPr>
        </p:nvSpPr>
        <p:spPr>
          <a:xfrm>
            <a:off x="165947" y="6444604"/>
            <a:ext cx="2472271" cy="365125"/>
          </a:xfrm>
        </p:spPr>
        <p:txBody>
          <a:bodyPr/>
          <a:lstStyle/>
          <a:p>
            <a:fld id="{817D3E89-120A-4B31-AA2B-443793A76F2E}" type="datetime1">
              <a:rPr lang="fr-FR" smtClean="0"/>
              <a:t>27/03/2024</a:t>
            </a:fld>
            <a:endParaRPr lang="fr-FR"/>
          </a:p>
        </p:txBody>
      </p:sp>
      <p:sp>
        <p:nvSpPr>
          <p:cNvPr id="7" name="Espace réservé du numéro de diapositive 6">
            <a:extLst>
              <a:ext uri="{FF2B5EF4-FFF2-40B4-BE49-F238E27FC236}">
                <a16:creationId xmlns:a16="http://schemas.microsoft.com/office/drawing/2014/main" id="{37B644F2-171D-40D4-9EE6-417BFF99F7E7}"/>
              </a:ext>
            </a:extLst>
          </p:cNvPr>
          <p:cNvSpPr>
            <a:spLocks noGrp="1"/>
          </p:cNvSpPr>
          <p:nvPr>
            <p:ph type="sldNum" sz="quarter" idx="12"/>
          </p:nvPr>
        </p:nvSpPr>
        <p:spPr/>
        <p:txBody>
          <a:bodyPr/>
          <a:lstStyle/>
          <a:p>
            <a:fld id="{3746BD9C-EB79-4C44-A661-EB129AA754D7}" type="slidenum">
              <a:rPr lang="fr-FR" smtClean="0"/>
              <a:t>90</a:t>
            </a:fld>
            <a:endParaRPr lang="fr-FR"/>
          </a:p>
        </p:txBody>
      </p:sp>
      <p:sp>
        <p:nvSpPr>
          <p:cNvPr id="8" name="ZoneTexte 7">
            <a:extLst>
              <a:ext uri="{FF2B5EF4-FFF2-40B4-BE49-F238E27FC236}">
                <a16:creationId xmlns:a16="http://schemas.microsoft.com/office/drawing/2014/main" id="{BB13E240-C73D-421E-ACA4-9D0B1DEF6E1D}"/>
              </a:ext>
            </a:extLst>
          </p:cNvPr>
          <p:cNvSpPr txBox="1"/>
          <p:nvPr/>
        </p:nvSpPr>
        <p:spPr>
          <a:xfrm>
            <a:off x="2026808" y="6396335"/>
            <a:ext cx="5171936" cy="461665"/>
          </a:xfrm>
          <a:prstGeom prst="rect">
            <a:avLst/>
          </a:prstGeom>
          <a:noFill/>
        </p:spPr>
        <p:txBody>
          <a:bodyPr wrap="square" rtlCol="0">
            <a:spAutoFit/>
          </a:bodyPr>
          <a:lstStyle/>
          <a:p>
            <a:r>
              <a:rPr lang="fr-FR" sz="2400">
                <a:ln w="0"/>
                <a:effectLst>
                  <a:outerShdw blurRad="38100" dist="19050" dir="2700000" algn="tl" rotWithShape="0">
                    <a:schemeClr val="dk1">
                      <a:alpha val="40000"/>
                    </a:schemeClr>
                  </a:outerShdw>
                </a:effectLst>
              </a:rPr>
              <a:t>Plan de Prévention Zone Train à Bandes </a:t>
            </a:r>
          </a:p>
        </p:txBody>
      </p:sp>
      <p:sp>
        <p:nvSpPr>
          <p:cNvPr id="9" name="ZoneTexte 8">
            <a:extLst>
              <a:ext uri="{FF2B5EF4-FFF2-40B4-BE49-F238E27FC236}">
                <a16:creationId xmlns:a16="http://schemas.microsoft.com/office/drawing/2014/main" id="{384A91AA-F52E-4EEA-86AE-2351150848F1}"/>
              </a:ext>
            </a:extLst>
          </p:cNvPr>
          <p:cNvSpPr txBox="1"/>
          <p:nvPr/>
        </p:nvSpPr>
        <p:spPr>
          <a:xfrm>
            <a:off x="8407104" y="6411759"/>
            <a:ext cx="1719029" cy="369332"/>
          </a:xfrm>
          <a:prstGeom prst="rect">
            <a:avLst/>
          </a:prstGeom>
          <a:noFill/>
        </p:spPr>
        <p:txBody>
          <a:bodyPr wrap="square" rtlCol="0">
            <a:spAutoFit/>
          </a:bodyPr>
          <a:lstStyle/>
          <a:p>
            <a:r>
              <a:rPr lang="fr-FR"/>
              <a:t>04.42.47.28.59</a:t>
            </a:r>
          </a:p>
        </p:txBody>
      </p:sp>
    </p:spTree>
    <p:extLst>
      <p:ext uri="{BB962C8B-B14F-4D97-AF65-F5344CB8AC3E}">
        <p14:creationId xmlns:p14="http://schemas.microsoft.com/office/powerpoint/2010/main" val="9025176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DUyZdeBZ6kWPWLpPSc5Rmw"/>
</p:tagLst>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5B2AEA6DAC514B9BF66A1A02181B8E" ma:contentTypeVersion="30" ma:contentTypeDescription="Crée un document." ma:contentTypeScope="" ma:versionID="402ce1e5352f2ed8608d255cae06e5b5">
  <xsd:schema xmlns:xsd="http://www.w3.org/2001/XMLSchema" xmlns:xs="http://www.w3.org/2001/XMLSchema" xmlns:p="http://schemas.microsoft.com/office/2006/metadata/properties" xmlns:ns2="b306fa56-e61e-4bff-8b64-969c2c17dade" xmlns:ns3="4ec1877c-c3ea-435e-9258-271d051c0129" xmlns:ns4="09278d32-0650-4b18-af85-79262d978988" targetNamespace="http://schemas.microsoft.com/office/2006/metadata/properties" ma:root="true" ma:fieldsID="167c013c8339c1504866c263d05ba72a" ns2:_="" ns3:_="" ns4:_="">
    <xsd:import namespace="b306fa56-e61e-4bff-8b64-969c2c17dade"/>
    <xsd:import namespace="4ec1877c-c3ea-435e-9258-271d051c0129"/>
    <xsd:import namespace="09278d32-0650-4b18-af85-79262d978988"/>
    <xsd:element name="properties">
      <xsd:complexType>
        <xsd:sequence>
          <xsd:element name="documentManagement">
            <xsd:complexType>
              <xsd:all>
                <xsd:element ref="ns2:_dlc_DocId" minOccurs="0"/>
                <xsd:element ref="ns2:_dlc_DocIdUrl" minOccurs="0"/>
                <xsd:element ref="ns2:_dlc_DocIdPersistId" minOccurs="0"/>
                <xsd:element ref="ns2:Année" minOccurs="0"/>
                <xsd:element ref="ns3:Entreprises"/>
                <xsd:element ref="ns3:MediaServiceMetadata" minOccurs="0"/>
                <xsd:element ref="ns3:MediaServiceFastMetadata" minOccurs="0"/>
                <xsd:element ref="ns3:l944161f55fd412dbc0fda27dce81b95" minOccurs="0"/>
                <xsd:element ref="ns4:TaxCatchAll" minOccurs="0"/>
                <xsd:element ref="ns3:h76f750dd32442e98aa262a5b4e6a5a2" minOccurs="0"/>
                <xsd:element ref="ns3:aa594c4348e44c4ea43ea0ee4445916f" minOccurs="0"/>
                <xsd:element ref="ns2:SharedWithUsers" minOccurs="0"/>
                <xsd:element ref="ns2:SharedWithDetails" minOccurs="0"/>
                <xsd:element ref="ns3:Zone"/>
                <xsd:element ref="ns3:M_x00e9_tier"/>
                <xsd:element ref="ns3:MediaServiceDateTaken" minOccurs="0"/>
                <xsd:element ref="ns3:MediaLengthInSeconds" minOccurs="0"/>
                <xsd:element ref="ns3:MediaServiceAutoTags" minOccurs="0"/>
                <xsd:element ref="ns3:MediaServiceLocation" minOccurs="0"/>
                <xsd:element ref="ns3:MediaServiceGenerationTime" minOccurs="0"/>
                <xsd:element ref="ns3:MediaServiceEventHashCod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06fa56-e61e-4bff-8b64-969c2c17dade"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Année" ma:index="11" nillable="true" ma:displayName="Année" ma:internalName="Ann_x00e9_e">
      <xsd:simpleType>
        <xsd:restriction base="dms:Text">
          <xsd:maxLength value="255"/>
        </xsd:restriction>
      </xsd:simpleType>
    </xsd:element>
    <xsd:element name="SharedWithUsers" ma:index="2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ec1877c-c3ea-435e-9258-271d051c0129" elementFormDefault="qualified">
    <xsd:import namespace="http://schemas.microsoft.com/office/2006/documentManagement/types"/>
    <xsd:import namespace="http://schemas.microsoft.com/office/infopath/2007/PartnerControls"/>
    <xsd:element name="Entreprises" ma:index="12" ma:displayName="Entreprises" ma:default="PLusieurs" ma:description="Choix entreprises" ma:format="Dropdown" ma:internalName="Entreprises">
      <xsd:simpleType>
        <xsd:union memberTypes="dms:Text">
          <xsd:simpleType>
            <xsd:restriction base="dms:Choice">
              <xsd:enumeration value="PLusieurs"/>
              <xsd:enumeration value="ACTEMIUM"/>
              <xsd:enumeration value="ADF"/>
              <xsd:enumeration value="AIR GROUPE"/>
              <xsd:enumeration value="AIR LIQUIDE"/>
              <xsd:enumeration value="APM"/>
              <xsd:enumeration value="AZUR INDUSTRIES"/>
              <xsd:enumeration value="BAGOT"/>
              <xsd:enumeration value="BOCCARD"/>
              <xsd:enumeration value="BRAND"/>
              <xsd:enumeration value="BUREAU VERITAS"/>
              <xsd:enumeration value="CARRADORI"/>
              <xsd:enumeration value="CEGELEC"/>
              <xsd:enumeration value="CHIMIREC"/>
              <xsd:enumeration value="CIMAT"/>
              <xsd:enumeration value="CLEMESSY"/>
              <xsd:enumeration value="CMI TECH 5I"/>
              <xsd:enumeration value="CONSTRINT"/>
              <xsd:enumeration value="CONVERTEAM"/>
              <xsd:enumeration value="CROPA"/>
              <xsd:enumeration value="DALKIA"/>
              <xsd:enumeration value="DE VIRIS"/>
              <xsd:enumeration value="DELTA2S"/>
              <xsd:enumeration value="DERICHEBOURG"/>
              <xsd:enumeration value="DMB"/>
              <xsd:enumeration value="DYNAE"/>
              <xsd:enumeration value="ENDEL SUEZ S.A"/>
              <xsd:enumeration value="ERSE INGENIERIE"/>
              <xsd:enumeration value="ETIM"/>
              <xsd:enumeration value="Fleximat"/>
              <xsd:enumeration value="FOSELEV"/>
              <xsd:enumeration value="Harsco Métals Sud SAS"/>
              <xsd:enumeration value="IBS"/>
              <xsd:enumeration value="INEO"/>
              <xsd:enumeration value="ISOLMONDEGO"/>
              <xsd:enumeration value="Isotherman"/>
              <xsd:enumeration value="MAN"/>
              <xsd:enumeration value="MISTRAS"/>
              <xsd:enumeration value="NALCO"/>
              <xsd:enumeration value="OLIVER et Fils"/>
              <xsd:enumeration value="ORTEC"/>
              <xsd:enumeration value="P.E.I."/>
              <xsd:enumeration value="POLYPLAST"/>
              <xsd:enumeration value="PROVENCE ELECTROTECH"/>
              <xsd:enumeration value="REVEL FOS"/>
              <xsd:enumeration value="ROHRER Group"/>
              <xsd:enumeration value="SEREM"/>
              <xsd:enumeration value="SETP"/>
              <xsd:enumeration value="SFC"/>
              <xsd:enumeration value="SME"/>
              <xsd:enumeration value="SMRI"/>
              <xsd:enumeration value="SNEF"/>
              <xsd:enumeration value="SOCACEN"/>
              <xsd:enumeration value="SODI SIDE"/>
              <xsd:enumeration value="SODI SUD"/>
              <xsd:enumeration value="SONELEC"/>
              <xsd:enumeration value="SPIE"/>
              <xsd:enumeration value="TECMI"/>
              <xsd:enumeration value="TICAM"/>
              <xsd:enumeration value="Transfo Services"/>
            </xsd:restriction>
          </xsd:simpleType>
        </xsd:un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l944161f55fd412dbc0fda27dce81b95" ma:index="16" nillable="true" ma:taxonomy="true" ma:internalName="l944161f55fd412dbc0fda27dce81b95" ma:taxonomyFieldName="Type_x0020_d_x0027_arr_x00ea_ts" ma:displayName="Type d'arrêts" ma:readOnly="false" ma:default="" ma:fieldId="{5944161f-55fd-412d-bc0f-da27dce81b95}" ma:sspId="e32adc4a-80e2-451e-aed1-639643a83f86" ma:termSetId="cf4b4897-5970-43a0-970c-4fa0e254630a" ma:anchorId="00000000-0000-0000-0000-000000000000" ma:open="true" ma:isKeyword="false">
      <xsd:complexType>
        <xsd:sequence>
          <xsd:element ref="pc:Terms" minOccurs="0" maxOccurs="1"/>
        </xsd:sequence>
      </xsd:complexType>
    </xsd:element>
    <xsd:element name="h76f750dd32442e98aa262a5b4e6a5a2" ma:index="19" nillable="true" ma:taxonomy="true" ma:internalName="h76f750dd32442e98aa262a5b4e6a5a2" ma:taxonomyFieldName="M_x00e9_tier_x002f_Zone" ma:displayName="Métier/Zone" ma:readOnly="false" ma:default="" ma:fieldId="{176f750d-d324-42e9-8aa2-62a5b4e6a5a2}" ma:sspId="e32adc4a-80e2-451e-aed1-639643a83f86" ma:termSetId="eab8a17d-8e53-40ef-bcc4-0a0108b54c75" ma:anchorId="00000000-0000-0000-0000-000000000000" ma:open="true" ma:isKeyword="false">
      <xsd:complexType>
        <xsd:sequence>
          <xsd:element ref="pc:Terms" minOccurs="0" maxOccurs="1"/>
        </xsd:sequence>
      </xsd:complexType>
    </xsd:element>
    <xsd:element name="aa594c4348e44c4ea43ea0ee4445916f" ma:index="21" nillable="true" ma:taxonomy="true" ma:internalName="aa594c4348e44c4ea43ea0ee4445916f" ma:taxonomyFieldName="Atelier_x002f_Zone" ma:displayName="Atelier/Machine" ma:default="" ma:fieldId="{aa594c43-48e4-4c4e-a43e-a0ee4445916f}" ma:sspId="e32adc4a-80e2-451e-aed1-639643a83f86" ma:termSetId="c8f1a93b-f789-40f2-8c2a-ba810c11f82d" ma:anchorId="00000000-0000-0000-0000-000000000000" ma:open="true" ma:isKeyword="false">
      <xsd:complexType>
        <xsd:sequence>
          <xsd:element ref="pc:Terms" minOccurs="0" maxOccurs="1"/>
        </xsd:sequence>
      </xsd:complexType>
    </xsd:element>
    <xsd:element name="Zone" ma:index="24" ma:displayName="Zone" ma:list="{68154046-8f71-43ac-b65c-a9bc38ba53fc}" ma:internalName="Zone" ma:showField="Title">
      <xsd:simpleType>
        <xsd:restriction base="dms:Lookup"/>
      </xsd:simpleType>
    </xsd:element>
    <xsd:element name="M_x00e9_tier" ma:index="25" ma:displayName="Métier" ma:list="{a9f6489b-513a-4438-9ee2-be4b143a1972}" ma:internalName="M_x00e9_tier" ma:showField="Title">
      <xsd:simpleType>
        <xsd:restriction base="dms:Lookup"/>
      </xsd:simpleType>
    </xsd:element>
    <xsd:element name="MediaServiceDateTaken" ma:index="26" nillable="true" ma:displayName="MediaServiceDateTaken" ma:hidden="true" ma:internalName="MediaServiceDateTaken" ma:readOnly="true">
      <xsd:simpleType>
        <xsd:restriction base="dms:Text"/>
      </xsd:simpleType>
    </xsd:element>
    <xsd:element name="MediaLengthInSeconds" ma:index="27" nillable="true" ma:displayName="Length (seconds)" ma:internalName="MediaLengthInSeconds" ma:readOnly="true">
      <xsd:simpleType>
        <xsd:restriction base="dms:Unknown"/>
      </xsd:simpleType>
    </xsd:element>
    <xsd:element name="MediaServiceAutoTags" ma:index="28" nillable="true" ma:displayName="Tags" ma:internalName="MediaServiceAutoTags" ma:readOnly="true">
      <xsd:simpleType>
        <xsd:restriction base="dms:Text"/>
      </xsd:simpleType>
    </xsd:element>
    <xsd:element name="MediaServiceLocation" ma:index="29" nillable="true" ma:displayName="Location" ma:internalName="MediaServiceLocation" ma:readOnly="true">
      <xsd:simpleType>
        <xsd:restriction base="dms:Text"/>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ObjectDetectorVersions" ma:index="32" nillable="true" ma:displayName="MediaServiceObjectDetectorVersions" ma:hidden="true" ma:indexed="true" ma:internalName="MediaServiceObjectDetectorVersions" ma:readOnly="true">
      <xsd:simpleType>
        <xsd:restriction base="dms:Text"/>
      </xsd:simpleType>
    </xsd:element>
    <xsd:element name="MediaServiceSearchProperties" ma:index="3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278d32-0650-4b18-af85-79262d97898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c7dd533-e7ea-426e-ac9e-edc56553231a}" ma:internalName="TaxCatchAll" ma:showField="CatchAllData" ma:web="b306fa56-e61e-4bff-8b64-969c2c17da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b306fa56-e61e-4bff-8b64-969c2c17dade">DMSI-499439107-1727</_dlc_DocId>
    <_dlc_DocIdUrl xmlns="b306fa56-e61e-4bff-8b64-969c2c17dade">
      <Url>https://arcelormittal.sharepoint.com/sites/BDSW-DMS/CL-FOS/TAB/_layouts/15/DocIdRedir.aspx?ID=DMSI-499439107-1727</Url>
      <Description>DMSI-499439107-1727</Description>
    </_dlc_DocIdUrl>
    <Année xmlns="b306fa56-e61e-4bff-8b64-969c2c17dade">2022</Année>
    <TaxCatchAll xmlns="09278d32-0650-4b18-af85-79262d978988" xsi:nil="true"/>
    <aa594c4348e44c4ea43ea0ee4445916f xmlns="4ec1877c-c3ea-435e-9258-271d051c0129">
      <Terms xmlns="http://schemas.microsoft.com/office/infopath/2007/PartnerControls"/>
    </aa594c4348e44c4ea43ea0ee4445916f>
    <Entreprises xmlns="4ec1877c-c3ea-435e-9258-271d051c0129">PLusieurs</Entreprises>
    <l944161f55fd412dbc0fda27dce81b95 xmlns="4ec1877c-c3ea-435e-9258-271d051c0129">
      <Terms xmlns="http://schemas.microsoft.com/office/infopath/2007/PartnerControls"/>
    </l944161f55fd412dbc0fda27dce81b95>
    <h76f750dd32442e98aa262a5b4e6a5a2 xmlns="4ec1877c-c3ea-435e-9258-271d051c0129">
      <Terms xmlns="http://schemas.microsoft.com/office/infopath/2007/PartnerControls"/>
    </h76f750dd32442e98aa262a5b4e6a5a2>
    <Zone xmlns="4ec1877c-c3ea-435e-9258-271d051c0129">8</Zone>
    <M_x00e9_tier xmlns="4ec1877c-c3ea-435e-9258-271d051c0129">6</M_x00e9_tier>
    <SharedWithUsers xmlns="b306fa56-e61e-4bff-8b64-969c2c17dade">
      <UserInfo>
        <DisplayName>Mosconi, Gerome</DisplayName>
        <AccountId>7260</AccountId>
        <AccountType/>
      </UserInfo>
      <UserInfo>
        <DisplayName>Menu, Stephanie</DisplayName>
        <AccountId>4377</AccountId>
        <AccountType/>
      </UserInfo>
      <UserInfo>
        <DisplayName>Pitarch, Eric</DisplayName>
        <AccountId>3955</AccountId>
        <AccountType/>
      </UserInfo>
      <UserInfo>
        <DisplayName>Faucon, Boris</DisplayName>
        <AccountId>35208</AccountId>
        <AccountType/>
      </UserInfo>
    </SharedWithUsers>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AC4C42A-BD15-406B-A4B9-83EF16623C2F}">
  <ds:schemaRefs>
    <ds:schemaRef ds:uri="http://schemas.microsoft.com/sharepoint/v3/contenttype/forms"/>
  </ds:schemaRefs>
</ds:datastoreItem>
</file>

<file path=customXml/itemProps2.xml><?xml version="1.0" encoding="utf-8"?>
<ds:datastoreItem xmlns:ds="http://schemas.openxmlformats.org/officeDocument/2006/customXml" ds:itemID="{8FAB5172-5F94-4C0E-B9C6-773A572D4F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06fa56-e61e-4bff-8b64-969c2c17dade"/>
    <ds:schemaRef ds:uri="4ec1877c-c3ea-435e-9258-271d051c0129"/>
    <ds:schemaRef ds:uri="09278d32-0650-4b18-af85-79262d9789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1ABEB81-58AC-48BA-8F95-42F46CBB3BB9}">
  <ds:schemaRefs>
    <ds:schemaRef ds:uri="http://schemas.microsoft.com/office/2006/documentManagement/types"/>
    <ds:schemaRef ds:uri="http://www.w3.org/XML/1998/namespace"/>
    <ds:schemaRef ds:uri="http://schemas.microsoft.com/office/infopath/2007/PartnerControls"/>
    <ds:schemaRef ds:uri="b306fa56-e61e-4bff-8b64-969c2c17dade"/>
    <ds:schemaRef ds:uri="http://purl.org/dc/elements/1.1/"/>
    <ds:schemaRef ds:uri="http://schemas.openxmlformats.org/package/2006/metadata/core-properties"/>
    <ds:schemaRef ds:uri="09278d32-0650-4b18-af85-79262d978988"/>
    <ds:schemaRef ds:uri="http://schemas.microsoft.com/office/2006/metadata/properties"/>
    <ds:schemaRef ds:uri="4ec1877c-c3ea-435e-9258-271d051c0129"/>
    <ds:schemaRef ds:uri="http://purl.org/dc/dcmitype/"/>
    <ds:schemaRef ds:uri="http://purl.org/dc/terms/"/>
  </ds:schemaRefs>
</ds:datastoreItem>
</file>

<file path=customXml/itemProps4.xml><?xml version="1.0" encoding="utf-8"?>
<ds:datastoreItem xmlns:ds="http://schemas.openxmlformats.org/officeDocument/2006/customXml" ds:itemID="{036B380C-8EB8-4D37-BA42-B0F31A2F83FE}">
  <ds:schemaRefs>
    <ds:schemaRef ds:uri="http://schemas.microsoft.com/sharepoint/events"/>
  </ds:schemaRefs>
</ds:datastoreItem>
</file>

<file path=docMetadata/LabelInfo.xml><?xml version="1.0" encoding="utf-8"?>
<clbl:labelList xmlns:clbl="http://schemas.microsoft.com/office/2020/mipLabelMetadata">
  <clbl:label id="{37cd273a-1cec-4aae-a297-41480ea54f8d}" enabled="0" method="" siteId="{37cd273a-1cec-4aae-a297-41480ea54f8d}" removed="1"/>
</clbl:labelList>
</file>

<file path=docProps/app.xml><?xml version="1.0" encoding="utf-8"?>
<Properties xmlns="http://schemas.openxmlformats.org/officeDocument/2006/extended-properties" xmlns:vt="http://schemas.openxmlformats.org/officeDocument/2006/docPropsVTypes">
  <Template/>
  <TotalTime>112</TotalTime>
  <Words>6247</Words>
  <Application>Microsoft Office PowerPoint</Application>
  <PresentationFormat>Grand écran</PresentationFormat>
  <Paragraphs>1257</Paragraphs>
  <Slides>90</Slides>
  <Notes>1</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90</vt:i4>
      </vt:variant>
    </vt:vector>
  </HeadingPairs>
  <TitlesOfParts>
    <vt:vector size="102" baseType="lpstr">
      <vt:lpstr>Arial</vt:lpstr>
      <vt:lpstr>Arial Black</vt:lpstr>
      <vt:lpstr>Calibri</vt:lpstr>
      <vt:lpstr>Calibri (Corps)</vt:lpstr>
      <vt:lpstr>Calibri Light</vt:lpstr>
      <vt:lpstr>Tahoma</vt:lpstr>
      <vt:lpstr>Times New Roman</vt:lpstr>
      <vt:lpstr>Tms Rmn</vt:lpstr>
      <vt:lpstr>Trebuchet MS</vt:lpstr>
      <vt:lpstr>Verdana</vt:lpstr>
      <vt:lpstr>Wingdings</vt:lpstr>
      <vt:lpstr>Rétrospective</vt:lpstr>
      <vt:lpstr>PPZ</vt:lpstr>
      <vt:lpstr>COVID 19</vt:lpstr>
      <vt:lpstr>Les règles applicables à compter du 1er février 2023</vt:lpstr>
      <vt:lpstr>PPZ Train à bandes</vt:lpstr>
      <vt:lpstr>     PLAN DU SITE DU TRAIN A BANDES  </vt:lpstr>
      <vt:lpstr>ACCES DANS LES BATIMENTS DU TRAIN A BANDES </vt:lpstr>
      <vt:lpstr>REGLE – VEHICULE ET CONDUITE TRAIN A BANDES </vt:lpstr>
      <vt:lpstr>Exigences véhicules industriels</vt:lpstr>
      <vt:lpstr>Présentation PowerPoint</vt:lpstr>
      <vt:lpstr>Laminage à chaud: SCHEMA DU PRINCIPE DU TAB</vt:lpstr>
      <vt:lpstr>Alerte POI </vt:lpstr>
      <vt:lpstr>PLAN D’OPERATION INTERNE ET PLAN PARTICULIER D’INTERVENTION </vt:lpstr>
      <vt:lpstr>SIRENES PPI / SIGNAL NATIONAL D’ALERTE</vt:lpstr>
      <vt:lpstr>Procédure de confinement (alerte POI) </vt:lpstr>
      <vt:lpstr> </vt:lpstr>
      <vt:lpstr>Salles de confinement LB55 étage </vt:lpstr>
      <vt:lpstr>Salles de confinement LB55 RdC </vt:lpstr>
      <vt:lpstr>Alerte incendie </vt:lpstr>
      <vt:lpstr>Présentation PowerPoint</vt:lpstr>
      <vt:lpstr>Présentation PowerPoint</vt:lpstr>
      <vt:lpstr>Instructions de sécurité communes à l’unité – LA/TB/DI  </vt:lpstr>
      <vt:lpstr>Le port des EPI : OBLIGATOIRE  </vt:lpstr>
      <vt:lpstr>Les règles chez AM </vt:lpstr>
      <vt:lpstr>Attestations de sécurité (AS), attestations d’accès et FDS</vt:lpstr>
      <vt:lpstr>Présentation PowerPoint</vt:lpstr>
      <vt:lpstr>Présentation PowerPoint</vt:lpstr>
      <vt:lpstr>Présentation PowerPoint</vt:lpstr>
      <vt:lpstr>FDS: Fiche de données de sécurité</vt:lpstr>
      <vt:lpstr>Badgeuses</vt:lpstr>
      <vt:lpstr> Comment bien badger sur zone</vt:lpstr>
      <vt:lpstr>Présentation PowerPoint</vt:lpstr>
      <vt:lpstr>Zones de badgeage</vt:lpstr>
      <vt:lpstr>Zones fumeurs </vt:lpstr>
      <vt:lpstr>Zones fumeurs TAB</vt:lpstr>
      <vt:lpstr>Plan 12 zones fumeurs : 10 à l'intérieur du TAB et 2 à l'extérieur </vt:lpstr>
      <vt:lpstr>Dangers et risques communs</vt:lpstr>
      <vt:lpstr>Présentation PowerPoint</vt:lpstr>
      <vt:lpstr>Présentation PowerPoint</vt:lpstr>
      <vt:lpstr>LES MANUTENTIONS: </vt:lpstr>
      <vt:lpstr>LES MANUTENTIONS: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ouvertures dans le sol:</vt:lpstr>
      <vt:lpstr>Tables à rouleaux - TAB</vt:lpstr>
      <vt:lpstr>Dangers / risques spécifiques dans les différentes zones</vt:lpstr>
      <vt:lpstr>Zone fours </vt:lpstr>
      <vt:lpstr>Présentation PowerPoint</vt:lpstr>
      <vt:lpstr>Présentation PowerPoint</vt:lpstr>
      <vt:lpstr>Risques majeurs de la zone four: risque gaz et risque en zone ATEX </vt:lpstr>
      <vt:lpstr>Présentation PowerPoint</vt:lpstr>
      <vt:lpstr>Présentation PowerPoint</vt:lpstr>
      <vt:lpstr>Présentation PowerPoint</vt:lpstr>
      <vt:lpstr>Présentation PowerPoint</vt:lpstr>
      <vt:lpstr>Zone dégrossisseurs </vt:lpstr>
      <vt:lpstr>Présentation PowerPoint</vt:lpstr>
      <vt:lpstr>Zone pomperie</vt:lpstr>
      <vt:lpstr>Présentation PowerPoint</vt:lpstr>
      <vt:lpstr>Présentation PowerPoint</vt:lpstr>
      <vt:lpstr>Zone finisseurs</vt:lpstr>
      <vt:lpstr>Présentation PowerPoint</vt:lpstr>
      <vt:lpstr>Présentation PowerPoint</vt:lpstr>
      <vt:lpstr>Zone caves</vt:lpstr>
      <vt:lpstr>Présentation PowerPoint</vt:lpstr>
      <vt:lpstr>Zone bobineuses</vt:lpstr>
      <vt:lpstr>Présentation PowerPoint</vt:lpstr>
      <vt:lpstr>Présentation PowerPoint</vt:lpstr>
      <vt:lpstr>Zone évacuation </vt:lpstr>
      <vt:lpstr>Présentation PowerPoint</vt:lpstr>
      <vt:lpstr>Présentation PowerPoint</vt:lpstr>
      <vt:lpstr>Risques / Dangers Atelier Cylindres </vt:lpstr>
      <vt:lpstr>Présentation PowerPoint</vt:lpstr>
      <vt:lpstr>Risques / dangers salle  des moteurs/ électrique</vt:lpstr>
      <vt:lpstr>Présentation PowerPoint</vt:lpstr>
      <vt:lpstr>Présentation PowerPoint</vt:lpstr>
      <vt:lpstr>Les moyens de secours  A utiliser pour la protection incendie uniquement</vt:lpstr>
      <vt:lpstr>Présentation PowerPoint</vt:lpstr>
      <vt:lpstr>Présentation PowerPoint</vt:lpstr>
      <vt:lpstr>Présentation PowerPoint</vt:lpstr>
      <vt:lpstr>Présentation PowerPoint</vt:lpstr>
      <vt:lpstr>Présentation PowerPoint</vt:lpstr>
      <vt:lpstr>C2SCT</vt:lpstr>
      <vt:lpstr>Présentation PowerPoint</vt:lpstr>
      <vt:lpstr>Service sécurité et principales entreprises extérieures</vt:lpstr>
      <vt:lpstr>Entreprises extérieures</vt:lpstr>
      <vt:lpstr>Service sécurité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PPZ</dc:title>
  <dc:creator>Bertinetti, Marie</dc:creator>
  <cp:lastModifiedBy>Passeri, Joris</cp:lastModifiedBy>
  <cp:revision>364</cp:revision>
  <cp:lastPrinted>2018-11-13T09:34:06Z</cp:lastPrinted>
  <dcterms:created xsi:type="dcterms:W3CDTF">2018-09-18T13:45:39Z</dcterms:created>
  <dcterms:modified xsi:type="dcterms:W3CDTF">2024-03-27T08:20:39Z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0x010100525B2AEA6DAC514B9BF66A1A02181B8E</vt:lpwstr>
  </property>
  <property fmtid="{D5CDD505-2E9C-101B-9397-08002B2CF9AE}" pid="3" name="_dlc_DocIdItemGuid">
    <vt:lpwstr>25e71d0f-009e-449a-94b8-bd881045ab5a</vt:lpwstr>
  </property>
  <property fmtid="{D5CDD505-2E9C-101B-9397-08002B2CF9AE}" pid="4" name="Accident">
    <vt:lpwstr>Formation</vt:lpwstr>
  </property>
  <property fmtid="{D5CDD505-2E9C-101B-9397-08002B2CF9AE}" pid="5" name="FPS">
    <vt:lpwstr>Aucun</vt:lpwstr>
  </property>
  <property fmtid="{D5CDD505-2E9C-101B-9397-08002B2CF9AE}" pid="6" name="Type d'arrêts">
    <vt:lpwstr/>
  </property>
  <property fmtid="{D5CDD505-2E9C-101B-9397-08002B2CF9AE}" pid="7" name="Métier/Zone">
    <vt:lpwstr/>
  </property>
  <property fmtid="{D5CDD505-2E9C-101B-9397-08002B2CF9AE}" pid="8" name="Atelier/Zone">
    <vt:lpwstr/>
  </property>
</Properties>
</file>